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61" r:id="rId6"/>
    <p:sldId id="270" r:id="rId7"/>
    <p:sldId id="264" r:id="rId8"/>
    <p:sldId id="266" r:id="rId9"/>
    <p:sldId id="259" r:id="rId10"/>
    <p:sldId id="269" r:id="rId11"/>
    <p:sldId id="263" r:id="rId12"/>
    <p:sldId id="271" r:id="rId13"/>
    <p:sldId id="272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5CB"/>
    <a:srgbClr val="30F039"/>
    <a:srgbClr val="04C632"/>
    <a:srgbClr val="F64420"/>
    <a:srgbClr val="16C7DA"/>
    <a:srgbClr val="CC54BB"/>
    <a:srgbClr val="F85C1E"/>
    <a:srgbClr val="F6642A"/>
    <a:srgbClr val="FF6600"/>
    <a:srgbClr val="5FB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9A91F-AACA-47FD-976A-15B45F830ED4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5C995-2766-41D1-BFDF-0BC934510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7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5C995-2766-41D1-BFDF-0BC934510D7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0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5C995-2766-41D1-BFDF-0BC934510D7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3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39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5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8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317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80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56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75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18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6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66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26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8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9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6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8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96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Шестиугольник 58"/>
          <p:cNvSpPr/>
          <p:nvPr/>
        </p:nvSpPr>
        <p:spPr>
          <a:xfrm>
            <a:off x="8929686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Шестиугольник 59"/>
          <p:cNvSpPr/>
          <p:nvPr/>
        </p:nvSpPr>
        <p:spPr>
          <a:xfrm>
            <a:off x="0" y="6124752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6488" y="1707406"/>
            <a:ext cx="7777524" cy="199645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Использование игровых </a:t>
            </a:r>
            <a:r>
              <a:rPr lang="ru-RU" sz="4400" b="1" dirty="0" smtClean="0">
                <a:solidFill>
                  <a:schemeClr val="tx1"/>
                </a:solidFill>
              </a:rPr>
              <a:t>технологий </a:t>
            </a:r>
            <a:r>
              <a:rPr lang="ru-RU" sz="4400" b="1" dirty="0" smtClean="0">
                <a:solidFill>
                  <a:schemeClr val="tx1"/>
                </a:solidFill>
              </a:rPr>
              <a:t>при обучении детей с ОВЗ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1376" y="5066878"/>
            <a:ext cx="6620968" cy="86142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300" b="1" dirty="0" smtClean="0">
                <a:solidFill>
                  <a:schemeClr val="tx1"/>
                </a:solidFill>
              </a:rPr>
              <a:t>Клейн Валерия Павловна,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английского языка МБОУ СОШ № 141с </a:t>
            </a:r>
            <a:r>
              <a:rPr lang="ru-RU" dirty="0" err="1" smtClean="0">
                <a:solidFill>
                  <a:schemeClr val="tx1"/>
                </a:solidFill>
              </a:rPr>
              <a:t>уим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167424" y="3112591"/>
            <a:ext cx="428628" cy="357190"/>
          </a:xfrm>
          <a:prstGeom prst="pent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 rot="19864629">
            <a:off x="174931" y="4580365"/>
            <a:ext cx="428628" cy="357190"/>
          </a:xfrm>
          <a:prstGeom prst="pent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167424" y="1763539"/>
            <a:ext cx="428628" cy="357190"/>
          </a:xfrm>
          <a:prstGeom prst="pentagon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349823" y="5899131"/>
            <a:ext cx="428628" cy="357190"/>
          </a:xfrm>
          <a:prstGeom prst="pent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187889" y="2186310"/>
            <a:ext cx="428628" cy="357190"/>
          </a:xfrm>
          <a:prstGeom prst="pent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187889" y="836712"/>
            <a:ext cx="428628" cy="357190"/>
          </a:xfrm>
          <a:prstGeom prst="pent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ильный пятиугольник 16"/>
          <p:cNvSpPr/>
          <p:nvPr/>
        </p:nvSpPr>
        <p:spPr>
          <a:xfrm>
            <a:off x="174931" y="1340768"/>
            <a:ext cx="428628" cy="357190"/>
          </a:xfrm>
          <a:prstGeom prst="pent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ильный пятиугольник 17"/>
          <p:cNvSpPr/>
          <p:nvPr/>
        </p:nvSpPr>
        <p:spPr>
          <a:xfrm>
            <a:off x="187889" y="332656"/>
            <a:ext cx="428628" cy="357190"/>
          </a:xfrm>
          <a:prstGeom prst="pent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8929686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35715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107153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178591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250029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3214678" y="6679405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3929058" y="6679405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464343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Шестиугольник 53"/>
          <p:cNvSpPr/>
          <p:nvPr/>
        </p:nvSpPr>
        <p:spPr>
          <a:xfrm>
            <a:off x="535781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Шестиугольник 54"/>
          <p:cNvSpPr/>
          <p:nvPr/>
        </p:nvSpPr>
        <p:spPr>
          <a:xfrm>
            <a:off x="607219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Шестиугольник 55"/>
          <p:cNvSpPr/>
          <p:nvPr/>
        </p:nvSpPr>
        <p:spPr>
          <a:xfrm>
            <a:off x="678657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Шестиугольник 56"/>
          <p:cNvSpPr/>
          <p:nvPr/>
        </p:nvSpPr>
        <p:spPr>
          <a:xfrm>
            <a:off x="7500958" y="6679405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Шестиугольник 57"/>
          <p:cNvSpPr/>
          <p:nvPr/>
        </p:nvSpPr>
        <p:spPr>
          <a:xfrm>
            <a:off x="8215338" y="6679405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Шестиугольник 60"/>
          <p:cNvSpPr/>
          <p:nvPr/>
        </p:nvSpPr>
        <p:spPr>
          <a:xfrm>
            <a:off x="152101" y="2690366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Шестиугольник 62"/>
          <p:cNvSpPr/>
          <p:nvPr/>
        </p:nvSpPr>
        <p:spPr>
          <a:xfrm>
            <a:off x="187889" y="405782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207769" y="5590318"/>
            <a:ext cx="428628" cy="357190"/>
          </a:xfrm>
          <a:prstGeom prst="pent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ильный пятиугольник 18"/>
          <p:cNvSpPr/>
          <p:nvPr/>
        </p:nvSpPr>
        <p:spPr>
          <a:xfrm rot="20753003">
            <a:off x="184766" y="5150555"/>
            <a:ext cx="428628" cy="357190"/>
          </a:xfrm>
          <a:prstGeom prst="pent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авильный пятиугольник 77"/>
          <p:cNvSpPr/>
          <p:nvPr/>
        </p:nvSpPr>
        <p:spPr>
          <a:xfrm>
            <a:off x="187889" y="3616647"/>
            <a:ext cx="428628" cy="357190"/>
          </a:xfrm>
          <a:prstGeom prst="pent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Шестиугольник 78"/>
          <p:cNvSpPr/>
          <p:nvPr/>
        </p:nvSpPr>
        <p:spPr>
          <a:xfrm>
            <a:off x="714348" y="6125773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86182" y="2643182"/>
            <a:ext cx="1643074" cy="2643206"/>
          </a:xfrm>
          <a:prstGeom prst="roundRect">
            <a:avLst/>
          </a:prstGeom>
          <a:solidFill>
            <a:srgbClr val="0070C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объединение коллектива учащихся, установление эмоциональных контактов; свободное сотрудничество школьников с учителем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58082" y="2928934"/>
            <a:ext cx="1643074" cy="2643206"/>
          </a:xfrm>
          <a:prstGeom prst="round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внесение позитивных изменений в структуру личностных показателей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32" y="2500306"/>
            <a:ext cx="1643074" cy="2643206"/>
          </a:xfrm>
          <a:prstGeom prst="round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создание благоприятной атмосферы на занятии, развлечь, доставить удовольствие, пробудить интерес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285992"/>
            <a:ext cx="1643074" cy="2643206"/>
          </a:xfrm>
          <a:prstGeom prst="roundRect">
            <a:avLst/>
          </a:prstGeom>
          <a:solidFill>
            <a:srgbClr val="952B90">
              <a:alpha val="4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знаний, формирование умений и навыков, в том числе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развитие памяти, внимания, мышления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2786058"/>
            <a:ext cx="1643074" cy="2643206"/>
          </a:xfrm>
          <a:prstGeom prst="roundRect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снятие напряжения, вызванного нагрузкой на нервную систему при обучении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58" y="1857364"/>
            <a:ext cx="1357322" cy="2857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Обучающая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000232" y="1928802"/>
            <a:ext cx="1571636" cy="3571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Развлекательная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643570" y="2285992"/>
            <a:ext cx="1500198" cy="3571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Релаксационная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571744"/>
            <a:ext cx="1643042" cy="2857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Коррекции </a:t>
            </a:r>
            <a:endParaRPr kumimoji="0" lang="ru-RU" sz="140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643306" y="2143116"/>
            <a:ext cx="1785950" cy="3571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Коммуникативная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285852" y="1214422"/>
            <a:ext cx="307183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3000364" y="1214422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001290" y="1643050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29124" y="1214422"/>
            <a:ext cx="192882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29124" y="1214422"/>
            <a:ext cx="400052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Шестиугольник 18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43637" y="800053"/>
            <a:ext cx="7472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Одна и та же игра может выступать в нескольких функциях: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831" y="284003"/>
            <a:ext cx="8115328" cy="571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характеру педагогического процесса выделяются следующие группы игр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285860"/>
            <a:ext cx="1928826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57422" y="1571612"/>
            <a:ext cx="2214578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Тренировочные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43438" y="1428736"/>
            <a:ext cx="2214578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Контролирующие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929322" y="1928802"/>
            <a:ext cx="1714512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28596" y="2274838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 отличие от игр  педагогическая игра обладает существенным признаком -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 играх дети раскрывают свои положительные и отрицательные качества и учитель получает полную возможность влиять должным образом на всех вместе и на каждого в отдельности.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Игры приучают детей жить и работать в коллективе, считаться с интересами товарищей, приходить им на выручку, соблюдать установленные правила, выполнять требования дисциплины. Практика показывает, что роль игры в воспитании немаловажна. Игра выступает как подготовительный этап развития ребенка. Поэтому использование игр в воспитательном процессе в наше время - явление не только закономерное, но и необходимое.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рест 4"/>
          <p:cNvSpPr/>
          <p:nvPr/>
        </p:nvSpPr>
        <p:spPr>
          <a:xfrm>
            <a:off x="428596" y="1500174"/>
            <a:ext cx="2357454" cy="1143008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игры возрасту ребенка или его актуальному уровню развития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2786050" y="1500174"/>
            <a:ext cx="2357454" cy="1143008"/>
          </a:xfrm>
          <a:prstGeom prst="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структуры дефекта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5143504" y="1500174"/>
            <a:ext cx="2357454" cy="1143008"/>
          </a:xfrm>
          <a:prstGeom prst="plus">
            <a:avLst/>
          </a:prstGeom>
          <a:solidFill>
            <a:srgbClr val="F85C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Подбор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игрового материала с постепенным усложнением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428596" y="2643182"/>
            <a:ext cx="2357454" cy="1143008"/>
          </a:xfrm>
          <a:prstGeom prst="plus">
            <a:avLst/>
          </a:prstGeom>
          <a:solidFill>
            <a:srgbClr val="CC54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Связь содержания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с системой знаний ребенка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Крест 8"/>
          <p:cNvSpPr/>
          <p:nvPr/>
        </p:nvSpPr>
        <p:spPr>
          <a:xfrm>
            <a:off x="2786050" y="2643182"/>
            <a:ext cx="2357454" cy="1143008"/>
          </a:xfrm>
          <a:prstGeom prst="plus">
            <a:avLst/>
          </a:prstGeom>
          <a:solidFill>
            <a:srgbClr val="30F0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коррекционной цели занятия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Крест 9"/>
          <p:cNvSpPr/>
          <p:nvPr/>
        </p:nvSpPr>
        <p:spPr>
          <a:xfrm>
            <a:off x="5143504" y="2643182"/>
            <a:ext cx="2357454" cy="1143008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принципа смены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видов деятельности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Крест 10"/>
          <p:cNvSpPr/>
          <p:nvPr/>
        </p:nvSpPr>
        <p:spPr>
          <a:xfrm>
            <a:off x="428596" y="3786190"/>
            <a:ext cx="2357454" cy="1143008"/>
          </a:xfrm>
          <a:prstGeom prst="plus">
            <a:avLst/>
          </a:prstGeom>
          <a:solidFill>
            <a:srgbClr val="16C7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ярких, озвученных игрушек и пособий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Крест 11"/>
          <p:cNvSpPr/>
          <p:nvPr/>
        </p:nvSpPr>
        <p:spPr>
          <a:xfrm>
            <a:off x="2786050" y="3786190"/>
            <a:ext cx="2357454" cy="1143008"/>
          </a:xfrm>
          <a:prstGeom prst="plus">
            <a:avLst/>
          </a:prstGeom>
          <a:solidFill>
            <a:srgbClr val="F644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игрушек и пособий гигиеническим требованиям, безопасность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15328" cy="71439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при подборе игр для детей с ОВЗ</a:t>
            </a:r>
            <a:b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900igr.net/up/datas/249173/022.jpg"/>
          <p:cNvPicPr>
            <a:picLocks noChangeAspect="1" noChangeArrowheads="1"/>
          </p:cNvPicPr>
          <p:nvPr/>
        </p:nvPicPr>
        <p:blipFill>
          <a:blip r:embed="rId2"/>
          <a:srcRect r="124"/>
          <a:stretch>
            <a:fillRect/>
          </a:stretch>
        </p:blipFill>
        <p:spPr bwMode="auto">
          <a:xfrm>
            <a:off x="5072066" y="3714752"/>
            <a:ext cx="2500330" cy="1285884"/>
          </a:xfrm>
          <a:prstGeom prst="plus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500166" y="2714620"/>
            <a:ext cx="7215238" cy="1214446"/>
          </a:xfrm>
          <a:prstGeom prst="roundRect">
            <a:avLst/>
          </a:prstGeom>
          <a:noFill/>
          <a:ln w="25400">
            <a:solidFill>
              <a:srgbClr val="30F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1214422"/>
            <a:ext cx="7286676" cy="1285884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ашивка 4"/>
          <p:cNvSpPr/>
          <p:nvPr/>
        </p:nvSpPr>
        <p:spPr>
          <a:xfrm rot="5400000">
            <a:off x="196423" y="1589474"/>
            <a:ext cx="1678792" cy="928694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rot="5400000">
            <a:off x="214281" y="3071811"/>
            <a:ext cx="1643076" cy="928694"/>
          </a:xfrm>
          <a:prstGeom prst="chevron">
            <a:avLst/>
          </a:prstGeom>
          <a:solidFill>
            <a:srgbClr val="04C6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214281" y="4572009"/>
            <a:ext cx="1643076" cy="92869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00024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328612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78632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00166" y="4286256"/>
            <a:ext cx="7215238" cy="1143008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500166" y="1214422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 игровой деятельности складываются особо благоприятные условия для развития интеллекта, для перехода от наглядно действенного мышления к элементам словесно-логического мышления. Именно в процессе игры развивается способность ребенка создавать системы обобщенных типичных образов и явлений, мысленно преобразовывать их.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643042" y="2714620"/>
            <a:ext cx="70723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Таким образом, педагог, организуя жизнь и деятельность в форме игры, последовательно развивает активность и инициативу детей с нарушениями в развитии, формирует навыки самоорганизации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571604" y="4286256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Принимая во внимание положительное значение игры для всестороннего развития младшего школьника, следует при планировании работы с детьми оставлять достаточно времени для игровой деятельности, дающей так много радости ребенку.</a:t>
            </a:r>
          </a:p>
        </p:txBody>
      </p:sp>
      <p:pic>
        <p:nvPicPr>
          <p:cNvPr id="1026" name="Picture 2" descr="http://900igr.net/up/datas/96344/014.jpg"/>
          <p:cNvPicPr>
            <a:picLocks noChangeAspect="1" noChangeArrowheads="1"/>
          </p:cNvPicPr>
          <p:nvPr/>
        </p:nvPicPr>
        <p:blipFill>
          <a:blip r:embed="rId2"/>
          <a:srcRect b="2"/>
          <a:stretch>
            <a:fillRect/>
          </a:stretch>
        </p:blipFill>
        <p:spPr bwMode="auto">
          <a:xfrm>
            <a:off x="0" y="0"/>
            <a:ext cx="9144000" cy="1000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https://ds04.infourok.ru/uploads/ex/0a0b/0000582a-ea81d0ba/img3.jpg"/>
          <p:cNvPicPr>
            <a:picLocks noChangeAspect="1" noChangeArrowheads="1"/>
          </p:cNvPicPr>
          <p:nvPr/>
        </p:nvPicPr>
        <p:blipFill>
          <a:blip r:embed="rId2"/>
          <a:srcRect r="2" b="261"/>
          <a:stretch>
            <a:fillRect/>
          </a:stretch>
        </p:blipFill>
        <p:spPr bwMode="auto">
          <a:xfrm>
            <a:off x="1259632" y="2733530"/>
            <a:ext cx="6027012" cy="393959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9200"/>
            <a:ext cx="8643998" cy="30670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Аникеева Н.П. Воспитание игрой. – М.: Просвещение, 2001.;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Игры - обучение, тренинг, досуг... / Под ред. В.В.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Петрусинского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-М., 1994.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Паламарчук В.Ф. Школа учит мыслить. – М.,1987.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Г.К. Педагогические технологии на основе организации и интенсификации деятельности учащихся». – М.,1999. 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Г. К. Современные образовательные технологии – [Текст] / Г. К.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– М.: Просвещение, 1998.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6.  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Д.Б. Особенности психического развития детей 9 – 11 лет. – М., 1998.;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Д.Б. Психология игры. – М.: Педагогика, 2003.</a:t>
            </a:r>
          </a:p>
          <a:p>
            <a:pPr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8007" y="881223"/>
            <a:ext cx="1981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www.eduportal44.ru/BuyR/Baran/bar/SiteAssets/SitePages/%D0%A0%D0%90%D0%91%D0%9E%D0%A2%D0%90%20%D0%A1%20%D0%94%D0%95%D0%A2%D0%AC%D0%9C%D0%98_%D0%98%D0%9D%D0%92%D0%90%D0%9B%D0%98%D0%94%D0%90%D0%9C%D0%98_%D0%94%D0%95%D0%A2%D0%AC%D0%9C%D0%98%20%D0%A1%20%D0%9E%D0%92%D0%97/img1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5268" y="3861048"/>
            <a:ext cx="7644759" cy="2927794"/>
          </a:xfrm>
          <a:prstGeom prst="ellipse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3623"/>
            <a:ext cx="2328850" cy="57152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Технология 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166843"/>
            <a:ext cx="6858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от греческих слов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technл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(искусство, ремесло, наука)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(понятие, учение). В словаре иностранных слов: «технология — совокупность знаний о способах и средствах проведения производственных процессов (металлов, химических…)».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 работе с детьми, имеющими ограниченные возможности здоровья (далее ОВЗ), применяются особые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развивающие педагогические технологии, позволяющие добиваться положительной динамики в обучении и воспитании.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обучения детей с ограниченными возможностями здоровья (ОВЗ)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501090" cy="128110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целенаправленное, последовательно  изменяющееся взаимодействие учителя и обучающегося, в ходе которого решаются задачи образования,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воспитания и общего развития. 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357430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Игровая технология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самая актуальная и особенно хорошо «работает» при обучении и воспитании таких детей, поскольку игра не только считается одним из основных видов деятельности детей младшего школьного возраста, но и признана действенным обучающим и воспитательным инструментом, который понятен и интересен детям. 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4" descr="http://images.myshared.ru/9/918137/slide_4.jpg"/>
          <p:cNvPicPr>
            <a:picLocks noChangeAspect="1" noChangeArrowheads="1"/>
          </p:cNvPicPr>
          <p:nvPr/>
        </p:nvPicPr>
        <p:blipFill>
          <a:blip r:embed="rId2"/>
          <a:srcRect b="2"/>
          <a:stretch>
            <a:fillRect/>
          </a:stretch>
        </p:blipFill>
        <p:spPr bwMode="auto">
          <a:xfrm>
            <a:off x="4071934" y="3951047"/>
            <a:ext cx="4602648" cy="2478349"/>
          </a:xfrm>
          <a:prstGeom prst="round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000924" cy="990600"/>
          </a:xfr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Технологии, применяемые  при работе с детьми с ОВЗ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215206" y="2285992"/>
            <a:ext cx="1643074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разноуровневого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обучения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28662" y="2786058"/>
            <a:ext cx="1571636" cy="7143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развивающие технологии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57818" y="2000240"/>
            <a:ext cx="1357322" cy="7143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 lvl="0" algn="ctr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071802" y="3500438"/>
            <a:ext cx="1857356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Информационно-коммуникативные технологии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928926" y="2143116"/>
            <a:ext cx="1428760" cy="857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357290" y="1214422"/>
            <a:ext cx="307183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1643042" y="1214422"/>
            <a:ext cx="278608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357951" y="2286389"/>
            <a:ext cx="2214578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29124" y="1214422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29124" y="1214422"/>
            <a:ext cx="378621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1"/>
          <p:cNvSpPr txBox="1">
            <a:spLocks/>
          </p:cNvSpPr>
          <p:nvPr/>
        </p:nvSpPr>
        <p:spPr>
          <a:xfrm>
            <a:off x="5000628" y="3071810"/>
            <a:ext cx="2143140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rmAutofit/>
          </a:bodyPr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214282" y="1857364"/>
            <a:ext cx="1500198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техногологии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rot="16200000" flipH="1">
            <a:off x="4071934" y="1643050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3679819" y="1320785"/>
            <a:ext cx="857256" cy="644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8596" y="50006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работе с детьми, имеющими ограниченные возможности здоровья, применяются особые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развивающие педагогические технологии, позволяющие добиваться положительной динамики в обучении  и воспитании.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Шестиугольник 53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13331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   </a:t>
            </a:r>
            <a:r>
              <a:rPr lang="ru-RU" sz="2200" b="1" dirty="0" smtClean="0">
                <a:solidFill>
                  <a:schemeClr val="tx1"/>
                </a:solidFill>
              </a:rPr>
              <a:t>Понятие «игровые педагогические технологии»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включает достаточно обширную группу методов и приемов организации педагогического процесса в форме различных 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i="1" dirty="0" smtClean="0">
                <a:solidFill>
                  <a:schemeClr val="tx1"/>
                </a:solidFill>
              </a:rPr>
              <a:t>педагогических игр</a:t>
            </a:r>
            <a:r>
              <a:rPr lang="ru-RU" sz="2200" i="1" dirty="0" smtClean="0">
                <a:solidFill>
                  <a:schemeClr val="tx1"/>
                </a:solidFill>
              </a:rPr>
              <a:t>. 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42976" y="2285992"/>
            <a:ext cx="2071702" cy="1285884"/>
          </a:xfrm>
          <a:prstGeom prst="ellipse">
            <a:avLst/>
          </a:prstGeom>
          <a:solidFill>
            <a:srgbClr val="04C632">
              <a:alpha val="76000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4071942"/>
            <a:ext cx="2071702" cy="1357322"/>
          </a:xfrm>
          <a:prstGeom prst="ellipse">
            <a:avLst/>
          </a:prstGeom>
          <a:solidFill>
            <a:srgbClr val="3125CB">
              <a:alpha val="75686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43570" y="3929066"/>
            <a:ext cx="2071702" cy="1357322"/>
          </a:xfrm>
          <a:prstGeom prst="ellipse">
            <a:avLst/>
          </a:prstGeom>
          <a:solidFill>
            <a:srgbClr val="952B90">
              <a:alpha val="76000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428992" y="1571612"/>
            <a:ext cx="1928826" cy="1285884"/>
          </a:xfrm>
          <a:prstGeom prst="ellipse">
            <a:avLst/>
          </a:prstGeom>
          <a:solidFill>
            <a:srgbClr val="FFFF00">
              <a:alpha val="76000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643182"/>
            <a:ext cx="2109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Сюжетно-ролевые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785926"/>
            <a:ext cx="1914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4214818"/>
            <a:ext cx="1369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357694"/>
            <a:ext cx="1770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Внеклассные 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мероприятия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286116" y="4786322"/>
            <a:ext cx="2143140" cy="1285884"/>
          </a:xfrm>
          <a:prstGeom prst="ellipse">
            <a:avLst/>
          </a:prstGeom>
          <a:solidFill>
            <a:srgbClr val="FF6600">
              <a:alpha val="75686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5000636"/>
            <a:ext cx="1367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Сказочные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персонажи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00694" y="2357430"/>
            <a:ext cx="2000264" cy="1285884"/>
          </a:xfrm>
          <a:prstGeom prst="ellipse">
            <a:avLst/>
          </a:prstGeom>
          <a:solidFill>
            <a:srgbClr val="00B0F0">
              <a:alpha val="76000"/>
            </a:srgb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Настольные  игры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Круговая стрелка 32"/>
          <p:cNvSpPr/>
          <p:nvPr/>
        </p:nvSpPr>
        <p:spPr>
          <a:xfrm>
            <a:off x="3714744" y="3143248"/>
            <a:ext cx="1214446" cy="1214446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Круговая стрелка 33"/>
          <p:cNvSpPr/>
          <p:nvPr/>
        </p:nvSpPr>
        <p:spPr>
          <a:xfrm rot="10800000">
            <a:off x="3714744" y="3214686"/>
            <a:ext cx="1214446" cy="1214446"/>
          </a:xfrm>
          <a:prstGeom prst="circularArrow">
            <a:avLst/>
          </a:prstGeom>
          <a:solidFill>
            <a:srgbClr val="04C6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Шестиугольник 53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Шестиугольник 54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Шестиугольник 55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Шестиугольник 56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Шестиугольник 57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Шестиугольник 58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Шестиугольник 59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2"/>
          <a:srcRect r="81623"/>
          <a:stretch>
            <a:fillRect/>
          </a:stretch>
        </p:blipFill>
        <p:spPr bwMode="auto">
          <a:xfrm>
            <a:off x="7643834" y="2571744"/>
            <a:ext cx="1143008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/>
          <p:nvPr/>
        </p:nvSpPr>
        <p:spPr>
          <a:xfrm>
            <a:off x="428596" y="571480"/>
            <a:ext cx="7500990" cy="26432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28596" y="3000372"/>
            <a:ext cx="7786742" cy="257176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1494" y="178571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 с ОВЗ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42976" y="1643050"/>
            <a:ext cx="135732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85786" y="3857628"/>
            <a:ext cx="2357454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Внеурочная работа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14678" y="1428736"/>
            <a:ext cx="3071834" cy="1000132"/>
          </a:xfrm>
          <a:prstGeom prst="roundRect">
            <a:avLst/>
          </a:prstGeom>
          <a:solidFill>
            <a:srgbClr val="04C632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групповые формы работы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дистанционные уроки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творческие задания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71868" y="3857628"/>
            <a:ext cx="2857520" cy="1000132"/>
          </a:xfrm>
          <a:prstGeom prst="round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факультативы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олимпиады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2"/>
          <a:srcRect l="14931" r="66692"/>
          <a:stretch>
            <a:fillRect/>
          </a:stretch>
        </p:blipFill>
        <p:spPr bwMode="auto">
          <a:xfrm>
            <a:off x="1785918" y="2143116"/>
            <a:ext cx="1143008" cy="1562100"/>
          </a:xfrm>
          <a:prstGeom prst="rect">
            <a:avLst/>
          </a:prstGeom>
          <a:noFill/>
        </p:spPr>
      </p:pic>
      <p:pic>
        <p:nvPicPr>
          <p:cNvPr id="54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2"/>
          <a:srcRect l="62022" t="-4573"/>
          <a:stretch>
            <a:fillRect/>
          </a:stretch>
        </p:blipFill>
        <p:spPr bwMode="auto">
          <a:xfrm>
            <a:off x="6781827" y="2143116"/>
            <a:ext cx="2362173" cy="163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6216"/>
            <a:ext cx="8643998" cy="78581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форма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 создается при помощи игровых приемов и ситуаций, которые должны выступать как средство побуждения, стимулирования учащихся к учебной деятельности. Очень важно при конструировании учебного процесса, моделировать разные проблемные ситуации жизни, решающие через введение игровой ситуации.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14876" y="3000372"/>
            <a:ext cx="2071702" cy="1643074"/>
          </a:xfrm>
          <a:prstGeom prst="ellipse">
            <a:avLst/>
          </a:prstGeom>
          <a:solidFill>
            <a:srgbClr val="04C632">
              <a:alpha val="76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14282" y="2857496"/>
            <a:ext cx="2071702" cy="1643074"/>
          </a:xfrm>
          <a:prstGeom prst="ellipse">
            <a:avLst/>
          </a:prstGeom>
          <a:solidFill>
            <a:srgbClr val="952B90">
              <a:alpha val="76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58016" y="2857496"/>
            <a:ext cx="2071702" cy="1714512"/>
          </a:xfrm>
          <a:prstGeom prst="ellipse">
            <a:avLst/>
          </a:prstGeom>
          <a:solidFill>
            <a:srgbClr val="FFFF00">
              <a:alpha val="76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3357562"/>
            <a:ext cx="1280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Заочная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экскурсия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357562"/>
            <a:ext cx="1914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Путешествие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3571876"/>
            <a:ext cx="987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Турнир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428860" y="2928934"/>
            <a:ext cx="2071702" cy="1714512"/>
          </a:xfrm>
          <a:prstGeom prst="ellipse">
            <a:avLst/>
          </a:prstGeom>
          <a:solidFill>
            <a:srgbClr val="00B0F0">
              <a:alpha val="76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Аукцион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0800000" flipV="1">
            <a:off x="1785918" y="2071678"/>
            <a:ext cx="271464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29124" y="2071678"/>
            <a:ext cx="278608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679025" y="2107397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429124" y="2071678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Шестиугольник 35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Шестиугольник 53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Шестиугольник 54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Шестиугольник 55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Шестиугольник 56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Шестиугольник 57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Шестиугольник 58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Шестиугольник 59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3"/>
          <a:srcRect l="32159" t="-4573" r="39127"/>
          <a:stretch>
            <a:fillRect/>
          </a:stretch>
        </p:blipFill>
        <p:spPr bwMode="auto">
          <a:xfrm>
            <a:off x="3428992" y="4357694"/>
            <a:ext cx="1785950" cy="1633538"/>
          </a:xfrm>
          <a:prstGeom prst="rect">
            <a:avLst/>
          </a:prstGeom>
          <a:noFill/>
        </p:spPr>
      </p:pic>
      <p:pic>
        <p:nvPicPr>
          <p:cNvPr id="63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3"/>
          <a:srcRect l="62022" t="-4573" r="18453"/>
          <a:stretch>
            <a:fillRect/>
          </a:stretch>
        </p:blipFill>
        <p:spPr bwMode="auto">
          <a:xfrm rot="20865282">
            <a:off x="6143636" y="4143380"/>
            <a:ext cx="1214446" cy="1633538"/>
          </a:xfrm>
          <a:prstGeom prst="rect">
            <a:avLst/>
          </a:prstGeom>
          <a:noFill/>
        </p:spPr>
      </p:pic>
      <p:pic>
        <p:nvPicPr>
          <p:cNvPr id="64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3"/>
          <a:srcRect l="13783" t="-4573" r="67840"/>
          <a:stretch>
            <a:fillRect/>
          </a:stretch>
        </p:blipFill>
        <p:spPr bwMode="auto">
          <a:xfrm>
            <a:off x="1571604" y="3857628"/>
            <a:ext cx="1143008" cy="163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86182" y="2643182"/>
            <a:ext cx="1643074" cy="2643206"/>
          </a:xfrm>
          <a:prstGeom prst="roundRect">
            <a:avLst/>
          </a:prstGeom>
          <a:solidFill>
            <a:srgbClr val="0070C0">
              <a:alpha val="49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материал используется в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ее средства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286644" y="2928934"/>
            <a:ext cx="1643074" cy="2643206"/>
          </a:xfrm>
          <a:prstGeom prst="roundRect">
            <a:avLst/>
          </a:prstGeom>
          <a:solidFill>
            <a:srgbClr val="00B050">
              <a:alpha val="49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успешное выполнение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 задания связывается с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игровым результатом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70" y="2500306"/>
            <a:ext cx="1643074" cy="2643206"/>
          </a:xfrm>
          <a:prstGeom prst="roundRect">
            <a:avLst/>
          </a:prstGeom>
          <a:solidFill>
            <a:srgbClr val="FFFF00">
              <a:alpha val="49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учебная деятельность подчиняется правилам игры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285992"/>
            <a:ext cx="1785950" cy="2643206"/>
          </a:xfrm>
          <a:prstGeom prst="roundRect">
            <a:avLst/>
          </a:prstGeom>
          <a:solidFill>
            <a:srgbClr val="952B90">
              <a:alpha val="48627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дидактическая цель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ставится перед учащимися в форме игровой задачи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2786058"/>
            <a:ext cx="1643074" cy="2857520"/>
          </a:xfrm>
          <a:prstGeom prst="roundRect">
            <a:avLst/>
          </a:prstGeom>
          <a:solidFill>
            <a:srgbClr val="FF0000">
              <a:alpha val="49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учебную деятельность вводится элемент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который переводит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кую задачу в игровую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142976" y="1214422"/>
            <a:ext cx="328614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2928926" y="1214422"/>
            <a:ext cx="150019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786976" y="1858158"/>
            <a:ext cx="1356528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29124" y="1214422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29124" y="1214422"/>
            <a:ext cx="378621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Шестиугольник 26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Picture 2" descr="ÐÐµÑÐºÐ¸ Ð½Ð° Ð£ÑÐ¸ÑÐµÐ»Ñ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6219825" cy="1562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612" y="109815"/>
            <a:ext cx="8823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Реализация игровых приемов и ситуаций при урочной форме занятий происходит по следующим основным направлениям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00430" y="2786058"/>
            <a:ext cx="1714512" cy="2928958"/>
          </a:xfrm>
          <a:prstGeom prst="roundRect">
            <a:avLst/>
          </a:prstGeom>
          <a:solidFill>
            <a:srgbClr val="0070C0">
              <a:alpha val="49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Систематизирует и углубляет знания о людях разных профессий 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национальнос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представление о трудовой деятельности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68" y="3357562"/>
            <a:ext cx="1785950" cy="2857520"/>
          </a:xfrm>
          <a:prstGeom prst="roundRect">
            <a:avLst/>
          </a:prstGeom>
          <a:solidFill>
            <a:srgbClr val="00B050">
              <a:alpha val="49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 игры заключается в том, что в ней важен не результат, а сам процесс, переживаний, связанный с игровыми действиями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2500306"/>
            <a:ext cx="1571636" cy="3000396"/>
          </a:xfrm>
          <a:prstGeom prst="roundRect">
            <a:avLst/>
          </a:prstGeom>
          <a:solidFill>
            <a:srgbClr val="FFFF00">
              <a:alpha val="49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 формирует правильное отношение к явлениям общественной жизни, природе, предметах, окружающего мира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2357430"/>
            <a:ext cx="1571636" cy="2643206"/>
          </a:xfrm>
          <a:prstGeom prst="roundRect">
            <a:avLst/>
          </a:prstGeom>
          <a:solidFill>
            <a:srgbClr val="952B90">
              <a:alpha val="48627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 обогащается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развивается словарь школьника с ОВЗ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3071810"/>
            <a:ext cx="1785950" cy="2857520"/>
          </a:xfrm>
          <a:prstGeom prst="roundRect">
            <a:avLst/>
          </a:prstGeom>
          <a:solidFill>
            <a:srgbClr val="FF0000">
              <a:alpha val="49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помогает детям приспособиться к окружающему миру, сформировать потребность ребенка воздействовать на мир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928662" y="1214422"/>
            <a:ext cx="342902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2714612" y="1214422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751257" y="1893083"/>
            <a:ext cx="135652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357686" y="1285860"/>
            <a:ext cx="1785950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29124" y="1214422"/>
            <a:ext cx="3571900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Шестиугольник 26"/>
          <p:cNvSpPr/>
          <p:nvPr/>
        </p:nvSpPr>
        <p:spPr>
          <a:xfrm>
            <a:off x="35715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1071538" y="628652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71434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/>
          <p:cNvSpPr/>
          <p:nvPr/>
        </p:nvSpPr>
        <p:spPr>
          <a:xfrm>
            <a:off x="1428728" y="650081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178591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2143108" y="650081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2500298" y="628652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2857488" y="6500810"/>
            <a:ext cx="428628" cy="357190"/>
          </a:xfrm>
          <a:prstGeom prst="hexagon">
            <a:avLst/>
          </a:prstGeom>
          <a:solidFill>
            <a:srgbClr val="5FB5C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3214678" y="6286520"/>
            <a:ext cx="428628" cy="357190"/>
          </a:xfrm>
          <a:prstGeom prst="hexagon">
            <a:avLst/>
          </a:prstGeom>
          <a:solidFill>
            <a:srgbClr val="30F03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3571868" y="6500810"/>
            <a:ext cx="428628" cy="357190"/>
          </a:xfrm>
          <a:prstGeom prst="hexagon">
            <a:avLst/>
          </a:prstGeom>
          <a:solidFill>
            <a:srgbClr val="F6642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/>
          <p:cNvSpPr/>
          <p:nvPr/>
        </p:nvSpPr>
        <p:spPr>
          <a:xfrm>
            <a:off x="3929058" y="6286520"/>
            <a:ext cx="428628" cy="357190"/>
          </a:xfrm>
          <a:prstGeom prst="hexagon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428624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/>
          <p:cNvSpPr/>
          <p:nvPr/>
        </p:nvSpPr>
        <p:spPr>
          <a:xfrm>
            <a:off x="46434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естиугольник 41"/>
          <p:cNvSpPr/>
          <p:nvPr/>
        </p:nvSpPr>
        <p:spPr>
          <a:xfrm>
            <a:off x="5000628" y="6500810"/>
            <a:ext cx="428628" cy="357190"/>
          </a:xfrm>
          <a:prstGeom prst="hexagon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/>
          <p:cNvSpPr/>
          <p:nvPr/>
        </p:nvSpPr>
        <p:spPr>
          <a:xfrm>
            <a:off x="5357818" y="6286520"/>
            <a:ext cx="428628" cy="357190"/>
          </a:xfrm>
          <a:prstGeom prst="hexagon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/>
          <p:cNvSpPr/>
          <p:nvPr/>
        </p:nvSpPr>
        <p:spPr>
          <a:xfrm>
            <a:off x="5715008" y="6500810"/>
            <a:ext cx="428628" cy="357190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/>
          <p:cNvSpPr/>
          <p:nvPr/>
        </p:nvSpPr>
        <p:spPr>
          <a:xfrm>
            <a:off x="6072198" y="6286520"/>
            <a:ext cx="428628" cy="357190"/>
          </a:xfrm>
          <a:prstGeom prst="hexagon">
            <a:avLst/>
          </a:prstGeom>
          <a:solidFill>
            <a:srgbClr val="3125C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/>
          <p:cNvSpPr/>
          <p:nvPr/>
        </p:nvSpPr>
        <p:spPr>
          <a:xfrm>
            <a:off x="6429388" y="6500810"/>
            <a:ext cx="428628" cy="357190"/>
          </a:xfrm>
          <a:prstGeom prst="hexagon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6786578" y="6286520"/>
            <a:ext cx="428628" cy="357190"/>
          </a:xfrm>
          <a:prstGeom prst="hexag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7143768" y="6500810"/>
            <a:ext cx="428628" cy="357190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7500958" y="6286520"/>
            <a:ext cx="428628" cy="357190"/>
          </a:xfrm>
          <a:prstGeom prst="hexag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7858148" y="6500810"/>
            <a:ext cx="428628" cy="357190"/>
          </a:xfrm>
          <a:prstGeom prst="hexagon">
            <a:avLst/>
          </a:prstGeom>
          <a:solidFill>
            <a:srgbClr val="04C63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Шестиугольник 50"/>
          <p:cNvSpPr/>
          <p:nvPr/>
        </p:nvSpPr>
        <p:spPr>
          <a:xfrm>
            <a:off x="8215338" y="628652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8572528" y="6500810"/>
            <a:ext cx="428628" cy="357190"/>
          </a:xfrm>
          <a:prstGeom prst="hexagon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0" y="6500810"/>
            <a:ext cx="428628" cy="357190"/>
          </a:xfrm>
          <a:prstGeom prst="hexagon">
            <a:avLst/>
          </a:prstGeom>
          <a:solidFill>
            <a:srgbClr val="CC54BB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23581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Воздействие игровых форм обучения на развитие детей невозможно переоценить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3127</TotalTime>
  <Words>735</Words>
  <Application>Microsoft Office PowerPoint</Application>
  <PresentationFormat>Экран (4:3)</PresentationFormat>
  <Paragraphs>123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Использование игровых технологий при обучении детей с ОВЗ</vt:lpstr>
      <vt:lpstr> Технология </vt:lpstr>
      <vt:lpstr>Процесс обучения детей с ограниченными возможностями здоровья (ОВЗ)</vt:lpstr>
      <vt:lpstr>Технологии, применяемые  при работе с детьми с ОВЗ</vt:lpstr>
      <vt:lpstr>   Понятие «игровые педагогические технологии»  включает достаточно обширную группу методов и приемов организации педагогического процесса в форме различных  педагогических игр.  </vt:lpstr>
      <vt:lpstr>   Методы и формы работы с детьми с ОВЗ  </vt:lpstr>
      <vt:lpstr>  Игровая форма урока создается при помощи игровых приемов и ситуаций, которые должны выступать как средство побуждения, стимулирования учащихся к учебной деятельности. Очень важно при конструировании учебного процесса, моделировать разные проблемные ситуации жизни, решающие через введение игровой ситуации. </vt:lpstr>
      <vt:lpstr>Презентация PowerPoint</vt:lpstr>
      <vt:lpstr>Презентация PowerPoint</vt:lpstr>
      <vt:lpstr>Презентация PowerPoint</vt:lpstr>
      <vt:lpstr>По характеру педагогического процесса выделяются следующие группы игр </vt:lpstr>
      <vt:lpstr>Требования при подборе игр для детей с ОВЗ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игровые технологии при обучении детей с ОВЗ</dc:title>
  <dc:creator>ASUSъ</dc:creator>
  <cp:lastModifiedBy>Гость</cp:lastModifiedBy>
  <cp:revision>116</cp:revision>
  <dcterms:created xsi:type="dcterms:W3CDTF">2018-06-27T15:32:17Z</dcterms:created>
  <dcterms:modified xsi:type="dcterms:W3CDTF">2023-11-08T05:25:51Z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319504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