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9" r:id="rId3"/>
    <p:sldId id="271" r:id="rId4"/>
    <p:sldId id="258" r:id="rId5"/>
    <p:sldId id="279" r:id="rId6"/>
    <p:sldId id="280" r:id="rId7"/>
    <p:sldId id="281" r:id="rId8"/>
    <p:sldId id="282" r:id="rId9"/>
    <p:sldId id="283" r:id="rId10"/>
    <p:sldId id="284" r:id="rId11"/>
    <p:sldId id="287" r:id="rId12"/>
    <p:sldId id="288" r:id="rId13"/>
    <p:sldId id="289" r:id="rId14"/>
    <p:sldId id="293" r:id="rId15"/>
    <p:sldId id="294" r:id="rId16"/>
    <p:sldId id="295" r:id="rId17"/>
    <p:sldId id="299" r:id="rId18"/>
    <p:sldId id="300" r:id="rId19"/>
    <p:sldId id="301" r:id="rId20"/>
    <p:sldId id="305" r:id="rId21"/>
    <p:sldId id="306" r:id="rId22"/>
    <p:sldId id="307" r:id="rId23"/>
    <p:sldId id="311" r:id="rId24"/>
    <p:sldId id="312" r:id="rId25"/>
    <p:sldId id="313" r:id="rId26"/>
    <p:sldId id="314" r:id="rId27"/>
    <p:sldId id="315" r:id="rId28"/>
    <p:sldId id="316" r:id="rId29"/>
    <p:sldId id="321" r:id="rId30"/>
    <p:sldId id="322" r:id="rId31"/>
    <p:sldId id="323" r:id="rId32"/>
    <p:sldId id="326" r:id="rId33"/>
    <p:sldId id="327" r:id="rId34"/>
    <p:sldId id="330" r:id="rId35"/>
    <p:sldId id="331" r:id="rId36"/>
    <p:sldId id="332" r:id="rId37"/>
    <p:sldId id="272" r:id="rId38"/>
    <p:sldId id="270" r:id="rId39"/>
    <p:sldId id="259" r:id="rId40"/>
    <p:sldId id="333" r:id="rId41"/>
    <p:sldId id="263" r:id="rId42"/>
    <p:sldId id="334" r:id="rId43"/>
    <p:sldId id="335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00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90B1-5C8F-40B0-A5A4-B5B92E65FE6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5216-9911-4A94-AB97-F711E851B6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90B1-5C8F-40B0-A5A4-B5B92E65FE6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5216-9911-4A94-AB97-F711E851B6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90B1-5C8F-40B0-A5A4-B5B92E65FE6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5216-9911-4A94-AB97-F711E851B6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8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89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00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49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3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94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04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31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90B1-5C8F-40B0-A5A4-B5B92E65FE6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5216-9911-4A94-AB97-F711E851B6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574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41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90B1-5C8F-40B0-A5A4-B5B92E65FE6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5216-9911-4A94-AB97-F711E851B6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90B1-5C8F-40B0-A5A4-B5B92E65FE6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5216-9911-4A94-AB97-F711E851B6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90B1-5C8F-40B0-A5A4-B5B92E65FE6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5216-9911-4A94-AB97-F711E851B6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90B1-5C8F-40B0-A5A4-B5B92E65FE6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5216-9911-4A94-AB97-F711E851B6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90B1-5C8F-40B0-A5A4-B5B92E65FE6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5216-9911-4A94-AB97-F711E851B6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90B1-5C8F-40B0-A5A4-B5B92E65FE6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5216-9911-4A94-AB97-F711E851B6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90B1-5C8F-40B0-A5A4-B5B92E65FE6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55216-9911-4A94-AB97-F711E851B6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290B1-5C8F-40B0-A5A4-B5B92E65FE60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55216-9911-4A94-AB97-F711E851B6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336"/>
            <a:ext cx="9180512" cy="68675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15.08.2022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hyperlink" Target="https://yandex.ru/images/search?p=2&amp;text=%D1%81%D0%BD%D0%B5%D0%B6%D0%B8%D0%BD%D0%BA%D0%B8&amp;img_url=http://www.vector-finder.com/site-images/too_big/vector_snowflakes_02.png&amp;pos=61&amp;rpt=simage&amp;lr=65" TargetMode="External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yandex.ru/images/search?p=2&amp;text=%D1%81%D0%BD%D0%B5%D0%B6%D0%B8%D0%BD%D0%BA%D0%B8&amp;img_url=http://www.vector-finder.com/site-images/too_big/vector_snowflakes_02.png&amp;pos=61&amp;rpt=simage&amp;lr=65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yandex.ru/images/search?p=2&amp;text=%D1%81%D0%BD%D0%B5%D0%B6%D0%B8%D0%BD%D0%BA%D0%B8&amp;img_url=http://www.vector-finder.com/site-images/too_big/vector_snowflakes_02.png&amp;pos=61&amp;rpt=simage&amp;lr=65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55787" y="332656"/>
            <a:ext cx="4968552" cy="20608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Сетевой клуб интеллектуальных </a:t>
            </a:r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игр для </a:t>
            </a:r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младших школьников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uk-UA" sz="2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780928"/>
            <a:ext cx="3168352" cy="720080"/>
          </a:xfrm>
        </p:spPr>
        <p:txBody>
          <a:bodyPr>
            <a:normAutofit/>
          </a:bodyPr>
          <a:lstStyle/>
          <a:p>
            <a:r>
              <a:rPr lang="uk-UA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МАОУ ОЦ “Горностай”</a:t>
            </a:r>
            <a:endParaRPr lang="uk-UA" sz="20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s://im0-tub-ru.yandex.net/i?id=1dcadba0c5b5acc881fd4ba9c5301ef3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2765107" cy="2071241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19783" y="2655137"/>
            <a:ext cx="504056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Кирилина Е.А.,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учитель начальных классов</a:t>
            </a:r>
            <a:endParaRPr lang="uk-UA" sz="2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36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655676" y="1322767"/>
            <a:ext cx="5829300" cy="958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60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1141326" y="1801767"/>
            <a:ext cx="7103082" cy="31863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ru-RU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«Герои мультфильмов»</a:t>
            </a: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405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3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4" name="Picture 10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193958" y="356673"/>
            <a:ext cx="4554506" cy="312385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91880" y="145385"/>
            <a:ext cx="918102" cy="7848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</a:p>
        </p:txBody>
      </p:sp>
      <p:sp>
        <p:nvSpPr>
          <p:cNvPr id="47106" name="AutoShape 2" descr="Картинки по запросу герои мультфильмов картинки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47108" name="AutoShape 4" descr="Картинки по запросу герои мультфильмов картинки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47112" name="Picture 8" descr="Картинки по запросу скрудж макда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40668"/>
            <a:ext cx="2880320" cy="2880320"/>
          </a:xfrm>
          <a:prstGeom prst="rect">
            <a:avLst/>
          </a:prstGeom>
          <a:noFill/>
        </p:spPr>
      </p:pic>
      <p:pic>
        <p:nvPicPr>
          <p:cNvPr id="9" name="Picture 2" descr="Картинки по запросу смешарики"/>
          <p:cNvPicPr>
            <a:picLocks noChangeAspect="1" noChangeArrowheads="1"/>
          </p:cNvPicPr>
          <p:nvPr/>
        </p:nvPicPr>
        <p:blipFill>
          <a:blip r:embed="rId4" cstate="print"/>
          <a:srcRect t="5995" r="2954"/>
          <a:stretch>
            <a:fillRect/>
          </a:stretch>
        </p:blipFill>
        <p:spPr bwMode="auto">
          <a:xfrm>
            <a:off x="1255698" y="3335052"/>
            <a:ext cx="6923888" cy="3366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129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4937" y="98397"/>
            <a:ext cx="918102" cy="7848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</a:p>
        </p:txBody>
      </p:sp>
      <p:pic>
        <p:nvPicPr>
          <p:cNvPr id="46092" name="Picture 12" descr="Картинки по запросу кар карыч смешарики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6434" y="3501302"/>
            <a:ext cx="5353209" cy="3137614"/>
          </a:xfrm>
          <a:prstGeom prst="rect">
            <a:avLst/>
          </a:prstGeom>
          <a:noFill/>
        </p:spPr>
      </p:pic>
      <p:pic>
        <p:nvPicPr>
          <p:cNvPr id="46094" name="Picture 14" descr="Картинки по запросу карлсон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55115"/>
            <a:ext cx="4072762" cy="3232887"/>
          </a:xfrm>
          <a:prstGeom prst="rect">
            <a:avLst/>
          </a:prstGeom>
          <a:noFill/>
        </p:spPr>
      </p:pic>
      <p:pic>
        <p:nvPicPr>
          <p:cNvPr id="46096" name="Picture 16" descr="Картинки по запросу домовенок кузя мультфильм"/>
          <p:cNvPicPr>
            <a:picLocks noChangeAspect="1" noChangeArrowheads="1"/>
          </p:cNvPicPr>
          <p:nvPr/>
        </p:nvPicPr>
        <p:blipFill>
          <a:blip r:embed="rId4" cstate="print"/>
          <a:srcRect t="35699" r="-152"/>
          <a:stretch>
            <a:fillRect/>
          </a:stretch>
        </p:blipFill>
        <p:spPr bwMode="auto">
          <a:xfrm>
            <a:off x="5508104" y="333661"/>
            <a:ext cx="3240360" cy="3200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238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 txBox="1">
            <a:spLocks/>
          </p:cNvSpPr>
          <p:nvPr/>
        </p:nvSpPr>
        <p:spPr>
          <a:xfrm>
            <a:off x="1187624" y="1484784"/>
            <a:ext cx="6858000" cy="31863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ru-RU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«Литературные герои»</a:t>
            </a: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405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69608" y="161912"/>
            <a:ext cx="918102" cy="7848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</a:p>
        </p:txBody>
      </p:sp>
      <p:sp>
        <p:nvSpPr>
          <p:cNvPr id="47106" name="AutoShape 2" descr="Картинки по запросу герои мультфильмов картинки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47108" name="AutoShape 4" descr="Картинки по запросу герои мультфильмов картинки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7" name="Picture 2" descr="Картинки по запросу балда иллюстрац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010824"/>
            <a:ext cx="5664769" cy="2782032"/>
          </a:xfrm>
          <a:prstGeom prst="rect">
            <a:avLst/>
          </a:prstGeom>
          <a:noFill/>
        </p:spPr>
      </p:pic>
      <p:pic>
        <p:nvPicPr>
          <p:cNvPr id="59394" name="Picture 2" descr="Картинки по запросу бармалей иллюстрац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851" y="1268760"/>
            <a:ext cx="4433503" cy="2496891"/>
          </a:xfrm>
          <a:prstGeom prst="rect">
            <a:avLst/>
          </a:prstGeom>
          <a:noFill/>
        </p:spPr>
      </p:pic>
      <p:pic>
        <p:nvPicPr>
          <p:cNvPr id="59396" name="Picture 4" descr="Иллюстрация 4 из 9 для Приключения Буратино, или Золотой ключик - Алексей Толстой | Лабиринт - книги. Источник: Лабиринт"/>
          <p:cNvPicPr>
            <a:picLocks noChangeAspect="1" noChangeArrowheads="1"/>
          </p:cNvPicPr>
          <p:nvPr/>
        </p:nvPicPr>
        <p:blipFill>
          <a:blip r:embed="rId4" cstate="print"/>
          <a:srcRect l="10057" t="6069" r="6130" b="36692"/>
          <a:stretch>
            <a:fillRect/>
          </a:stretch>
        </p:blipFill>
        <p:spPr bwMode="auto">
          <a:xfrm>
            <a:off x="5166066" y="151212"/>
            <a:ext cx="3366374" cy="3568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1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952" y="84122"/>
            <a:ext cx="918102" cy="7848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</a:p>
        </p:txBody>
      </p:sp>
      <p:pic>
        <p:nvPicPr>
          <p:cNvPr id="58370" name="Picture 2" descr="Картинки по запросу дуремар иллюстр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0103" y="84122"/>
            <a:ext cx="3258361" cy="3668914"/>
          </a:xfrm>
          <a:prstGeom prst="rect">
            <a:avLst/>
          </a:prstGeom>
          <a:noFill/>
        </p:spPr>
      </p:pic>
      <p:pic>
        <p:nvPicPr>
          <p:cNvPr id="58372" name="Picture 4" descr="Картинки по запросу Денискины рассказы иллюстрации"/>
          <p:cNvPicPr>
            <a:picLocks noChangeAspect="1" noChangeArrowheads="1"/>
          </p:cNvPicPr>
          <p:nvPr/>
        </p:nvPicPr>
        <p:blipFill>
          <a:blip r:embed="rId3" cstate="print"/>
          <a:srcRect t="2903" b="8557"/>
          <a:stretch>
            <a:fillRect/>
          </a:stretch>
        </p:blipFill>
        <p:spPr bwMode="auto">
          <a:xfrm>
            <a:off x="1093744" y="455107"/>
            <a:ext cx="2765041" cy="3214556"/>
          </a:xfrm>
          <a:prstGeom prst="rect">
            <a:avLst/>
          </a:prstGeom>
          <a:noFill/>
        </p:spPr>
      </p:pic>
      <p:pic>
        <p:nvPicPr>
          <p:cNvPr id="58374" name="Picture 6" descr="Картинки по запросу железный дровосек иллюстрац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501008"/>
            <a:ext cx="5094566" cy="3140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41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http://static3.depositphotos.com/1000260/104/i/950/depositphotos_1049141-stock-photo-bright-blue-snowflake-close-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737" y="1001123"/>
            <a:ext cx="1143024" cy="1184672"/>
          </a:xfrm>
          <a:prstGeom prst="rect">
            <a:avLst/>
          </a:prstGeom>
          <a:noFill/>
        </p:spPr>
      </p:pic>
      <p:pic>
        <p:nvPicPr>
          <p:cNvPr id="13" name="Picture 7" descr="http://static3.depositphotos.com/1000260/104/i/950/depositphotos_1049141-stock-photo-bright-blue-snowflake-close-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1249" y="5380909"/>
            <a:ext cx="1143024" cy="1184672"/>
          </a:xfrm>
          <a:prstGeom prst="rect">
            <a:avLst/>
          </a:prstGeom>
          <a:noFill/>
        </p:spPr>
      </p:pic>
      <p:pic>
        <p:nvPicPr>
          <p:cNvPr id="12" name="Picture 7" descr="http://static3.depositphotos.com/1000260/104/i/950/depositphotos_1049141-stock-photo-bright-blue-snowflake-close-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252866"/>
            <a:ext cx="764982" cy="79285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8098" y="2215117"/>
            <a:ext cx="7317432" cy="2102215"/>
          </a:xfrm>
        </p:spPr>
        <p:txBody>
          <a:bodyPr>
            <a:normAutofit lnSpcReduction="10000"/>
          </a:bodyPr>
          <a:lstStyle/>
          <a:p>
            <a:r>
              <a:rPr lang="ru-RU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«НОВОГОДНЯЯ  А З Б У К </a:t>
            </a:r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А»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29" name="Rectangle 1">
            <a:hlinkClick r:id="rId4"/>
          </p:cNvPr>
          <p:cNvSpPr>
            <a:spLocks noChangeArrowheads="1"/>
          </p:cNvSpPr>
          <p:nvPr/>
        </p:nvSpPr>
        <p:spPr bwMode="auto">
          <a:xfrm>
            <a:off x="1143000" y="718751"/>
            <a:ext cx="6858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22530" name="Rectangle 2">
            <a:hlinkClick r:id="rId4"/>
          </p:cNvPr>
          <p:cNvSpPr>
            <a:spLocks noChangeArrowheads="1"/>
          </p:cNvSpPr>
          <p:nvPr/>
        </p:nvSpPr>
        <p:spPr bwMode="auto">
          <a:xfrm>
            <a:off x="1143000" y="718751"/>
            <a:ext cx="6858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22531" name="Rectangle 3">
            <a:hlinkClick r:id="rId4"/>
          </p:cNvPr>
          <p:cNvSpPr>
            <a:spLocks noChangeArrowheads="1"/>
          </p:cNvSpPr>
          <p:nvPr/>
        </p:nvSpPr>
        <p:spPr bwMode="auto">
          <a:xfrm>
            <a:off x="1143000" y="718751"/>
            <a:ext cx="6858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pic>
        <p:nvPicPr>
          <p:cNvPr id="22535" name="Picture 7" descr="http://static3.depositphotos.com/1000260/104/i/950/depositphotos_1049141-stock-photo-bright-blue-snowflake-close-u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994" y="5049181"/>
            <a:ext cx="778273" cy="806630"/>
          </a:xfrm>
          <a:prstGeom prst="rect">
            <a:avLst/>
          </a:prstGeom>
          <a:noFill/>
        </p:spPr>
      </p:pic>
      <p:pic>
        <p:nvPicPr>
          <p:cNvPr id="14" name="Picture 7" descr="http://static3.depositphotos.com/1000260/104/i/950/depositphotos_1049141-stock-photo-bright-blue-snowflake-close-u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9277" y="1808821"/>
            <a:ext cx="569843" cy="590606"/>
          </a:xfrm>
          <a:prstGeom prst="rect">
            <a:avLst/>
          </a:prstGeom>
          <a:noFill/>
        </p:spPr>
      </p:pic>
      <p:pic>
        <p:nvPicPr>
          <p:cNvPr id="16" name="Picture 7" descr="http://static3.depositphotos.com/1000260/104/i/950/depositphotos_1049141-stock-photo-bright-blue-snowflake-close-u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3122" y="5623936"/>
            <a:ext cx="674058" cy="698618"/>
          </a:xfrm>
          <a:prstGeom prst="rect">
            <a:avLst/>
          </a:prstGeom>
          <a:noFill/>
        </p:spPr>
      </p:pic>
      <p:pic>
        <p:nvPicPr>
          <p:cNvPr id="17" name="Picture 7" descr="http://static3.depositphotos.com/1000260/104/i/950/depositphotos_1049141-stock-photo-bright-blue-snowflake-close-u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68" y="5853853"/>
            <a:ext cx="830380" cy="860636"/>
          </a:xfrm>
          <a:prstGeom prst="rect">
            <a:avLst/>
          </a:prstGeom>
          <a:noFill/>
        </p:spPr>
      </p:pic>
      <p:pic>
        <p:nvPicPr>
          <p:cNvPr id="18" name="Picture 7" descr="http://static3.depositphotos.com/1000260/104/i/950/depositphotos_1049141-stock-photo-bright-blue-snowflake-close-up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302" y="3182518"/>
            <a:ext cx="602964" cy="624935"/>
          </a:xfrm>
          <a:prstGeom prst="rect">
            <a:avLst/>
          </a:prstGeom>
          <a:noFill/>
        </p:spPr>
      </p:pic>
      <p:pic>
        <p:nvPicPr>
          <p:cNvPr id="19" name="Picture 7" descr="http://static3.depositphotos.com/1000260/104/i/950/depositphotos_1049141-stock-photo-bright-blue-snowflake-close-u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1890" y="1283827"/>
            <a:ext cx="569843" cy="590606"/>
          </a:xfrm>
          <a:prstGeom prst="rect">
            <a:avLst/>
          </a:prstGeom>
          <a:noFill/>
        </p:spPr>
      </p:pic>
      <p:pic>
        <p:nvPicPr>
          <p:cNvPr id="20" name="Picture 7" descr="http://static3.depositphotos.com/1000260/104/i/950/depositphotos_1049141-stock-photo-bright-blue-snowflake-close-u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4486" y="291496"/>
            <a:ext cx="569843" cy="590606"/>
          </a:xfrm>
          <a:prstGeom prst="rect">
            <a:avLst/>
          </a:prstGeom>
          <a:noFill/>
        </p:spPr>
      </p:pic>
      <p:pic>
        <p:nvPicPr>
          <p:cNvPr id="21" name="Picture 7" descr="http://static3.depositphotos.com/1000260/104/i/950/depositphotos_1049141-stock-photo-bright-blue-snowflake-close-u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69570" y="135371"/>
            <a:ext cx="569843" cy="590606"/>
          </a:xfrm>
          <a:prstGeom prst="rect">
            <a:avLst/>
          </a:prstGeom>
          <a:noFill/>
        </p:spPr>
      </p:pic>
      <p:pic>
        <p:nvPicPr>
          <p:cNvPr id="22" name="Picture 7" descr="http://static3.depositphotos.com/1000260/104/i/950/depositphotos_1049141-stock-photo-bright-blue-snowflake-close-u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827" y="469610"/>
            <a:ext cx="569843" cy="590606"/>
          </a:xfrm>
          <a:prstGeom prst="rect">
            <a:avLst/>
          </a:prstGeom>
          <a:noFill/>
        </p:spPr>
      </p:pic>
      <p:pic>
        <p:nvPicPr>
          <p:cNvPr id="23" name="Picture 7" descr="http://static3.depositphotos.com/1000260/104/i/950/depositphotos_1049141-stock-photo-bright-blue-snowflake-close-u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0519" y="3912677"/>
            <a:ext cx="569843" cy="590606"/>
          </a:xfrm>
          <a:prstGeom prst="rect">
            <a:avLst/>
          </a:prstGeom>
          <a:noFill/>
        </p:spPr>
      </p:pic>
      <p:pic>
        <p:nvPicPr>
          <p:cNvPr id="24" name="Picture 7" descr="http://static3.depositphotos.com/1000260/104/i/950/depositphotos_1049141-stock-photo-bright-blue-snowflake-close-u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9893" y="4347103"/>
            <a:ext cx="569843" cy="590606"/>
          </a:xfrm>
          <a:prstGeom prst="rect">
            <a:avLst/>
          </a:prstGeom>
          <a:noFill/>
        </p:spPr>
      </p:pic>
      <p:pic>
        <p:nvPicPr>
          <p:cNvPr id="25" name="Picture 7" descr="http://static3.depositphotos.com/1000260/104/i/950/depositphotos_1049141-stock-photo-bright-blue-snowflake-close-u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7635" y="4995175"/>
            <a:ext cx="569843" cy="590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838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a5776742cf122125059e04192a0b47cc&amp;n=33&amp;h=215&amp;w=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16632"/>
            <a:ext cx="3863815" cy="3474622"/>
          </a:xfrm>
          <a:prstGeom prst="rect">
            <a:avLst/>
          </a:prstGeom>
          <a:noFill/>
        </p:spPr>
      </p:pic>
      <p:pic>
        <p:nvPicPr>
          <p:cNvPr id="17412" name="Picture 4" descr="http://data26.i.gallery.ru/albums/gallery/339576-6bbf9-91441128-m750x740-ud657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415619"/>
            <a:ext cx="4365053" cy="3358181"/>
          </a:xfrm>
          <a:prstGeom prst="rect">
            <a:avLst/>
          </a:prstGeom>
          <a:noFill/>
        </p:spPr>
      </p:pic>
      <p:pic>
        <p:nvPicPr>
          <p:cNvPr id="17410" name="Picture 2" descr="http://open.az/uploads/posts/2011-12/1323077743_9c7463b967bd.jpg"/>
          <p:cNvPicPr>
            <a:picLocks noChangeAspect="1" noChangeArrowheads="1"/>
          </p:cNvPicPr>
          <p:nvPr/>
        </p:nvPicPr>
        <p:blipFill>
          <a:blip r:embed="rId4" cstate="print"/>
          <a:srcRect l="53466" t="5678" r="316" b="11047"/>
          <a:stretch>
            <a:fillRect/>
          </a:stretch>
        </p:blipFill>
        <p:spPr bwMode="auto">
          <a:xfrm>
            <a:off x="492160" y="260648"/>
            <a:ext cx="3480934" cy="319085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31940" y="260648"/>
            <a:ext cx="918102" cy="7848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6827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orgprazdnik.com.ua/wp-content/uploads/2017/01/d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6570" y="3068960"/>
            <a:ext cx="4745160" cy="358852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283968" y="90372"/>
            <a:ext cx="918102" cy="7848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</a:p>
        </p:txBody>
      </p:sp>
      <p:pic>
        <p:nvPicPr>
          <p:cNvPr id="2052" name="Picture 4" descr="http://razdeti.ru/images/photos/6490791e7abf6b29a381288cc23a82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0066"/>
            <a:ext cx="3251516" cy="39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enguresvidusskola.lv/wp-content/uploads/2013/12/winter-weihnachten-illustration_72620.jpg"/>
          <p:cNvPicPr>
            <a:picLocks noChangeAspect="1" noChangeArrowheads="1"/>
          </p:cNvPicPr>
          <p:nvPr/>
        </p:nvPicPr>
        <p:blipFill>
          <a:blip r:embed="rId4" cstate="print"/>
          <a:srcRect l="45593" t="12439" r="17315" b="21107"/>
          <a:stretch>
            <a:fillRect/>
          </a:stretch>
        </p:blipFill>
        <p:spPr bwMode="auto">
          <a:xfrm>
            <a:off x="5868144" y="134030"/>
            <a:ext cx="2895145" cy="3281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16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4623" y="2649345"/>
            <a:ext cx="6858000" cy="17907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«Словарные слова»</a:t>
            </a:r>
            <a:r>
              <a:rPr lang="ru-RU" sz="7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 класс</a:t>
            </a:r>
          </a:p>
        </p:txBody>
      </p:sp>
    </p:spTree>
    <p:extLst>
      <p:ext uri="{BB962C8B-B14F-4D97-AF65-F5344CB8AC3E}">
        <p14:creationId xmlns:p14="http://schemas.microsoft.com/office/powerpoint/2010/main" val="319836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995936" y="701988"/>
            <a:ext cx="496855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думающая,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креативная,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умеющая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находить нестандартные решения разноплановых задач личность, 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обладающая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коммуникативными учебными действиями, в том числе навыками сотрудничества.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510064" cy="551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923928" y="5733256"/>
            <a:ext cx="4860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приоритеты современной образовательной политики</a:t>
            </a:r>
            <a:endParaRPr lang="ru-RU" sz="2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724128" y="4653136"/>
            <a:ext cx="792088" cy="86409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661" y="823549"/>
            <a:ext cx="3846913" cy="2564608"/>
          </a:xfrm>
          <a:prstGeom prst="rect">
            <a:avLst/>
          </a:prstGeom>
          <a:noFill/>
        </p:spPr>
      </p:pic>
      <p:pic>
        <p:nvPicPr>
          <p:cNvPr id="15364" name="Picture 4" descr="ÐÐ°ÑÑÐ¸Ð½ÐºÐ¸ Ð¿Ð¾ Ð·Ð°Ð¿ÑÐ¾ÑÑ Ð´Ð¾ÑÐ¾Ð³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6005" y="823549"/>
            <a:ext cx="4103374" cy="25646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85646" y="3645025"/>
            <a:ext cx="28623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ДЕРЕВНЯ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5646" y="3645025"/>
            <a:ext cx="28623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45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РЕ́ВНЯ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2060" y="3645025"/>
            <a:ext cx="28443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ДОРОГ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endParaRPr lang="ru-RU" sz="4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2060" y="3645025"/>
            <a:ext cx="29163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4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РО́ГА</a:t>
            </a:r>
            <a:endParaRPr lang="ru-RU" sz="4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17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ÐÐ°ÑÑÐ¸Ð½ÐºÐ¸ Ð¿Ð¾ Ð·Ð°Ð¿ÑÐ¾ÑÑ ÐºÐ»Ð°ÑÑ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6006" y="250364"/>
            <a:ext cx="4122458" cy="2746588"/>
          </a:xfrm>
          <a:prstGeom prst="rect">
            <a:avLst/>
          </a:prstGeom>
          <a:noFill/>
        </p:spPr>
      </p:pic>
      <p:pic>
        <p:nvPicPr>
          <p:cNvPr id="16390" name="Picture 6" descr="ÐÐ°ÑÑÐ¸Ð½ÐºÐ¸ Ð¿Ð¾ Ð·Ð°Ð¿ÑÐ¾ÑÑ ÐºÐ¾ÑÐ¾Ð²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53099"/>
            <a:ext cx="4153390" cy="2774696"/>
          </a:xfrm>
          <a:prstGeom prst="rect">
            <a:avLst/>
          </a:prstGeom>
          <a:noFill/>
        </p:spPr>
      </p:pic>
      <p:pic>
        <p:nvPicPr>
          <p:cNvPr id="16392" name="Picture 8" descr="ÐÐ°ÑÑÐ¸Ð½ÐºÐ¸ Ð¿Ð¾ Ð·Ð°Ð¿ÑÐ¾ÑÑ ÐÐÐ Ð¢ÐÐÐ ÐÐ Ð¡Ð¢ÐÐÐ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773" y="3807042"/>
            <a:ext cx="2809515" cy="279031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47664" y="3050959"/>
            <a:ext cx="28623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КОРОВА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7664" y="3050959"/>
            <a:ext cx="28623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45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РО́ВА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4018" y="3104965"/>
            <a:ext cx="28623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4018" y="3104965"/>
            <a:ext cx="28623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КЛА</a:t>
            </a:r>
            <a:r>
              <a:rPr lang="ru-RU" sz="4500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7169" y="4991568"/>
            <a:ext cx="32152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КАРТИНА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83575" y="4994307"/>
            <a:ext cx="37624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45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РТИ́НА</a:t>
            </a:r>
          </a:p>
        </p:txBody>
      </p:sp>
    </p:spTree>
    <p:extLst>
      <p:ext uri="{BB962C8B-B14F-4D97-AF65-F5344CB8AC3E}">
        <p14:creationId xmlns:p14="http://schemas.microsoft.com/office/powerpoint/2010/main" val="334837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653" y="1023801"/>
            <a:ext cx="81316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Окружающий мир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2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5676" y="1322767"/>
            <a:ext cx="5829300" cy="958000"/>
          </a:xfrm>
        </p:spPr>
        <p:txBody>
          <a:bodyPr>
            <a:normAutofit fontScale="90000"/>
          </a:bodyPr>
          <a:lstStyle/>
          <a:p>
            <a:r>
              <a:rPr lang="ru-RU" sz="6000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278" y="1808820"/>
            <a:ext cx="7994468" cy="3186354"/>
          </a:xfrm>
        </p:spPr>
        <p:txBody>
          <a:bodyPr>
            <a:normAutofit fontScale="85000" lnSpcReduction="10000"/>
          </a:bodyPr>
          <a:lstStyle/>
          <a:p>
            <a:r>
              <a:rPr lang="ru-RU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Интеллектуальная игра </a:t>
            </a:r>
          </a:p>
          <a:p>
            <a:r>
              <a:rPr lang="ru-RU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 Е Н Т А Г О Н »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50" b="1" dirty="0">
              <a:solidFill>
                <a:schemeClr val="tx2"/>
              </a:solidFill>
            </a:endParaRPr>
          </a:p>
        </p:txBody>
      </p:sp>
      <p:sp>
        <p:nvSpPr>
          <p:cNvPr id="22529" name="Rectangle 1">
            <a:hlinkClick r:id="rId2"/>
          </p:cNvPr>
          <p:cNvSpPr>
            <a:spLocks noChangeArrowheads="1"/>
          </p:cNvSpPr>
          <p:nvPr/>
        </p:nvSpPr>
        <p:spPr bwMode="auto">
          <a:xfrm>
            <a:off x="1143000" y="718751"/>
            <a:ext cx="6858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22530" name="Rectangle 2">
            <a:hlinkClick r:id="rId2"/>
          </p:cNvPr>
          <p:cNvSpPr>
            <a:spLocks noChangeArrowheads="1"/>
          </p:cNvSpPr>
          <p:nvPr/>
        </p:nvSpPr>
        <p:spPr bwMode="auto">
          <a:xfrm>
            <a:off x="1143000" y="718751"/>
            <a:ext cx="6858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22531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1143000" y="718751"/>
            <a:ext cx="6858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89240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712" y="1084009"/>
            <a:ext cx="869006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 играть?</a:t>
            </a:r>
          </a:p>
          <a:p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1. От слова 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пента»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что значит </a:t>
            </a:r>
            <a:r>
              <a:rPr lang="ru-RU" sz="2700" i="1" dirty="0">
                <a:latin typeface="Times New Roman" pitchFamily="18" charset="0"/>
                <a:cs typeface="Times New Roman" pitchFamily="18" charset="0"/>
              </a:rPr>
              <a:t>пять.</a:t>
            </a:r>
          </a:p>
          <a:p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2. Каждый вопрос - это 5 подсказок. </a:t>
            </a:r>
          </a:p>
          <a:p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3. После каждой подсказки у команды есть 20 секунд на обсуждение и написание ответа.</a:t>
            </a:r>
          </a:p>
          <a:p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4. Команда имеет право на каждый вопрос дать до 5 ответов. </a:t>
            </a:r>
          </a:p>
          <a:p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5. За правильный ответ после первой подсказки команда получает 5 баллов.</a:t>
            </a:r>
          </a:p>
          <a:p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6. За неправильный ответ с команды снимается 1 балл. </a:t>
            </a:r>
          </a:p>
        </p:txBody>
      </p:sp>
    </p:spTree>
    <p:extLst>
      <p:ext uri="{BB962C8B-B14F-4D97-AF65-F5344CB8AC3E}">
        <p14:creationId xmlns:p14="http://schemas.microsoft.com/office/powerpoint/2010/main" val="39210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7829" y="1203585"/>
            <a:ext cx="72988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3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Баллы за ответы:</a:t>
            </a:r>
          </a:p>
          <a:p>
            <a:endParaRPr lang="ru-RU" sz="3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3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подсказка – 5 баллов,</a:t>
            </a:r>
          </a:p>
          <a:p>
            <a:r>
              <a:rPr lang="ru-RU" sz="3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подсказка – 4 балла,</a:t>
            </a:r>
          </a:p>
          <a:p>
            <a:r>
              <a:rPr lang="ru-RU" sz="3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подсказка – 3 балла, </a:t>
            </a:r>
          </a:p>
          <a:p>
            <a:r>
              <a:rPr lang="ru-RU" sz="3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подсказка – 2 балла,</a:t>
            </a:r>
          </a:p>
          <a:p>
            <a:r>
              <a:rPr lang="ru-RU" sz="3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подсказка – 1 балл, </a:t>
            </a:r>
          </a:p>
          <a:p>
            <a:r>
              <a:rPr lang="ru-RU" sz="3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неправильный ответ - </a:t>
            </a:r>
            <a:r>
              <a:rPr lang="ru-RU" sz="3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минус </a:t>
            </a:r>
            <a:r>
              <a:rPr lang="ru-RU" sz="3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балл</a:t>
            </a:r>
          </a:p>
        </p:txBody>
      </p:sp>
    </p:spTree>
    <p:extLst>
      <p:ext uri="{BB962C8B-B14F-4D97-AF65-F5344CB8AC3E}">
        <p14:creationId xmlns:p14="http://schemas.microsoft.com/office/powerpoint/2010/main" val="95183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00" y="1474471"/>
            <a:ext cx="6962165" cy="374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8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484784"/>
            <a:ext cx="7004957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72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«Новый год»</a:t>
            </a:r>
            <a:endParaRPr lang="ru-RU" sz="7200" b="1" i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2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95536" y="332656"/>
            <a:ext cx="8415746" cy="48920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это получают в основном из отходов в бумажной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Италии этим словом первоначально обозначались разнообразные разноцветные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леденцы ("изделия из сахара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Разноцветные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обычно бумажные кружочки мелкого размера, неотъемлемый атрибут праздников, в основном карнавалов, триумфальных шествий, но также дней рождения и свадебных торжеств.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 В  январе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важный,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Дождь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идёт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Цветной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бумажный…!!!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Разноцветный снег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летит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Значит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это…</a:t>
            </a:r>
          </a:p>
        </p:txBody>
      </p:sp>
    </p:spTree>
    <p:extLst>
      <p:ext uri="{BB962C8B-B14F-4D97-AF65-F5344CB8AC3E}">
        <p14:creationId xmlns:p14="http://schemas.microsoft.com/office/powerpoint/2010/main" val="296747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32470" cy="1153716"/>
          </a:xfrm>
        </p:spPr>
        <p:txBody>
          <a:bodyPr>
            <a:noAutofit/>
          </a:bodyPr>
          <a:lstStyle/>
          <a:p>
            <a:pPr>
              <a:spcBef>
                <a:spcPts val="750"/>
              </a:spcBef>
            </a:pPr>
            <a:r>
              <a:rPr lang="ru-RU" sz="5400" b="1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КОНФЕТТИ</a:t>
            </a:r>
            <a:r>
              <a:rPr lang="ru-RU" sz="5400" b="1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5400" b="1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</a:br>
            <a:endParaRPr lang="ru-RU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5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:\Users\kirol\Documents\КНО\2017-2018\Пед. совет\проект 3.jpg"/>
          <p:cNvPicPr>
            <a:picLocks noChangeAspect="1" noChangeArrowheads="1"/>
          </p:cNvPicPr>
          <p:nvPr/>
        </p:nvPicPr>
        <p:blipFill>
          <a:blip r:embed="rId2" cstate="print"/>
          <a:srcRect t="2965" r="-813" b="9565"/>
          <a:stretch>
            <a:fillRect/>
          </a:stretch>
        </p:blipFill>
        <p:spPr bwMode="auto">
          <a:xfrm>
            <a:off x="454759" y="836712"/>
            <a:ext cx="4896544" cy="4248472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364088" y="1381417"/>
            <a:ext cx="34563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Различные интеллектуальные игры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772816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процесс</a:t>
            </a:r>
            <a:endParaRPr lang="ru-RU" sz="7200" b="1" i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72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0872" y="809129"/>
            <a:ext cx="8278586" cy="5860231"/>
          </a:xfrm>
        </p:spPr>
        <p:txBody>
          <a:bodyPr>
            <a:normAutofit fontScale="62500" lnSpcReduction="20000"/>
          </a:bodyPr>
          <a:lstStyle/>
          <a:p>
            <a:pPr marL="385763" indent="-385763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Играет ведущую роль в развитии и формировании личности. </a:t>
            </a:r>
          </a:p>
          <a:p>
            <a:pPr marL="385763" indent="-385763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Вариативная и постоянно развивающаяся форма целенаправленного взаимодействия деятельности и общения учителя и учащихся. </a:t>
            </a:r>
          </a:p>
          <a:p>
            <a:pPr marL="385763" indent="-385763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Строится,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целей и задач обучения и развития, закономерностей и принципов учебного процесса.</a:t>
            </a:r>
          </a:p>
          <a:p>
            <a:pPr marL="385763" indent="-385763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организации обучения с целью овладения учащимися изучаемым материалом. </a:t>
            </a:r>
          </a:p>
          <a:p>
            <a:pPr marL="385763" indent="-385763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организации педагогического процесса, при которой педагог в течение точно установленного времени руководит коллективной познавательной и иной деятельностью постоянной группы учащихся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60979" y="116632"/>
            <a:ext cx="4238372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Термин</a:t>
            </a:r>
          </a:p>
        </p:txBody>
      </p:sp>
    </p:spTree>
    <p:extLst>
      <p:ext uri="{BB962C8B-B14F-4D97-AF65-F5344CB8AC3E}">
        <p14:creationId xmlns:p14="http://schemas.microsoft.com/office/powerpoint/2010/main" val="27294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99792" y="188640"/>
            <a:ext cx="3288833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1088886"/>
            <a:ext cx="4742517" cy="493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980728"/>
            <a:ext cx="65542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endParaRPr lang="ru-RU" sz="7200" b="1" i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72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окружающего </a:t>
            </a:r>
            <a:r>
              <a:rPr lang="ru-RU" sz="72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endParaRPr lang="ru-RU" sz="7200" b="1" i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974818"/>
            <a:ext cx="7857310" cy="5622534"/>
          </a:xfrm>
        </p:spPr>
        <p:txBody>
          <a:bodyPr>
            <a:normAutofit fontScale="62500" lnSpcReduction="20000"/>
          </a:bodyPr>
          <a:lstStyle/>
          <a:p>
            <a:pPr>
              <a:buFont typeface="+mj-lt"/>
              <a:buAutoNum type="arabicPeriod"/>
            </a:pP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Если, теоретически, пробурить тоннель прямо сквозь эту планету и прыгнуть в эту воронку, падение займет около 42 минут. </a:t>
            </a:r>
          </a:p>
          <a:p>
            <a:pPr>
              <a:buFont typeface="+mj-lt"/>
              <a:buAutoNum type="arabicPeriod"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Эта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планета известна, как </a:t>
            </a:r>
            <a:r>
              <a:rPr lang="ru-RU" sz="4600" dirty="0" err="1">
                <a:latin typeface="Times New Roman" pitchFamily="18" charset="0"/>
                <a:cs typeface="Times New Roman" pitchFamily="18" charset="0"/>
              </a:rPr>
              <a:t>Terra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sz="4600" dirty="0" err="1">
                <a:latin typeface="Times New Roman" pitchFamily="18" charset="0"/>
                <a:cs typeface="Times New Roman" pitchFamily="18" charset="0"/>
              </a:rPr>
              <a:t>Sol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 3. </a:t>
            </a:r>
          </a:p>
          <a:p>
            <a:pPr>
              <a:buFont typeface="+mj-lt"/>
              <a:buAutoNum type="arabicPeriod"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Эта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планета  -  единственное место в Солнечной системе, где вода может находиться в трех состояниях: твердом, жидком и газообразном.</a:t>
            </a:r>
          </a:p>
          <a:p>
            <a:pPr>
              <a:buAutoNum type="arabicPeriod" startAt="4"/>
            </a:pP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Эта планета дает человечеству огромное    количество полезных ископаемых. </a:t>
            </a:r>
          </a:p>
          <a:p>
            <a:pPr>
              <a:buAutoNum type="arabicPeriod" startAt="4"/>
            </a:pP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По многочисленным исследованиям, определено  самое жаркое  место. Им является Долина смерти, которая находится в американском  штате Калифорния.</a:t>
            </a:r>
          </a:p>
          <a:p>
            <a:pPr>
              <a:buNone/>
            </a:pPr>
            <a:endParaRPr lang="ru-RU" sz="165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260648"/>
            <a:ext cx="222060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ПЛАНЕТА</a:t>
            </a:r>
          </a:p>
        </p:txBody>
      </p:sp>
    </p:spTree>
    <p:extLst>
      <p:ext uri="{BB962C8B-B14F-4D97-AF65-F5344CB8AC3E}">
        <p14:creationId xmlns:p14="http://schemas.microsoft.com/office/powerpoint/2010/main" val="116184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32729" y="116632"/>
            <a:ext cx="3726414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ЗЕМЛЯ</a:t>
            </a:r>
          </a:p>
        </p:txBody>
      </p:sp>
      <p:pic>
        <p:nvPicPr>
          <p:cNvPr id="11266" name="Picture 2" descr="http://u11.do.am/1701625018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484784"/>
            <a:ext cx="4716524" cy="4716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49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057" t="13578" r="35058" b="10627"/>
          <a:stretch/>
        </p:blipFill>
        <p:spPr>
          <a:xfrm>
            <a:off x="107504" y="116631"/>
            <a:ext cx="4680520" cy="66740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581" y="469488"/>
            <a:ext cx="4176464" cy="59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67544" y="4684494"/>
            <a:ext cx="82089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Создание банка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интеллектуальных игр для учащихся 1-4 классов образовательных организаций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города Новосибирска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148064" y="2007423"/>
            <a:ext cx="3744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Сетевой клуб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229" y="548681"/>
            <a:ext cx="419314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7460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20"/>
          <p:cNvSpPr txBox="1">
            <a:spLocks noChangeArrowheads="1"/>
          </p:cNvSpPr>
          <p:nvPr/>
        </p:nvSpPr>
        <p:spPr bwMode="auto">
          <a:xfrm>
            <a:off x="251520" y="332656"/>
            <a:ext cx="3806693" cy="2769989"/>
          </a:xfrm>
          <a:prstGeom prst="rect">
            <a:avLst/>
          </a:prstGeom>
          <a:solidFill>
            <a:srgbClr val="B6DDE8"/>
          </a:solidFill>
          <a:ln w="76200" cmpd="thickThin">
            <a:solidFill>
              <a:srgbClr val="622423"/>
            </a:solidFill>
            <a:miter lim="800000"/>
            <a:headEnd/>
            <a:tailEnd/>
          </a:ln>
        </p:spPr>
        <p:txBody>
          <a:bodyPr vert="horz" wrap="square" lIns="137160" tIns="91440" rIns="137160" bIns="9144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Мастер-классы для учителей </a:t>
            </a:r>
            <a:r>
              <a:rPr kumimoji="0" lang="ru-RU" sz="28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начальных классов «Конструирование интеллектуальных игр»</a:t>
            </a:r>
          </a:p>
        </p:txBody>
      </p:sp>
      <p:pic>
        <p:nvPicPr>
          <p:cNvPr id="4" name="Picture 2" descr="C:\Users\kirol\Documents\КНО\2017-2018\Пед. совет\ПРоект 2.jpg"/>
          <p:cNvPicPr>
            <a:picLocks noChangeAspect="1" noChangeArrowheads="1"/>
          </p:cNvPicPr>
          <p:nvPr/>
        </p:nvPicPr>
        <p:blipFill>
          <a:blip r:embed="rId2" cstate="print"/>
          <a:srcRect l="8421" t="8462" r="5586" b="3715"/>
          <a:stretch>
            <a:fillRect/>
          </a:stretch>
        </p:blipFill>
        <p:spPr bwMode="auto">
          <a:xfrm>
            <a:off x="4185179" y="2825552"/>
            <a:ext cx="4958821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20"/>
          <p:cNvSpPr txBox="1">
            <a:spLocks noChangeArrowheads="1"/>
          </p:cNvSpPr>
          <p:nvPr/>
        </p:nvSpPr>
        <p:spPr bwMode="auto">
          <a:xfrm>
            <a:off x="179512" y="144820"/>
            <a:ext cx="3960440" cy="2769989"/>
          </a:xfrm>
          <a:prstGeom prst="rect">
            <a:avLst/>
          </a:prstGeom>
          <a:solidFill>
            <a:srgbClr val="B6DDE8"/>
          </a:solidFill>
          <a:ln w="76200" cmpd="thickThin">
            <a:solidFill>
              <a:srgbClr val="622423"/>
            </a:solidFill>
            <a:miter lim="800000"/>
            <a:headEnd/>
            <a:tailEnd/>
          </a:ln>
        </p:spPr>
        <p:txBody>
          <a:bodyPr vert="horz" wrap="square" lIns="137160" tIns="91440" rIns="13716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Times New Roman"/>
                <a:ea typeface="Times New Roman"/>
              </a:rPr>
              <a:t>Создание интеллектуальных игр учителями</a:t>
            </a:r>
            <a:endParaRPr lang="ru-RU" sz="28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28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Times New Roman"/>
              </a:rPr>
              <a:t>- предметных,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2800" dirty="0" smtClean="0">
                <a:latin typeface="Times New Roman"/>
                <a:ea typeface="Times New Roman"/>
              </a:rPr>
              <a:t>внеурочных</a:t>
            </a:r>
            <a:endParaRPr lang="ru-RU" sz="2400" dirty="0">
              <a:latin typeface="Times New Roman"/>
              <a:ea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3968" y="1916832"/>
            <a:ext cx="4702612" cy="469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8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5676" y="1322767"/>
            <a:ext cx="5829300" cy="958000"/>
          </a:xfrm>
        </p:spPr>
        <p:txBody>
          <a:bodyPr>
            <a:normAutofit fontScale="90000"/>
          </a:bodyPr>
          <a:lstStyle/>
          <a:p>
            <a:r>
              <a:rPr lang="ru-RU" sz="6000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278" y="1808820"/>
            <a:ext cx="7579723" cy="3186354"/>
          </a:xfrm>
        </p:spPr>
        <p:txBody>
          <a:bodyPr>
            <a:normAutofit fontScale="92500" lnSpcReduction="10000"/>
          </a:bodyPr>
          <a:lstStyle/>
          <a:p>
            <a:r>
              <a:rPr lang="ru-RU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Интеллектуальная игра </a:t>
            </a:r>
          </a:p>
          <a:p>
            <a:r>
              <a:rPr lang="ru-RU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«А З Б У К А»</a:t>
            </a:r>
          </a:p>
          <a:p>
            <a:endParaRPr lang="ru-RU" sz="4050" b="1" dirty="0">
              <a:solidFill>
                <a:schemeClr val="tx2"/>
              </a:solidFill>
            </a:endParaRPr>
          </a:p>
        </p:txBody>
      </p:sp>
      <p:sp>
        <p:nvSpPr>
          <p:cNvPr id="22529" name="Rectangle 1">
            <a:hlinkClick r:id="rId2"/>
          </p:cNvPr>
          <p:cNvSpPr>
            <a:spLocks noChangeArrowheads="1"/>
          </p:cNvSpPr>
          <p:nvPr/>
        </p:nvSpPr>
        <p:spPr bwMode="auto">
          <a:xfrm>
            <a:off x="1143000" y="718751"/>
            <a:ext cx="6858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22530" name="Rectangle 2">
            <a:hlinkClick r:id="rId2"/>
          </p:cNvPr>
          <p:cNvSpPr>
            <a:spLocks noChangeArrowheads="1"/>
          </p:cNvSpPr>
          <p:nvPr/>
        </p:nvSpPr>
        <p:spPr bwMode="auto">
          <a:xfrm>
            <a:off x="1143000" y="718751"/>
            <a:ext cx="6858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22531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1143000" y="718751"/>
            <a:ext cx="6858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71229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091" y="2348880"/>
            <a:ext cx="6340374" cy="4078117"/>
          </a:xfrm>
          <a:prstGeom prst="rect">
            <a:avLst/>
          </a:prstGeom>
        </p:spPr>
      </p:pic>
      <p:sp>
        <p:nvSpPr>
          <p:cNvPr id="16387" name="Text Box 20"/>
          <p:cNvSpPr txBox="1">
            <a:spLocks noChangeArrowheads="1"/>
          </p:cNvSpPr>
          <p:nvPr/>
        </p:nvSpPr>
        <p:spPr bwMode="auto">
          <a:xfrm>
            <a:off x="179512" y="188640"/>
            <a:ext cx="3960440" cy="2769989"/>
          </a:xfrm>
          <a:prstGeom prst="rect">
            <a:avLst/>
          </a:prstGeom>
          <a:solidFill>
            <a:srgbClr val="B6DDE8"/>
          </a:solidFill>
          <a:ln w="76200" cmpd="thickThin">
            <a:solidFill>
              <a:srgbClr val="622423"/>
            </a:solidFill>
            <a:miter lim="800000"/>
            <a:headEnd/>
            <a:tailEnd/>
          </a:ln>
        </p:spPr>
        <p:txBody>
          <a:bodyPr vert="horz" wrap="square" lIns="137160" tIns="91440" rIns="13716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Times New Roman"/>
                <a:ea typeface="Times New Roman"/>
              </a:rPr>
              <a:t>Загрузка в банк интеллектуальных игр учителями</a:t>
            </a:r>
            <a:endParaRPr lang="ru-RU" sz="28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28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Times New Roman"/>
              </a:rPr>
              <a:t>- предметных,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2800" dirty="0" smtClean="0">
                <a:latin typeface="Times New Roman"/>
                <a:ea typeface="Times New Roman"/>
              </a:rPr>
              <a:t>внеурочных</a:t>
            </a:r>
            <a:endParaRPr lang="ru-RU" sz="2400" dirty="0">
              <a:latin typeface="Times New Roman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20"/>
          <p:cNvSpPr txBox="1">
            <a:spLocks noChangeArrowheads="1"/>
          </p:cNvSpPr>
          <p:nvPr/>
        </p:nvSpPr>
        <p:spPr bwMode="auto">
          <a:xfrm>
            <a:off x="179512" y="188640"/>
            <a:ext cx="3960440" cy="2339102"/>
          </a:xfrm>
          <a:prstGeom prst="rect">
            <a:avLst/>
          </a:prstGeom>
          <a:solidFill>
            <a:srgbClr val="B6DDE8"/>
          </a:solidFill>
          <a:ln w="76200" cmpd="thickThin">
            <a:solidFill>
              <a:srgbClr val="622423"/>
            </a:solidFill>
            <a:miter lim="800000"/>
            <a:headEnd/>
            <a:tailEnd/>
          </a:ln>
        </p:spPr>
        <p:txBody>
          <a:bodyPr vert="horz" wrap="square" lIns="137160" tIns="91440" rIns="137160" bIns="9144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2800" b="1" dirty="0">
                <a:latin typeface="Arial" pitchFamily="34" charset="0"/>
                <a:cs typeface="Arial" pitchFamily="34" charset="0"/>
              </a:rPr>
              <a:t>Проведение интеллектуальных игр в своей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ОО</a:t>
            </a:r>
            <a:endParaRPr lang="ru-RU" sz="28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Times New Roman"/>
              </a:rPr>
              <a:t>- в классе,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2800" dirty="0" smtClean="0">
                <a:latin typeface="Times New Roman"/>
                <a:ea typeface="Times New Roman"/>
              </a:rPr>
              <a:t>на параллелях</a:t>
            </a:r>
            <a:endParaRPr lang="ru-RU" sz="2400" dirty="0">
              <a:latin typeface="Times New Roman"/>
              <a:ea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3698" r="16438"/>
          <a:stretch/>
        </p:blipFill>
        <p:spPr>
          <a:xfrm>
            <a:off x="4499992" y="764704"/>
            <a:ext cx="4392488" cy="587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0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91791" y="188640"/>
            <a:ext cx="4968552" cy="20608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Сетевой клуб интеллектуальных </a:t>
            </a: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игр для </a:t>
            </a: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младших школьников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uk-UA" sz="28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780928"/>
            <a:ext cx="3168352" cy="720080"/>
          </a:xfrm>
        </p:spPr>
        <p:txBody>
          <a:bodyPr>
            <a:normAutofit/>
          </a:bodyPr>
          <a:lstStyle/>
          <a:p>
            <a:r>
              <a:rPr lang="uk-UA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МАОУ ОЦ </a:t>
            </a:r>
            <a:r>
              <a:rPr lang="uk-UA" sz="20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“Горностай”</a:t>
            </a:r>
            <a:endParaRPr lang="uk-UA" sz="20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s://im0-tub-ru.yandex.net/i?id=1dcadba0c5b5acc881fd4ba9c5301ef3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2765107" cy="2071241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19783" y="2528900"/>
            <a:ext cx="504056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Кирилина Е.А.,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учитель начальных классов</a:t>
            </a:r>
          </a:p>
          <a:p>
            <a:pPr algn="r"/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ru-RU" sz="2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/>
            <a:endParaRPr lang="uk-UA" sz="2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46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0466" y="1298122"/>
            <a:ext cx="84647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играть?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слайде располагаются две или три картинки (в зависимости от класса), объединенные одной буквой.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угадать названия этих картинок и букву, которая их объединяет.</a:t>
            </a:r>
          </a:p>
          <a:p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Картинки/фотографии могут быть предметными, а могут быть сюжетными.</a:t>
            </a:r>
          </a:p>
          <a:p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Отгаданные названия заносятся в любом порядке в лист ответов.</a:t>
            </a:r>
          </a:p>
          <a:p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жюри: за каждое отгаданное слово – 1 балл, за правильно отгаданную букву – 1 балл.</a:t>
            </a:r>
          </a:p>
        </p:txBody>
      </p:sp>
    </p:spTree>
    <p:extLst>
      <p:ext uri="{BB962C8B-B14F-4D97-AF65-F5344CB8AC3E}">
        <p14:creationId xmlns:p14="http://schemas.microsoft.com/office/powerpoint/2010/main" val="36428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7131"/>
          <a:stretch/>
        </p:blipFill>
        <p:spPr>
          <a:xfrm>
            <a:off x="1069041" y="1333607"/>
            <a:ext cx="6590751" cy="407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257175" indent="-257175">
              <a:spcBef>
                <a:spcPct val="20000"/>
              </a:spcBef>
              <a:defRPr/>
            </a:pPr>
            <a:r>
              <a:rPr lang="ru-RU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«Герои </a:t>
            </a:r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сказок»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87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961" y="1028813"/>
            <a:ext cx="3838778" cy="456042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12763" y="548680"/>
            <a:ext cx="4788024" cy="59154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7022" y="116632"/>
            <a:ext cx="918102" cy="7848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4430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герои сказо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11559" y="1764700"/>
            <a:ext cx="3973447" cy="3824159"/>
          </a:xfrm>
          <a:prstGeom prst="rect">
            <a:avLst/>
          </a:prstGeom>
          <a:noFill/>
        </p:spPr>
      </p:pic>
      <p:pic>
        <p:nvPicPr>
          <p:cNvPr id="15364" name="Picture 4" descr="Картинки по запросу герои сказ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556792"/>
            <a:ext cx="3543146" cy="41764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04937" y="98397"/>
            <a:ext cx="918102" cy="7848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1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4487</TotalTime>
  <Words>560</Words>
  <Application>Microsoft Office PowerPoint</Application>
  <PresentationFormat>Экран (4:3)</PresentationFormat>
  <Paragraphs>127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Times New Roman</vt:lpstr>
      <vt:lpstr>Тема Office</vt:lpstr>
      <vt:lpstr>1_Тема Office</vt:lpstr>
      <vt:lpstr>Сетевой клуб интеллектуальных игр для младших школьников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«Герои сказок»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«Словарные слова»  1 класс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КОНФЕТТИ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Сетевой клуб интеллектуальных игр для младших школьников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Сетевой интеллектуальный клуб младших школьников</dc:title>
  <dc:creator>kirol</dc:creator>
  <cp:lastModifiedBy>kirol</cp:lastModifiedBy>
  <cp:revision>20</cp:revision>
  <dcterms:created xsi:type="dcterms:W3CDTF">2017-08-23T14:44:57Z</dcterms:created>
  <dcterms:modified xsi:type="dcterms:W3CDTF">2022-08-17T16:40:50Z</dcterms:modified>
</cp:coreProperties>
</file>