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2" r:id="rId2"/>
    <p:sldId id="293" r:id="rId3"/>
    <p:sldId id="294" r:id="rId4"/>
    <p:sldId id="321" r:id="rId5"/>
    <p:sldId id="297" r:id="rId6"/>
    <p:sldId id="299" r:id="rId7"/>
    <p:sldId id="316" r:id="rId8"/>
    <p:sldId id="349" r:id="rId9"/>
    <p:sldId id="347" r:id="rId10"/>
    <p:sldId id="256" r:id="rId11"/>
    <p:sldId id="290" r:id="rId12"/>
    <p:sldId id="339" r:id="rId13"/>
    <p:sldId id="281" r:id="rId14"/>
    <p:sldId id="331" r:id="rId15"/>
    <p:sldId id="264" r:id="rId16"/>
    <p:sldId id="272" r:id="rId17"/>
    <p:sldId id="285" r:id="rId18"/>
    <p:sldId id="329" r:id="rId19"/>
    <p:sldId id="341" r:id="rId20"/>
    <p:sldId id="342" r:id="rId21"/>
    <p:sldId id="261" r:id="rId22"/>
    <p:sldId id="267" r:id="rId23"/>
    <p:sldId id="343" r:id="rId24"/>
    <p:sldId id="325" r:id="rId25"/>
    <p:sldId id="352" r:id="rId26"/>
    <p:sldId id="262" r:id="rId27"/>
    <p:sldId id="271" r:id="rId28"/>
    <p:sldId id="289" r:id="rId29"/>
    <p:sldId id="265" r:id="rId30"/>
    <p:sldId id="344" r:id="rId31"/>
    <p:sldId id="330" r:id="rId32"/>
    <p:sldId id="337" r:id="rId33"/>
    <p:sldId id="280" r:id="rId34"/>
    <p:sldId id="353" r:id="rId35"/>
    <p:sldId id="351" r:id="rId36"/>
    <p:sldId id="326" r:id="rId37"/>
    <p:sldId id="338" r:id="rId38"/>
    <p:sldId id="258" r:id="rId39"/>
    <p:sldId id="259" r:id="rId40"/>
    <p:sldId id="34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008000"/>
    <a:srgbClr val="F9A805"/>
    <a:srgbClr val="F1B445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606" autoAdjust="0"/>
    <p:restoredTop sz="94660" autoAdjust="0"/>
  </p:normalViewPr>
  <p:slideViewPr>
    <p:cSldViewPr>
      <p:cViewPr>
        <p:scale>
          <a:sx n="60" d="100"/>
          <a:sy n="60" d="100"/>
        </p:scale>
        <p:origin x="-3084" y="-16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DE7F-03E9-4B1A-8260-C9E2B37C7427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A7FDF-7B22-4886-9A35-25309C1D7D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10CDD-84D4-4663-BD2B-A2C3712E30A1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5F888-53B1-4D19-AAB7-804FB518DD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5F888-53B1-4D19-AAB7-804FB518DD8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1A41-10C5-4D06-958E-A0EE5B27F42E}" type="datetimeFigureOut">
              <a:rPr lang="ru-RU" smtClean="0"/>
              <a:pPr/>
              <a:t>16.08.2022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CAD2D-8291-4A98-8142-695BA82D1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en.biz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579938"/>
            <a:ext cx="8610600" cy="1944687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r>
              <a:rPr lang="ru-RU" sz="6500" b="1" dirty="0" smtClean="0">
                <a:solidFill>
                  <a:schemeClr val="bg1"/>
                </a:solidFill>
              </a:rPr>
              <a:t>БИОЛОГИЯ. ХИМИЯ. </a:t>
            </a:r>
            <a:br>
              <a:rPr lang="ru-RU" sz="6500" b="1" dirty="0" smtClean="0">
                <a:solidFill>
                  <a:schemeClr val="bg1"/>
                </a:solidFill>
              </a:rPr>
            </a:br>
            <a:r>
              <a:rPr lang="ru-RU" sz="6500" b="1" dirty="0" smtClean="0">
                <a:solidFill>
                  <a:schemeClr val="bg1"/>
                </a:solidFill>
              </a:rPr>
              <a:t>ГЕОГРАФИЯ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3688" y="4422963"/>
            <a:ext cx="6400800" cy="1368152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ru-RU" sz="6000" dirty="0" smtClean="0">
                <a:solidFill>
                  <a:srgbClr val="008000"/>
                </a:solidFill>
                <a:latin typeface="Impact" pitchFamily="34" charset="0"/>
              </a:rPr>
              <a:t>БИОЛОГИЯ. ХИМИЯ. </a:t>
            </a:r>
          </a:p>
          <a:p>
            <a:pPr>
              <a:lnSpc>
                <a:spcPts val="4600"/>
              </a:lnSpc>
            </a:pPr>
            <a:r>
              <a:rPr lang="ru-RU" sz="6000" dirty="0" smtClean="0">
                <a:solidFill>
                  <a:srgbClr val="008000"/>
                </a:solidFill>
                <a:latin typeface="Impact" pitchFamily="34" charset="0"/>
              </a:rPr>
              <a:t>ГЕОГРАФИЯ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646" y="3680649"/>
            <a:ext cx="2225354" cy="46382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6786" y="1976208"/>
            <a:ext cx="8229600" cy="24482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Серии пособий: 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Подготовка к ВПР по биологии 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УМК. Рабочие тетради по биологии к учебнику  В. В. Пасечника и др.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Интерактивные пособия по биологии</a:t>
            </a:r>
          </a:p>
          <a:p>
            <a:pPr>
              <a:buNone/>
            </a:pP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Общая\ПОЛИНА\Презентации\2022\обложки\джипег\t_377-17199-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2137361" cy="2952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42" name="Picture 2" descr="D:\Общая\ПОЛИНА\Презентации\2022\обложки\джипег\t_377-17448-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257" y="1700807"/>
            <a:ext cx="2130956" cy="2952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5" name="Picture 2" descr="D:\OBLOZHKI\VPR\ФИОКО_Статград\377-17946-7\377_17946_7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700808"/>
            <a:ext cx="2143760" cy="2952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7" name="Picture 3" descr="F:\АРХИВ\KNIGI\VPR\VPR_Biologia\377-16822-5\t_377-16822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1611" y="1700808"/>
            <a:ext cx="2113016" cy="2952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3" name="Picture 5" descr="D:\Общая\ПОЛИНА\Презентации\2022\обложки\джипег\p_377-16893-5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700808"/>
            <a:ext cx="2141032" cy="2952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1693" y="4748894"/>
            <a:ext cx="7776864" cy="1776450"/>
          </a:xfrm>
        </p:spPr>
        <p:txBody>
          <a:bodyPr>
            <a:normAutofit fontScale="92500" lnSpcReduction="20000"/>
          </a:bodyPr>
          <a:lstStyle/>
          <a:p>
            <a:r>
              <a:rPr lang="ru-RU" sz="1200" dirty="0" smtClean="0"/>
              <a:t>Издания подготовлены для 5–8-х классов.</a:t>
            </a:r>
          </a:p>
          <a:p>
            <a:r>
              <a:rPr lang="ru-RU" sz="1200" dirty="0" smtClean="0"/>
              <a:t>Большинство пособий прошли экспертизу ФИОКО и имеют официальный гриф «Рекомендовано Федеральным институтом оценки качества образования для использования в организациях, осуществляющих образовательную деятельность по программам общего образования», который обозначен на обложках изданий логотипом ФИОКО.</a:t>
            </a:r>
          </a:p>
          <a:p>
            <a:r>
              <a:rPr lang="ru-RU" sz="1200" dirty="0" smtClean="0"/>
              <a:t>Издания подготовлены совместно с Центром педагогического мастерства и </a:t>
            </a:r>
            <a:r>
              <a:rPr lang="ru-RU" sz="1200" dirty="0" err="1" smtClean="0"/>
              <a:t>СтатГрад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Для каждого класса выпущены пособия, включающие 10  или 25 вариантов. Варианты составлены  в соответствии  </a:t>
            </a:r>
            <a:br>
              <a:rPr lang="ru-RU" sz="1200" dirty="0" smtClean="0"/>
            </a:br>
            <a:r>
              <a:rPr lang="ru-RU" sz="1200" dirty="0" smtClean="0"/>
              <a:t>с официальным образцом и описанием, опубликованными на сайте Центра педагогического мастерства и  </a:t>
            </a:r>
            <a:r>
              <a:rPr lang="ru-RU" sz="1200" dirty="0" err="1" smtClean="0"/>
              <a:t>СтатГрад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В каждом пособии дан один вариант с подробным разбором решения каждого задания.</a:t>
            </a:r>
          </a:p>
          <a:p>
            <a:r>
              <a:rPr lang="ru-RU" sz="1200" dirty="0" smtClean="0"/>
              <a:t>Ответы ко всем заданиям и критерии оценивания заданий даны в конце пособия.</a:t>
            </a:r>
          </a:p>
          <a:p>
            <a:r>
              <a:rPr lang="ru-RU" sz="1200" dirty="0" smtClean="0"/>
              <a:t>Пособия имеют гриф и рекомендованы Федеральным институтом оценки качества образования.</a:t>
            </a:r>
          </a:p>
          <a:p>
            <a:pPr>
              <a:buNone/>
            </a:pPr>
            <a:endParaRPr lang="ru-RU" sz="12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1129347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  <p:pic>
        <p:nvPicPr>
          <p:cNvPr id="16" name="Picture 2" descr="D:\OBLOZHKI\VPR\ФИОКО_Статград\377-18006-7\p_377-18006-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1700808"/>
            <a:ext cx="2136145" cy="2952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4" name="Picture 4" descr="D:\Общая\ПОЛИНА\Презентации\2022\обложки\джипег\p_377-17058-7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1700808"/>
            <a:ext cx="2136698" cy="2952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7" name="Picture 3" descr="D:\OBLOZHKI\VPR\ФИОКО_Статград\377-17892-7\377_17892_7-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1700808"/>
            <a:ext cx="2160240" cy="29800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OBLOZHKI\VPR\ФИОКО_Экзамен\377-16792-1\377_16792_1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2386839" cy="33123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" name="Picture 4" descr="D:\OBLOZHKI\VPR\ФИОКО_Экзамен\377-18004-3\p_377-18004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0327" y="1628800"/>
            <a:ext cx="2396580" cy="33123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Picture 3" descr="D:\OBLOZHKI\VPR\ФИОКО_Экзамен\377-18015-9\t_377-18015-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559" y="1628800"/>
            <a:ext cx="2398017" cy="33123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" name="Picture 2" descr="D:\OBLOZHKI\VPR\ФИОКО_Экзамен\377-18016-6\t_377-18016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5103" y="1628800"/>
            <a:ext cx="2387952" cy="33123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13873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92D050"/>
                </a:solidFill>
              </a:rPr>
              <a:t>Биология. ВПР. Типовые задания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133442"/>
            <a:ext cx="7776864" cy="1296144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Издания подготовлены для 5–8-х  классов.</a:t>
            </a:r>
          </a:p>
          <a:p>
            <a:r>
              <a:rPr lang="ru-RU" sz="1200" dirty="0" smtClean="0"/>
              <a:t>Издания содержат 10 типовых вариантов ВПР по биологии для каждого класса.</a:t>
            </a:r>
          </a:p>
          <a:p>
            <a:r>
              <a:rPr lang="ru-RU" sz="1200" dirty="0" smtClean="0"/>
              <a:t>Авторы заданий:  Т. В. </a:t>
            </a:r>
            <a:r>
              <a:rPr lang="ru-RU" sz="1200" dirty="0" err="1" smtClean="0"/>
              <a:t>Мазяркина</a:t>
            </a:r>
            <a:r>
              <a:rPr lang="ru-RU" sz="1200" dirty="0" smtClean="0"/>
              <a:t> – разработчик контрольных измерительных материалов для проведения экзаменационных работ по биологии и Н. А. Богданов – практикующий учитель, кандидат наук, сотрудник кафедры методики преподавания биологии МПГУ.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965304" y="1700808"/>
            <a:ext cx="3071192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Пособия прошли экспертизу ФИОКО и имеют официальный гриф «Рекомендовано Федеральным институтом оценки качества образования для использования в организациях, осуществляющих образовательную деятельность по программам общего образования», который обозначен на обложках изданий логотипом ФИОКО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 smtClean="0"/>
              <a:t>Содержат 15 вариантов экзаменационной работы, которые обновляются каждый год и всегда полностью соответствуют демоверсии текущего года.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Варианты составлены                    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соответствии с официальным образцом и описанием.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каждом пособии дан один вариант с подробным разбором решения каждого задания.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F:\АРХИВ\KNIGI\VPR\VPR_Biologia\377-16835-5\t_377-16835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15615"/>
            <a:ext cx="2570163" cy="3657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Picture 2" descr="D:\Общая\ПОЛИНА\Презентации\2022\обложки\джипег\377-17112-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060847"/>
            <a:ext cx="2520280" cy="360890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" name="Picture 3" descr="D:\OBLOZHKI\VPR\ЦПМ70х100\377-18005-0 - копия\t_bio7kl_cpm70x100vpr15v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420886"/>
            <a:ext cx="2520280" cy="36089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Picture 2" descr="D:\OBLOZHKI\VPR\ЦПМ70х100\377-18007-4 - копия\bio8kl_cpm70x100vpr15v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780928"/>
            <a:ext cx="2526360" cy="3600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V26\архив\KNIGI\UMK\UMK_Biologia\UMK_bio_5kl\377-18567-3\p_377-18567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060848"/>
            <a:ext cx="2304256" cy="32817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518864" y="1119882"/>
            <a:ext cx="8229600" cy="10129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УМК. К линии учебников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92D050"/>
                </a:solidFill>
              </a:rPr>
              <a:t>В. В. Пасечника и др. 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323528" y="5455857"/>
            <a:ext cx="8424936" cy="1008112"/>
          </a:xfrm>
        </p:spPr>
        <p:txBody>
          <a:bodyPr>
            <a:noAutofit/>
          </a:bodyPr>
          <a:lstStyle/>
          <a:p>
            <a:r>
              <a:rPr lang="ru-RU" sz="1200" dirty="0" smtClean="0"/>
              <a:t>Задания соответствуют структуре учебника и охватывают все темы курса.</a:t>
            </a:r>
          </a:p>
          <a:p>
            <a:r>
              <a:rPr lang="ru-RU" sz="1200" dirty="0" smtClean="0"/>
              <a:t>Выполнение заданий позволит каждому ученику лучше освоить материал учебника и применить полученные знания   на практике. </a:t>
            </a:r>
          </a:p>
          <a:p>
            <a:r>
              <a:rPr lang="ru-RU" sz="1200" dirty="0" smtClean="0"/>
              <a:t>В тетрадь также включены вопросы для подготовки к контрольным работам. Последние приводятся с ответами, также даются ответы к задачам.</a:t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6" name="Picture 2" descr="D:\Общая\ПОЛИНА\377-14271-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082114"/>
            <a:ext cx="2310563" cy="329110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44" name="Picture 4" descr="\\V26\архив\KNIGI\UMK\UMK_Biologia\UMK_bio_6kl\377-18466-9\t_377-18466-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060848"/>
            <a:ext cx="2331884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3744416" cy="11521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7 интерактивных пособий по биологии</a:t>
            </a:r>
            <a:endParaRPr lang="ru-RU" sz="2400" b="1" dirty="0">
              <a:solidFill>
                <a:srgbClr val="92D05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95936" y="4114467"/>
            <a:ext cx="756084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Пособия универсальны, их можно использовать с любым учебником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 Федерального перечня.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Материал пособий раскрывает все темы школьного курса биологии.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Каждое пособие содержит: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полноэкранные иллюстрации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 текстовыми подписями, формулами</a:t>
            </a: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комментариями</a:t>
            </a:r>
            <a:r>
              <a:rPr lang="ru-RU" sz="13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интерактивные 3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-модели;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анимации, иллюстрирующие различные явления и процессы;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виртуальные эксперименты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 исследования;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интерактивные таблицы;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интерактивный задачник.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Общая\ПОЛИНА\Презентация\боология геогр химия\osn_biologiya_7k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70787"/>
            <a:ext cx="5076057" cy="3466325"/>
          </a:xfrm>
          <a:prstGeom prst="rect">
            <a:avLst/>
          </a:prstGeom>
          <a:noFill/>
        </p:spPr>
      </p:pic>
      <p:pic>
        <p:nvPicPr>
          <p:cNvPr id="3" name="Picture 2" descr="\\V31\общая\ГАЛИНА\КАТАЛОГИ\Медиа-2019\Папка_Katalog_Media_2019-2020\Links\биология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3194" y="4941168"/>
            <a:ext cx="1988101" cy="15839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3" descr="\\V31\общая\ГАЛИНА\КАТАЛОГИ\Медиа-2019\Папка_Katalog_Media_2019-2020\Links\биология 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9" y="3921876"/>
            <a:ext cx="1929283" cy="1523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63302" y="2251607"/>
            <a:ext cx="410445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Растения</a:t>
            </a:r>
            <a:endParaRPr kumimoji="0" lang="ru-RU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Животные</a:t>
            </a:r>
            <a:endParaRPr lang="ru-RU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 smtClean="0"/>
              <a:t>Эволюционное учение</a:t>
            </a:r>
            <a:endParaRPr kumimoji="0" lang="ru-RU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Человек</a:t>
            </a:r>
            <a:endParaRPr lang="ru-RU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Экология</a:t>
            </a:r>
            <a:endParaRPr kumimoji="0" lang="ru-RU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 smtClean="0"/>
              <a:t>Химия клетки</a:t>
            </a:r>
            <a:endParaRPr lang="ru-RU" sz="1600" baseline="0" dirty="0" smtClean="0"/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Растение – живой организм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11349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Серии пособий: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Подготовка к ВПР по химии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УМК по химии к учебнику Г. Е. Рудзитиса,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Ф. Г. Фельдмана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УМК ко всем линиям учебников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Контрольные измерительные материалы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Тренажёры по химии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Интерактивные пособия по химии</a:t>
            </a:r>
          </a:p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endParaRPr lang="ru-RU" sz="2800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ru-RU" sz="28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899592" y="1136619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  <p:pic>
        <p:nvPicPr>
          <p:cNvPr id="9" name="Picture 2" descr="D:\OBLOZHKI\VPR\ФИОКО_Статград\377-18014-2\377_18014_2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722" y="1916832"/>
            <a:ext cx="3041502" cy="42383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" name="Picture 3" descr="D:\OBLOZHKI\VPR\ФИОКО_Статград\377-17948-1\t_377-1794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66" y="1916832"/>
            <a:ext cx="3079998" cy="42543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6588224" y="1844824"/>
            <a:ext cx="2520280" cy="432048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1400" dirty="0" smtClean="0"/>
              <a:t>Пособия имеют гриф и рекомендованы Федеральным институтом оценки качества образования.</a:t>
            </a:r>
          </a:p>
          <a:p>
            <a:pPr>
              <a:lnSpc>
                <a:spcPct val="110000"/>
              </a:lnSpc>
            </a:pPr>
            <a:r>
              <a:rPr lang="ru-RU" sz="1400" dirty="0" smtClean="0"/>
              <a:t>Для каждого класса выпущены пособия, включающие 10 вариантов  и 25 вариантов. Варианты составлены                            в соответствии с официальным образцом и описанием.</a:t>
            </a:r>
          </a:p>
          <a:p>
            <a:pPr>
              <a:lnSpc>
                <a:spcPct val="110000"/>
              </a:lnSpc>
            </a:pPr>
            <a:r>
              <a:rPr lang="ru-RU" sz="1400" dirty="0" smtClean="0"/>
              <a:t>В каждом пособии дан один вариант  с подробным разбором решения каждого задания.</a:t>
            </a:r>
          </a:p>
          <a:p>
            <a:pPr>
              <a:lnSpc>
                <a:spcPct val="110000"/>
              </a:lnSpc>
              <a:buNone/>
            </a:pPr>
            <a:endParaRPr lang="ru-RU" sz="1400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899592" y="1136619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788024" y="1700808"/>
            <a:ext cx="3791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Пособие прошло экспертизу ФИОКО </a:t>
            </a:r>
            <a:br>
              <a:rPr lang="ru-RU" sz="1400" dirty="0" smtClean="0"/>
            </a:br>
            <a:r>
              <a:rPr lang="ru-RU" sz="1400" dirty="0" smtClean="0"/>
              <a:t>и имеет официальный гриф «Рекомендовано Федеральным институтом оценки качества образования для использования в организациях, осуществляющих образовательную деятельность по программам общего образования», который обозначен на обложках изданий логотипом ФИОКО Содержат 15 вариантов экзаменационной работы, которые обновляются каждый год и всегда полностью соответствуют демоверсии текущего года.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Варианты составлены в соответствии с официальным образцом и описанием.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каждом пособии дан один вариант с подробным разбором решения каждого задания.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D:\OBLOZHKI\VPR\ЦПМ70х100\377-18013-5 - копия\t_377-18013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5"/>
            <a:ext cx="3168352" cy="45538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895672" y="1671464"/>
            <a:ext cx="79248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/>
              <a:t>Пособия издательства «Экзамен»: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2283" y="2420888"/>
            <a:ext cx="6842125" cy="3384376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/>
              <a:t>Подготовлены разработчиками контрольных измерительных </a:t>
            </a:r>
            <a:br>
              <a:rPr lang="ru-RU" dirty="0" smtClean="0"/>
            </a:br>
            <a:r>
              <a:rPr lang="ru-RU" dirty="0" smtClean="0"/>
              <a:t>материалов ЕГЭ и ОГЭ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dirty="0" smtClean="0"/>
              <a:t>Соответствуют демоверсии, действующей в текущем учебном году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dirty="0" smtClean="0"/>
              <a:t>Учитывают все содержательные и организационные особенности ЕГЭ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83568" y="5661248"/>
            <a:ext cx="7776864" cy="936104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Книги содержат  10 вариантов типовых заданий Всероссийской проверочной работы (ВПР) по химии для учащихся 8-х классов. </a:t>
            </a:r>
          </a:p>
          <a:p>
            <a:r>
              <a:rPr lang="ru-RU" sz="1200" dirty="0" smtClean="0"/>
              <a:t>Сборники предназначены учащимся 8-х классов, учителям и методистам, использующим типовые задания для подготовки к Всероссийской проверочной работе по химии. </a:t>
            </a:r>
            <a:endParaRPr lang="ru-RU" sz="1800" dirty="0"/>
          </a:p>
        </p:txBody>
      </p:sp>
      <p:pic>
        <p:nvPicPr>
          <p:cNvPr id="11269" name="Picture 5" descr="D:\OBLOZHKI\VPR\экзамен\8кл\Практикум\xim8kl_VPR2020_trenazher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037" y="1334604"/>
            <a:ext cx="3026323" cy="41826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2" descr="D:\OBLOZHKI\VPR\ФИОКО_Экзамен\377-18025-8\t_377-18025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3027211" cy="41764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V26\архив\KNIGI\UMK\UMK_Ximia\UMK_xim_8kl\377-17870-5\p_377-17870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9"/>
            <a:ext cx="1512168" cy="21524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291" name="Picture 3" descr="\\V26\архив\KNIGI\UMK\UMK_Ximia\UMK_xim_9kl\377-18562-8\p_377-18562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1512168" cy="216751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1068"/>
            <a:ext cx="3168352" cy="2448272"/>
          </a:xfrm>
        </p:spPr>
        <p:txBody>
          <a:bodyPr>
            <a:normAutofit/>
          </a:bodyPr>
          <a:lstStyle/>
          <a:p>
            <a:r>
              <a:rPr lang="ru-RU" sz="1100" dirty="0" smtClean="0"/>
              <a:t>Задания соответствуют структуре учебника и охватывают все темы курса.</a:t>
            </a:r>
          </a:p>
          <a:p>
            <a:r>
              <a:rPr lang="ru-RU" sz="1100" dirty="0" smtClean="0"/>
              <a:t>Выполнение заданий позволит каждому ученику лучше освоить материал учебника и применить полученные знания                       на практике. </a:t>
            </a:r>
          </a:p>
          <a:p>
            <a:r>
              <a:rPr lang="ru-RU" sz="1100" dirty="0" smtClean="0"/>
              <a:t>В тетрадь также включены вопросы для подготовки к контрольным работам. Последние приводятся с ответами,                    также даются ответы к задачам.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3074" name="Picture 2" descr="D:\Общая\ПОЛИНА\Презентация\боология геогр химия\хим\умк к учебнику рудзитиса\377_06164_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122" y="1700808"/>
            <a:ext cx="1516358" cy="21602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081" name="Picture 9" descr="D:\Общая\ПОЛИНА\Презентация\боология геогр химия\хим\умк к учебнику рудзитиса\377_10467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1384" y="1700808"/>
            <a:ext cx="1526840" cy="21602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403648" y="1237052"/>
            <a:ext cx="69847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92D050"/>
                </a:solidFill>
              </a:rPr>
              <a:t>К учебникам линии Г. Е. Рудзитиса, Ф. Г. Фельдмана</a:t>
            </a:r>
            <a:endParaRPr lang="ru-RU" sz="2300" b="1" dirty="0">
              <a:solidFill>
                <a:srgbClr val="92D05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139952" y="4041068"/>
            <a:ext cx="4608512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 smtClean="0"/>
              <a:t>Включают все практические и лабораторные работы, предусмотренные программой.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 smtClean="0"/>
              <a:t>Акцент сделан на практическую направленность обучения, подчёркивается роль опыта, умений применять знания                       в различных ситуациях. Практический материал, представленный         в пособии, поможет учителю перестроить свою работу согласно новым задачам и требованиям федерального государственного образовательного стандарта. 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 smtClean="0"/>
              <a:t>В пособиях отражены новые требования к результатам освоения химии в виде совокупностей не только предметных,                                   но и </a:t>
            </a:r>
            <a:r>
              <a:rPr lang="ru-RU" sz="1200" dirty="0" err="1" smtClean="0"/>
              <a:t>метапредметных</a:t>
            </a:r>
            <a:r>
              <a:rPr lang="ru-RU" sz="1200" dirty="0" smtClean="0"/>
              <a:t> </a:t>
            </a:r>
            <a:r>
              <a:rPr lang="ru-RU" sz="1200" dirty="0" err="1" smtClean="0"/>
              <a:t>и</a:t>
            </a:r>
            <a:r>
              <a:rPr lang="ru-RU" sz="1200" dirty="0" smtClean="0"/>
              <a:t> личностных результатов учащихся. 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 smtClean="0"/>
              <a:t>Для каждой лабораторной или практической работы рассмотрены все этапы урока, на котором проводится работа.</a:t>
            </a:r>
            <a:br>
              <a:rPr lang="ru-RU" sz="1200" dirty="0" smtClean="0"/>
            </a:br>
            <a:r>
              <a:rPr lang="ru-RU" sz="1200" dirty="0" smtClean="0"/>
              <a:t>Кроме инструкций к проведению работ в пособие включён обширный дидактический материал для индивидуальной самостоятельной работы учащихся на уроках и дома.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\\V26\архив\KNIGI\UMK\UMK_Ximia\UMK_xim_8kl\377-15637-6\p_377-15637-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7221" y="1700808"/>
            <a:ext cx="1467176" cy="21602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080" name="Picture 8" descr="D:\Общая\ПОЛИНА\Презентация\боология геогр химия\хим\умк к учебнику рудзитиса\377_10458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2309" y="1700808"/>
            <a:ext cx="1520171" cy="21602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082" name="Picture 10" descr="D:\Общая\ПОЛИНА\Презентация\боология геогр химия\хим\умк к учебнику рудзитиса\377_13315_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1700808"/>
            <a:ext cx="1512168" cy="21602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294" name="Picture 6" descr="\\V26\архив\KNIGI\UMK\UMK_Ximia\UMK_xim_11kl\377-14012-2\t_377-14012-2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3979" y="1700808"/>
            <a:ext cx="1517981" cy="21602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V26\архив\KNIGI\UMK\UMK_Ximia\UMK_xim_8kl\377-17958-0\p_377-17958-0.jpg"/>
          <p:cNvPicPr>
            <a:picLocks noChangeAspect="1" noChangeArrowheads="1"/>
          </p:cNvPicPr>
          <p:nvPr/>
        </p:nvPicPr>
        <p:blipFill>
          <a:blip r:embed="rId3" cstate="print"/>
          <a:srcRect t="9763" r="7665" b="8997"/>
          <a:stretch>
            <a:fillRect/>
          </a:stretch>
        </p:blipFill>
        <p:spPr bwMode="auto">
          <a:xfrm>
            <a:off x="6372200" y="1797526"/>
            <a:ext cx="1861175" cy="2520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7504" y="4562299"/>
            <a:ext cx="48245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Тесты составлены в формате ОГЭ и ЕГЭ и созданы на основе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компетентностного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подхода в оценивании образовательных результатов школьников, предусматривающего совокупность предметных,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метапредметных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и личностных результатов учащихся.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Тесты могут быть использованы как для текущего,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           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так и для итогового контроля.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 Ко всем тестам даны ответы в конце книги, которые могут быть изъяты при использовании пособия в классе.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580112" y="4586352"/>
            <a:ext cx="33123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 По каждому параграфу учебников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 пособии приводятся вопросы, задания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и задачи, при этом нумерация разделов пособия совпадает с нумерацией параграфов учебника.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 В каждом разделе приводятся задания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200" dirty="0" smtClean="0">
                <a:solidFill>
                  <a:srgbClr val="43434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 тестовой форме с одним ответом. Расчётные задачи даны в двух или более вариантах. 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Ко всем задачам приводятся расчёты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ответы.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1237052"/>
            <a:ext cx="69847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92D050"/>
                </a:solidFill>
              </a:rPr>
              <a:t>К учебникам линии Г. Е. Рудзитиса, Ф. Г. Фельдмана</a:t>
            </a:r>
            <a:endParaRPr lang="ru-RU" sz="2300" b="1" dirty="0">
              <a:solidFill>
                <a:srgbClr val="92D050"/>
              </a:solidFill>
            </a:endParaRPr>
          </a:p>
        </p:txBody>
      </p:sp>
      <p:pic>
        <p:nvPicPr>
          <p:cNvPr id="4" name="Picture 4" descr="D:\Общая\ПОЛИНА\Презентация\боология геогр химия\хим\умк к учебнику рудзитиса\377_0857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91687"/>
            <a:ext cx="1772369" cy="25281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5" descr="D:\Общая\ПОЛИНА\Презентация\боология геогр химия\хим\умк к учебнику рудзитиса\377_08576_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497" y="1791265"/>
            <a:ext cx="1772369" cy="25281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Picture 12" descr="D:\Общая\ПОЛИНА\Презентация\боология геогр химия\хим\умк к учебнику рудзитиса\377-11715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534" y="1791264"/>
            <a:ext cx="1748954" cy="25295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6" name="Picture 2" descr="\\V26\архив\KNIGI\UMK\UMK_Ximia\UMK_xim_9kl\377-11311-9\377-11311-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9482" y="1791265"/>
            <a:ext cx="1792013" cy="25465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7" name="Picture 3" descr="\\V26\архив\KNIGI\UMK\UMK_Ximia\UMK_xim_9kl\377-11312-6\377-11312-6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2382" y="1791265"/>
            <a:ext cx="1800997" cy="25465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" name="Picture 2" descr="\\V26\архив\KNIGI\UMK\UMK_Ximia\UMK_xim_10kl\377-15507-2\p_377-15507-2.jpg"/>
          <p:cNvPicPr>
            <a:picLocks noChangeAspect="1" noChangeArrowheads="1"/>
          </p:cNvPicPr>
          <p:nvPr/>
        </p:nvPicPr>
        <p:blipFill>
          <a:blip r:embed="rId9" cstate="print"/>
          <a:srcRect t="2686" r="7688" b="3294"/>
          <a:stretch>
            <a:fillRect/>
          </a:stretch>
        </p:blipFill>
        <p:spPr bwMode="auto">
          <a:xfrm>
            <a:off x="3575283" y="1791266"/>
            <a:ext cx="1697885" cy="25583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266" name="Picture 2" descr="F:\АРХИВ\KNIGI\UMK\UMK_Ximia\UMK_xim_10kl\377-16342-8\p_377-16342-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989" y="1791265"/>
            <a:ext cx="1808195" cy="25738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3275856" y="4293096"/>
            <a:ext cx="561662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79512" y="4761527"/>
            <a:ext cx="28083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43434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Родители найдут:</a:t>
            </a:r>
            <a:br>
              <a:rPr lang="ru-RU" sz="1200" dirty="0" smtClean="0">
                <a:solidFill>
                  <a:srgbClr val="43434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200" dirty="0" smtClean="0">
                <a:solidFill>
                  <a:srgbClr val="43434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– ориентир для оценки достижений и пробелов в обучении ребёнка;</a:t>
            </a:r>
            <a:br>
              <a:rPr lang="ru-RU" sz="1200" dirty="0" smtClean="0">
                <a:solidFill>
                  <a:srgbClr val="43434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200" dirty="0" smtClean="0">
                <a:solidFill>
                  <a:srgbClr val="43434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– возможность оказать помощь в случае неуспеваемости.</a:t>
            </a:r>
          </a:p>
        </p:txBody>
      </p:sp>
      <p:pic>
        <p:nvPicPr>
          <p:cNvPr id="13314" name="Picture 2" descr="\\V26\архив\KNIGI\UMK\UMK_Ximia\UMK_xim_8kl\377-15456-3\t_377-15456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3301" y="1772816"/>
            <a:ext cx="1914869" cy="28083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403648" y="1237052"/>
            <a:ext cx="69847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92D050"/>
                </a:solidFill>
              </a:rPr>
              <a:t>К учебникам линии Г. Е. Рудзитиса, Ф. Г. Фельдмана</a:t>
            </a:r>
            <a:endParaRPr lang="ru-RU" sz="2300" b="1" dirty="0">
              <a:solidFill>
                <a:srgbClr val="92D050"/>
              </a:solidFill>
            </a:endParaRPr>
          </a:p>
        </p:txBody>
      </p:sp>
      <p:pic>
        <p:nvPicPr>
          <p:cNvPr id="14338" name="Picture 2" descr="\\V26\архив\KNIGI\UMK\UMK_Ximia\UMK_xim_8kl\377-14098-6\t_377-14098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72816"/>
            <a:ext cx="1931090" cy="28083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4339" name="Picture 3" descr="\\V26\архив\KNIGI\UMK\UMK_Ximia\UMK_xim_9kl\377-14200-3\t_377-14200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72816"/>
            <a:ext cx="1977032" cy="28083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4340" name="Picture 4" descr="\\V26\архив\KNIGI\UMK\UMK_Ximia\UMK_xim_9kl\377-14696-4\p_377-14696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72816"/>
            <a:ext cx="2016223" cy="27896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2987824" y="4739602"/>
            <a:ext cx="28803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Преподаватели получат уникальную возможность: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– существенно экономить учебное время;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– организовать работу с учётом особенностей и способностей каждого учащегося.</a:t>
            </a:r>
          </a:p>
        </p:txBody>
      </p:sp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5940152" y="4740445"/>
            <a:ext cx="32038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Ученики смогут: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– совершенствовать логические умения;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– применять и создавать схемы, таблицы, рисунки;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– придумывать задания, находить информацию;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– осуществлять самоконтроль и самооценку.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16\общая\ПОЛИНА\Обложки от Любы\химия, геогр, био\p_377-14602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060848"/>
            <a:ext cx="2808312" cy="39995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7" name="Picture 3" descr="\\V16\общая\ПОЛИНА\Обложки от Любы\химия, геогр, био\p_377-14743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060848"/>
            <a:ext cx="2808312" cy="39995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03648" y="1237052"/>
            <a:ext cx="69847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92D050"/>
                </a:solidFill>
              </a:rPr>
              <a:t>К учебникам линии Г. Е. Рудзитиса, Ф. Г. Фельдмана</a:t>
            </a:r>
            <a:endParaRPr lang="ru-RU" sz="23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2"/>
          <p:cNvSpPr txBox="1">
            <a:spLocks/>
          </p:cNvSpPr>
          <p:nvPr/>
        </p:nvSpPr>
        <p:spPr>
          <a:xfrm>
            <a:off x="3275856" y="4293096"/>
            <a:ext cx="561662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1237052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92D050"/>
                </a:solidFill>
              </a:rPr>
              <a:t>К учебникам линии О. С. Габриеляна, И. Г. Остроумова, </a:t>
            </a:r>
            <a:br>
              <a:rPr lang="ru-RU" sz="2300" b="1" dirty="0" smtClean="0">
                <a:solidFill>
                  <a:srgbClr val="92D050"/>
                </a:solidFill>
              </a:rPr>
            </a:br>
            <a:r>
              <a:rPr lang="ru-RU" sz="2300" b="1" dirty="0" smtClean="0">
                <a:solidFill>
                  <a:srgbClr val="92D050"/>
                </a:solidFill>
              </a:rPr>
              <a:t>С. А. Сладкова </a:t>
            </a:r>
            <a:endParaRPr lang="ru-RU" sz="2300" b="1" dirty="0">
              <a:solidFill>
                <a:srgbClr val="92D050"/>
              </a:solidFill>
            </a:endParaRPr>
          </a:p>
        </p:txBody>
      </p:sp>
      <p:pic>
        <p:nvPicPr>
          <p:cNvPr id="15" name="Picture 4" descr="\\V26\архив\KNIGI\UMK\UMK_Ximia\UMK_xim_8kl\377-16672-6\t_377-16672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060848"/>
            <a:ext cx="2222704" cy="329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5" descr="\\V26\архив\KNIGI\UMK\UMK_Ximia\UMK_xim_8kl\377-16454-8\t_377-16454-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2320820" cy="33078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7" descr="\\V26\архив\KNIGI\UMK\UMK_Ximia\UMK_xim_9kl\377-17046-4\t_377-17046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996952"/>
            <a:ext cx="2222705" cy="329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" name="Picture 2" descr="\\V26\архив\KNIGI\UMK\UMK_Ximia\UMK_xim_8kl\377-16957-4\t_377-16957-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3363" y="2534055"/>
            <a:ext cx="2318597" cy="329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" name="Picture 6" descr="\\V26\архив\KNIGI\UMK\UMK_Ximia\UMK_xim_9kl\377-17101-0\t_377-17101-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996952"/>
            <a:ext cx="2317166" cy="329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339979"/>
            <a:ext cx="7034927" cy="409087"/>
          </a:xfrm>
        </p:spPr>
        <p:txBody>
          <a:bodyPr>
            <a:normAutofit fontScale="90000"/>
          </a:bodyPr>
          <a:lstStyle/>
          <a:p>
            <a:r>
              <a:rPr lang="ru-RU" sz="4000" b="1" baseline="30000" dirty="0" smtClean="0">
                <a:solidFill>
                  <a:srgbClr val="92D050"/>
                </a:solidFill>
              </a:rPr>
              <a:t>Химия. Ко всем линиям учебников. </a:t>
            </a:r>
            <a:r>
              <a:rPr lang="ru-RU" sz="4000" b="1" baseline="30000" dirty="0" smtClean="0">
                <a:solidFill>
                  <a:schemeClr val="bg1">
                    <a:lumMod val="50000"/>
                  </a:schemeClr>
                </a:solidFill>
              </a:rPr>
              <a:t>8 –</a:t>
            </a: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4000" b="1" baseline="30000" dirty="0" smtClean="0">
                <a:solidFill>
                  <a:schemeClr val="bg1">
                    <a:lumMod val="50000"/>
                  </a:schemeClr>
                </a:solidFill>
              </a:rPr>
              <a:t>10 классы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0" name="Picture 4" descr="D:\Общая\ПОЛИНА\Презентация\боология геогр химия\хим\умк ко всем линиям учеб\377-05264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78861"/>
            <a:ext cx="1941805" cy="267394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099" name="Picture 3" descr="D:\Общая\ПОЛИНА\Презентация\боология геогр химия\хим\умк ко всем линиям учеб\377_05188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978862"/>
            <a:ext cx="1872208" cy="267394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275856" y="4293096"/>
            <a:ext cx="561662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D:\Общая\ПОЛИНА\Презентация\боология геогр химия\хим\умк ко всем линиям учеб\377-13002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78892"/>
            <a:ext cx="1860771" cy="26742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433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7504" y="4932747"/>
            <a:ext cx="9036496" cy="137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Цель пособий – оказание методической помощи учителю при организации контроля компетентностей обучающихся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по химии,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сформированности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у них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общеучебных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и предметных навыков, ученикам – при повторении изученного материала,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а также для самопроверки.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Пособия включают задания для проведения контроля знаний учащихся в конце учебного года и дают учителю возможность быстро провести диагностику усвоения школьниками материала.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  Задания составлены с учётом всех изученных тем курса химии. Задания тестов предложены в форме, которая используется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 настоящее время в экзаменационных работах ОГЭ и других видах диагностических тестирований.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D:\Общая\ПОЛИНА\Презентация\боология геогр химия\хим\умк ко всем линиям учеб\377-12847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978892"/>
            <a:ext cx="1856841" cy="26742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103" name="Picture 7" descr="D:\Общая\ПОЛИНА\Презентация\боология геогр химия\хим\умк ко всем линиям учеб\377-12911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6863" y="1978595"/>
            <a:ext cx="1845257" cy="26745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4341354"/>
            <a:ext cx="5184576" cy="2304256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 smtClean="0"/>
              <a:t>Пособия универсальны, их можно использовать с любым учебником из Федерального перечня.</a:t>
            </a:r>
          </a:p>
          <a:p>
            <a:r>
              <a:rPr lang="ru-RU" sz="1400" dirty="0" smtClean="0"/>
              <a:t>Каждое пособие содержит:</a:t>
            </a:r>
          </a:p>
          <a:p>
            <a:r>
              <a:rPr lang="ru-RU" sz="1400" dirty="0" smtClean="0"/>
              <a:t>- полноэкранные иллюстрации с текстовыми подписями, формулами, комментариями;</a:t>
            </a:r>
          </a:p>
          <a:p>
            <a:r>
              <a:rPr lang="ru-RU" sz="1400" dirty="0" smtClean="0"/>
              <a:t>- интерактивные 3</a:t>
            </a:r>
            <a:r>
              <a:rPr lang="en-US" sz="1400" dirty="0" smtClean="0"/>
              <a:t>D</a:t>
            </a:r>
            <a:r>
              <a:rPr lang="ru-RU" sz="1400" dirty="0" smtClean="0"/>
              <a:t>-модели;</a:t>
            </a:r>
          </a:p>
          <a:p>
            <a:r>
              <a:rPr lang="ru-RU" sz="1400" dirty="0" smtClean="0"/>
              <a:t>- анимации, иллюстрирующие различные явления и процессы;</a:t>
            </a:r>
          </a:p>
          <a:p>
            <a:r>
              <a:rPr lang="ru-RU" sz="1400" dirty="0" smtClean="0"/>
              <a:t>- виртуальные эксперименты и исследования;</a:t>
            </a:r>
          </a:p>
          <a:p>
            <a:r>
              <a:rPr lang="ru-RU" sz="1400" dirty="0" smtClean="0"/>
              <a:t>- интерактивные таблицы;</a:t>
            </a:r>
          </a:p>
          <a:p>
            <a:r>
              <a:rPr lang="ru-RU" sz="1400" dirty="0" smtClean="0"/>
              <a:t>- интерактивный задачник.</a:t>
            </a:r>
          </a:p>
          <a:p>
            <a:pPr>
              <a:buNone/>
            </a:pPr>
            <a:endParaRPr lang="ru-RU" sz="1400" dirty="0"/>
          </a:p>
        </p:txBody>
      </p:sp>
      <p:pic>
        <p:nvPicPr>
          <p:cNvPr id="5" name="Picture 3" descr="D:\Общая\ПОЛИНА\Презентации\osn_himiya_10_11k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891" y="1112869"/>
            <a:ext cx="4535996" cy="3023997"/>
          </a:xfrm>
          <a:prstGeom prst="rect">
            <a:avLst/>
          </a:prstGeom>
          <a:noFill/>
        </p:spPr>
      </p:pic>
      <p:pic>
        <p:nvPicPr>
          <p:cNvPr id="3074" name="Picture 2" descr="\\V31\общая\ГАЛИНА\КАТАЛОГИ\Медиа-2019\Папка_Katalog_Media_2019-2020\Links\химия 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358" y="2852936"/>
            <a:ext cx="1726338" cy="13681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075" name="Picture 3" descr="\\V31\общая\ГАЛИНА\КАТАЛОГИ\Медиа-2019\Папка_Katalog_Media_2019-2020\Links\химия 5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365104"/>
            <a:ext cx="2533203" cy="20162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835696" y="2132856"/>
            <a:ext cx="4104456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Химия.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8–9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Химия.</a:t>
            </a:r>
            <a:r>
              <a:rPr lang="ru-RU" sz="1600" dirty="0" smtClean="0"/>
              <a:t> 10–11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Начала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химии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Инструктивные</a:t>
            </a:r>
            <a:r>
              <a:rPr lang="ru-RU" sz="1600" dirty="0" smtClean="0"/>
              <a:t> таблицы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Строение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вещества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Металлы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Неметаллы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Растворы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Органическая химия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aseline="0" dirty="0" smtClean="0"/>
              <a:t>Химическое</a:t>
            </a:r>
            <a:r>
              <a:rPr lang="ru-RU" sz="1600" dirty="0" smtClean="0"/>
              <a:t> производство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43204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10 интерактивных пособий</a:t>
            </a:r>
            <a:br>
              <a:rPr lang="ru-RU" sz="2500" b="1" dirty="0" smtClean="0">
                <a:solidFill>
                  <a:srgbClr val="92D050"/>
                </a:solidFill>
              </a:rPr>
            </a:br>
            <a:r>
              <a:rPr lang="ru-RU" sz="2500" b="1" dirty="0" smtClean="0">
                <a:solidFill>
                  <a:srgbClr val="92D050"/>
                </a:solidFill>
              </a:rPr>
              <a:t> по химии</a:t>
            </a:r>
            <a:endParaRPr lang="ru-RU" sz="25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55365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Серии пособий: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Подготовка к ВПР по географии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УМК ко всем линиям учебников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Интерактивные пособия по географии 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Интерактивные карты по географии </a:t>
            </a:r>
          </a:p>
          <a:p>
            <a:pPr>
              <a:buNone/>
            </a:pP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OBLOZHKI\VPR\ФИОКО_Статград\377-18155-2\p_377-1815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2084043" cy="28803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79512" y="4966428"/>
            <a:ext cx="828092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marR="0" lvl="0" indent="-355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Издания подготовлены для 6–8-х классов.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100" dirty="0" smtClean="0"/>
              <a:t>Пособия имеют гриф и рекомендованы Федеральным институтом оценки качества образования.</a:t>
            </a:r>
          </a:p>
          <a:p>
            <a:pPr marL="355600" marR="0" lvl="0" indent="-355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Издания подготовлены совместно с Центром педагогического мастерства  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СтатГрад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5600" marR="0" lvl="0" indent="-355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каждого класса выпущены пособия, включающие 10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20 или 25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вариантов.  Варианты составлены в соответствии 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 официальным образцом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описанием, опубликованными на сайте Центра педагогического мастерства  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СтатГрад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5600" marR="0" lvl="0" indent="-355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каждом пособии дан один вариант с подробным разбором решения каждого задания.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5600" marR="0" lvl="0" indent="-355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Ответы ко всем заданиям и критерии оценивания заданий даны в конце пособия.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27584" y="1140602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  <p:pic>
        <p:nvPicPr>
          <p:cNvPr id="19" name="Picture 2" descr="E:\Prezentatzia\2022\ВПР\obl\p_377-18156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44825"/>
            <a:ext cx="2073703" cy="28803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6" name="Picture 3" descr="D:\OBLOZHKI\VPR\ФИОКО_Статград\377-17032-7\p_377-17032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844824"/>
            <a:ext cx="2073275" cy="28686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3" name="Picture 3" descr="E:\Prezentatzia\2022\ВПР\obl\p_377-1815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844824"/>
            <a:ext cx="2084043" cy="28803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Picture 2" descr="E:\Prezentatzia\2022\ВПР\obl\p_377-17928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844824"/>
            <a:ext cx="2084043" cy="28803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2" name="Picture 4" descr="D:\OBLOZHKI\VPR\ФИОКО_Статград\377-18154-5\p_377-18154-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844824"/>
            <a:ext cx="2084043" cy="28803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611560" y="1574044"/>
            <a:ext cx="7924800" cy="7200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/>
              <a:t>Серии пособий для подготовки к ЕГЭ и ОГЭ издательства «Экзамен»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663017"/>
            <a:ext cx="6840759" cy="288084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«ЕГЭ и ОГЭ.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Типовые варианты экзаменационных заданий»</a:t>
            </a:r>
          </a:p>
          <a:p>
            <a:pPr marL="342000" indent="-342000"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«ЕГЭ. Экзаменационный тренажёр»</a:t>
            </a:r>
          </a:p>
          <a:p>
            <a:pPr marL="342000" indent="-342000"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«ОГЭ. 100 баллов»</a:t>
            </a:r>
          </a:p>
          <a:p>
            <a:pPr marL="342000" indent="-342000"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«ОГЭ. Репетитор»</a:t>
            </a:r>
          </a:p>
          <a:p>
            <a:pPr marL="342000" indent="-342000">
              <a:defRPr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342000" indent="-342000">
              <a:defRPr/>
            </a:pPr>
            <a:endParaRPr lang="ru-RU" sz="2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2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OBLOZHKI\VPR\ФИОКО_Экзамен\377-17666-4\377_17666_4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2634238" cy="36724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8" name="Picture 3" descr="D:\OBLOZHKI\VPR\ФИОКО_Экзамен\377-18151-4 - копия\p_377-18151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254" y="1844824"/>
            <a:ext cx="2646890" cy="36724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3" name="Picture 4" descr="D:\OBLOZHKI\VPR\ФИОКО_Экзамен\377-18017-3\t_377-18017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373" y="1844825"/>
            <a:ext cx="2653091" cy="36724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043608" y="5805264"/>
            <a:ext cx="7704856" cy="792088"/>
          </a:xfrm>
        </p:spPr>
        <p:txBody>
          <a:bodyPr>
            <a:noAutofit/>
          </a:bodyPr>
          <a:lstStyle/>
          <a:p>
            <a:pPr>
              <a:lnSpc>
                <a:spcPts val="1600"/>
              </a:lnSpc>
            </a:pPr>
            <a:r>
              <a:rPr lang="ru-RU" sz="1100" dirty="0" smtClean="0"/>
              <a:t>Издания содержат 10  типовых вариантов ВПР по географии;</a:t>
            </a:r>
          </a:p>
          <a:p>
            <a:pPr>
              <a:lnSpc>
                <a:spcPts val="1600"/>
              </a:lnSpc>
            </a:pPr>
            <a:r>
              <a:rPr lang="ru-RU" sz="1100" dirty="0" smtClean="0"/>
              <a:t>Автор заданий ВПР  – В. В. Барабанов – разработчик контрольных измерительных   материалов для проведения экзаменационных работ по географии.</a:t>
            </a:r>
          </a:p>
          <a:p>
            <a:pPr>
              <a:lnSpc>
                <a:spcPts val="1600"/>
              </a:lnSpc>
              <a:buNone/>
            </a:pPr>
            <a:endParaRPr lang="ru-RU" sz="1100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OBLOZHKI\VPR\ЦПМ70х100\377-18157-6 - копия\377-18157-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00808"/>
            <a:ext cx="3031633" cy="43204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Picture 3" descr="D:\OBLOZHKI\VPR\ЦПМ70х100\377-17975-7 - копия\377_17975_7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4498" y="1700810"/>
            <a:ext cx="3033253" cy="43204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Picture 4" descr="E:\Prezentatzia\2022\ВПР\obl\377-18131-6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3113" y="1700809"/>
            <a:ext cx="3025146" cy="43204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920880" cy="57606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92D050"/>
                </a:solidFill>
              </a:rPr>
              <a:t>Комплект пособий создан разработчиками ВПР</a:t>
            </a:r>
            <a:endParaRPr lang="ru-RU" sz="2500" b="1" dirty="0">
              <a:solidFill>
                <a:srgbClr val="92D050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965304" y="1772816"/>
            <a:ext cx="3071192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Пособия имеют гриф и рекомендованы Федеральным институтом оценки качества образования.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Издания подготовлены совместно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Центром педагогического мастерства  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СтатГрад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dirty="0" smtClean="0"/>
              <a:t>Содержат 15 вариантов экзаменационной работы, которые обновляются каждый год и всегда полностью соответствуют демоверсии текущего года.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Варианты составлены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соответствии с официальным образцом и описанием.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каждом пособии дан один вариант с подробным разбором решения каждого задания.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Пособия имеют гриф и рекомендованы Федеральным институтом оценки качества образования.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\\V26\архив\KNIGI\UMK\UMK_Geografia\UMK_geo_9kl\377-18556-7\p_377-18556-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5" y="2276873"/>
            <a:ext cx="1699562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317" name="Picture 5" descr="\\V26\архив\KNIGI\UMK\UMK_Geografia\UMK_geo_8kl\377-18603-8\p_377-18603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5" y="2276872"/>
            <a:ext cx="1693996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316" name="Picture 4" descr="\\V26\архив\KNIGI\UMK\UMK_Geografia\UMK_geo_7kl\377-18519-2\p_377-18519-2.jpg"/>
          <p:cNvPicPr>
            <a:picLocks noChangeAspect="1" noChangeArrowheads="1"/>
          </p:cNvPicPr>
          <p:nvPr/>
        </p:nvPicPr>
        <p:blipFill>
          <a:blip r:embed="rId5" cstate="print"/>
          <a:srcRect b="3030"/>
          <a:stretch>
            <a:fillRect/>
          </a:stretch>
        </p:blipFill>
        <p:spPr bwMode="auto">
          <a:xfrm>
            <a:off x="3748380" y="2276872"/>
            <a:ext cx="1666866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315" name="Picture 3" descr="\\V26\архив\KNIGI\UMK\UMK_Geografia\UMK_geo_6kl\377-18476-8\p_377-18476-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3946" y="2276873"/>
            <a:ext cx="1699562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314" name="Picture 2" descr="\\V26\архив\KNIGI\UMK\UMK_Geografia\UMK_geo_5kl\377-18638-0\p_377-18638-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276873"/>
            <a:ext cx="1699562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-180528" y="1116114"/>
            <a:ext cx="10029800" cy="10129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Рабочие тетради</a:t>
            </a:r>
            <a:r>
              <a:rPr lang="ru-RU" sz="2000" b="1" dirty="0" smtClean="0">
                <a:solidFill>
                  <a:srgbClr val="92D050"/>
                </a:solidFill>
              </a:rPr>
              <a:t/>
            </a:r>
            <a:br>
              <a:rPr lang="ru-RU" sz="2000" b="1" dirty="0" smtClean="0">
                <a:solidFill>
                  <a:srgbClr val="92D050"/>
                </a:solidFill>
              </a:rPr>
            </a:br>
            <a:r>
              <a:rPr lang="ru-RU" sz="2000" b="1" dirty="0" smtClean="0">
                <a:solidFill>
                  <a:srgbClr val="92D050"/>
                </a:solidFill>
              </a:rPr>
              <a:t>УМК. К линии учебников А. И. Алексеева, В. В. Николиной и др.</a:t>
            </a:r>
            <a:br>
              <a:rPr lang="ru-RU" sz="2000" b="1" dirty="0" smtClean="0">
                <a:solidFill>
                  <a:srgbClr val="92D050"/>
                </a:solidFill>
              </a:rPr>
            </a:br>
            <a:r>
              <a:rPr lang="ru-RU" sz="2000" b="1" dirty="0" smtClean="0">
                <a:solidFill>
                  <a:srgbClr val="92D050"/>
                </a:solidFill>
              </a:rPr>
              <a:t>(издательство «Просвещение»)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2" y="4719453"/>
            <a:ext cx="871296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Рабочие тетради созданы известным учёным, методистом, автором учебников  В. В. Николиной.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Тематическое содержание тетрадей отражает современные образовательные требования, учитывает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системно-деятельностный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подход и отработку навыков универсальных учебных действий.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Задания разнообразны, рассчитаны и на работу с контурной картой, и на работу с материалом учебника,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на работу с дополнительными   источниками информации.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Имеют методические указания по правильной организации работы с контурными картами.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Включают все практические работы, предусмотренные программой.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Общая\ПОЛИНА\Презентации\2022\обложки\джипег\377-17026-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99883"/>
            <a:ext cx="1698921" cy="23532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421305"/>
            <a:ext cx="8435280" cy="292894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ru-RU" sz="3600" b="1" dirty="0" smtClean="0">
                <a:solidFill>
                  <a:srgbClr val="92D050"/>
                </a:solidFill>
              </a:rPr>
              <a:t>Контурные карты</a:t>
            </a:r>
            <a:br>
              <a:rPr lang="ru-RU" sz="3600" b="1" dirty="0" smtClean="0">
                <a:solidFill>
                  <a:srgbClr val="92D050"/>
                </a:solidFill>
              </a:rPr>
            </a:br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 учебнику В. П.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Максаковского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" y="4676886"/>
            <a:ext cx="8507288" cy="1944216"/>
          </a:xfrm>
        </p:spPr>
        <p:txBody>
          <a:bodyPr>
            <a:normAutofit fontScale="92500"/>
          </a:bodyPr>
          <a:lstStyle/>
          <a:p>
            <a:r>
              <a:rPr lang="ru-RU" sz="2200" dirty="0" smtClean="0"/>
              <a:t>Контурные карты созданы в соответствии с действующим ФГОС. </a:t>
            </a:r>
          </a:p>
          <a:p>
            <a:r>
              <a:rPr lang="ru-RU" sz="2200" dirty="0" smtClean="0"/>
              <a:t>Имеют методические указания по правильной организации работы</a:t>
            </a:r>
          </a:p>
          <a:p>
            <a:pPr>
              <a:buNone/>
            </a:pPr>
            <a:r>
              <a:rPr lang="ru-RU" sz="2200" dirty="0" smtClean="0"/>
              <a:t>      с контурными картами.</a:t>
            </a:r>
          </a:p>
          <a:p>
            <a:r>
              <a:rPr lang="ru-RU" sz="2200" dirty="0" smtClean="0"/>
              <a:t>Снабжены набором заданий, составленных с учётом тематики каждой карты и нагрузки на картографическую основу.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3" descr="D:\Общая\ПОЛИНА\Презентации\2022\обложки\джипег\377-16587-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4927" y="2305088"/>
            <a:ext cx="1698921" cy="2348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3316" name="Picture 4" descr="\\V26\архив\KNIGI\Kontyrnie_karti_i_rab_tet\Geografiya\7kl\377-14677-3\377-14677-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7341" y="2311431"/>
            <a:ext cx="1696887" cy="23417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3528" y="1888220"/>
            <a:ext cx="8435280" cy="292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УМК.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 линии учебников А. И. Алексеева, В. В. Николиной и др.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(издательство «Просвещение»)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D:\Общая\ПОЛИНА\Презентации\2022\обложки\джипег\377-16710-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321584"/>
            <a:ext cx="1698921" cy="23480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Picture 2" descr="\\V26\архив\KNIGI\Kontyrnie_karti_i_rab_tet\Geografiya\10-11kl\377-16730-3\p_377-16730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2276872"/>
            <a:ext cx="1721243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3" descr="\\V26\архив\KNIGI\Kontyrnie_karti_i_rab_tet\Geografiya\9kl\377-17748-7\p_377-17748-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325130"/>
            <a:ext cx="1706944" cy="23486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-180528" y="1116114"/>
            <a:ext cx="10029800" cy="10129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Тесты</a:t>
            </a:r>
            <a:r>
              <a:rPr lang="ru-RU" sz="2000" b="1" dirty="0" smtClean="0">
                <a:solidFill>
                  <a:srgbClr val="92D050"/>
                </a:solidFill>
              </a:rPr>
              <a:t/>
            </a:r>
            <a:br>
              <a:rPr lang="ru-RU" sz="2000" b="1" dirty="0" smtClean="0">
                <a:solidFill>
                  <a:srgbClr val="92D050"/>
                </a:solidFill>
              </a:rPr>
            </a:br>
            <a:r>
              <a:rPr lang="ru-RU" sz="2000" b="1" dirty="0" smtClean="0">
                <a:solidFill>
                  <a:srgbClr val="92D050"/>
                </a:solidFill>
              </a:rPr>
              <a:t>УМК. К линии учебников А. И. Алексеева, В. В. Николиной и др.</a:t>
            </a:r>
            <a:br>
              <a:rPr lang="ru-RU" sz="2000" b="1" dirty="0" smtClean="0">
                <a:solidFill>
                  <a:srgbClr val="92D050"/>
                </a:solidFill>
              </a:rPr>
            </a:br>
            <a:r>
              <a:rPr lang="ru-RU" sz="2000" b="1" dirty="0" smtClean="0">
                <a:solidFill>
                  <a:srgbClr val="92D050"/>
                </a:solidFill>
              </a:rPr>
              <a:t>(издательство «Просвещение»)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43608" y="5355213"/>
            <a:ext cx="78488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indent="-177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Преподаватели смогут:</a:t>
            </a:r>
          </a:p>
          <a:p>
            <a:pPr marL="177800" lvl="0" indent="-1778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– организовать и систематизировать работу учащихся на уроке;</a:t>
            </a:r>
          </a:p>
          <a:p>
            <a:pPr marL="177800" lvl="0" indent="-1778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– провести контроль знаний на уроке; </a:t>
            </a:r>
          </a:p>
          <a:p>
            <a:pPr marL="177800" lvl="0" indent="-1778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– существенно экономить учебное время.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\\V26\архив\KNIGI\UMK\UMK_Geografia\UMK_geo_5kl\377-17195-9\p_377-17195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557" y="2276872"/>
            <a:ext cx="2070100" cy="29908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339" name="Picture 3" descr="\\V26\архив\KNIGI\UMK\UMK_Geografia\UMK_geo_6kl\377-17400-4\p_377-17400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1234" y="2296716"/>
            <a:ext cx="2073275" cy="29511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340" name="Picture 4" descr="\\V26\архив\KNIGI\UMK\UMK_Geografia\UMK_geo_7kl\377-18123-1\p_377-1812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9085" y="2289572"/>
            <a:ext cx="2073275" cy="29654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012974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70C0"/>
                </a:solidFill>
              </a:rPr>
              <a:t>Контурные карты и рабочая тетрадь </a:t>
            </a:r>
            <a:r>
              <a:rPr lang="ru-RU" sz="2000" b="1" dirty="0" smtClean="0">
                <a:solidFill>
                  <a:srgbClr val="92D050"/>
                </a:solidFill>
              </a:rPr>
              <a:t/>
            </a:r>
            <a:br>
              <a:rPr lang="ru-RU" sz="2000" b="1" dirty="0" smtClean="0">
                <a:solidFill>
                  <a:srgbClr val="92D050"/>
                </a:solidFill>
              </a:rPr>
            </a:br>
            <a:r>
              <a:rPr lang="ru-RU" sz="2000" b="1" dirty="0" smtClean="0">
                <a:solidFill>
                  <a:srgbClr val="92D050"/>
                </a:solidFill>
              </a:rPr>
              <a:t>УМК. К учебникам линии  «Классическая география». </a:t>
            </a:r>
            <a:r>
              <a:rPr lang="ru-RU" sz="2000" b="1" dirty="0" smtClean="0">
                <a:solidFill>
                  <a:srgbClr val="92D050"/>
                </a:solidFill>
              </a:rPr>
              <a:t>5</a:t>
            </a:r>
            <a:r>
              <a:rPr lang="ru-RU" sz="2000" b="1" dirty="0" smtClean="0">
                <a:solidFill>
                  <a:srgbClr val="92D050"/>
                </a:solidFill>
              </a:rPr>
              <a:t>–</a:t>
            </a:r>
            <a:r>
              <a:rPr lang="ru-RU" sz="2000" b="1" dirty="0" smtClean="0">
                <a:solidFill>
                  <a:srgbClr val="92D050"/>
                </a:solidFill>
              </a:rPr>
              <a:t>7 </a:t>
            </a:r>
            <a:r>
              <a:rPr lang="ru-RU" sz="2000" b="1" dirty="0" smtClean="0">
                <a:solidFill>
                  <a:srgbClr val="92D050"/>
                </a:solidFill>
              </a:rPr>
              <a:t>классы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2" descr="\\V26\архив\KNIGI\UMK\UMK_Geografia\UMK_geo_7kl\377-17129-4\t_377-17129-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0353" y="2868995"/>
            <a:ext cx="2434135" cy="3368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3" descr="\\V26\архив\KNIGI\UMK\UMK_Geografia\UMK_geo_6kl\377-17045-7\t_377-17045-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4624" y="2040624"/>
            <a:ext cx="2422440" cy="3368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4" descr="\\V26\архив\KNIGI\Kontyrnie_karti_i_rab_tet\Geografiya\5kl\377-17090-7\t_377-17090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040624"/>
            <a:ext cx="2437060" cy="3368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5" descr="\\V26\архив\KNIGI\Kontyrnie_karti_i_rab_tet\Geografiya\6kl\377-17091-4\t_377-17091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5241" y="2868995"/>
            <a:ext cx="2437059" cy="3368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4" y="1228273"/>
            <a:ext cx="8435280" cy="2928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</a:rPr>
              <a:t>Контурные карты </a:t>
            </a:r>
            <a:endParaRPr lang="ru-RU" sz="3600" b="1" dirty="0">
              <a:solidFill>
                <a:srgbClr val="92D050"/>
              </a:solidFill>
            </a:endParaRPr>
          </a:p>
        </p:txBody>
      </p:sp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241176" y="4737777"/>
            <a:ext cx="8507288" cy="1715559"/>
          </a:xfrm>
        </p:spPr>
        <p:txBody>
          <a:bodyPr>
            <a:noAutofit/>
          </a:bodyPr>
          <a:lstStyle/>
          <a:p>
            <a:pPr>
              <a:lnSpc>
                <a:spcPts val="2300"/>
              </a:lnSpc>
            </a:pPr>
            <a:r>
              <a:rPr lang="ru-RU" sz="1600" dirty="0" smtClean="0"/>
              <a:t>Контурные карты созданы в соответствии с действующим ФГОС. </a:t>
            </a:r>
          </a:p>
          <a:p>
            <a:pPr>
              <a:lnSpc>
                <a:spcPts val="2300"/>
              </a:lnSpc>
            </a:pPr>
            <a:r>
              <a:rPr lang="ru-RU" sz="1600" dirty="0" smtClean="0"/>
              <a:t>Подходят к любому учебнику из Федерального перечня. </a:t>
            </a:r>
          </a:p>
          <a:p>
            <a:pPr>
              <a:lnSpc>
                <a:spcPts val="2300"/>
              </a:lnSpc>
            </a:pPr>
            <a:r>
              <a:rPr lang="ru-RU" sz="1600" dirty="0" smtClean="0"/>
              <a:t>Имеют методические указания по правильной организации работы с контурными картами.</a:t>
            </a:r>
          </a:p>
          <a:p>
            <a:pPr>
              <a:lnSpc>
                <a:spcPts val="2300"/>
              </a:lnSpc>
            </a:pPr>
            <a:r>
              <a:rPr lang="ru-RU" sz="1600" dirty="0" smtClean="0"/>
              <a:t>Снабжены набором заданий, составленных с учётом тематики каждой карты и нагрузки             на картографическую основу. </a:t>
            </a:r>
          </a:p>
          <a:p>
            <a:pPr>
              <a:lnSpc>
                <a:spcPts val="2300"/>
              </a:lnSpc>
              <a:buNone/>
            </a:pPr>
            <a:endParaRPr lang="ru-RU" sz="1600" dirty="0"/>
          </a:p>
        </p:txBody>
      </p:sp>
      <p:pic>
        <p:nvPicPr>
          <p:cNvPr id="22" name="Picture 15" descr="D:\Общая\ПОЛИНА\Презентация\боология геогр химия\гео\умк раб тетр  и карты контурные\карты_7кл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9"/>
            <a:ext cx="2155748" cy="30497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3" name="Picture 16" descr="D:\Общая\ПОЛИНА\Презентация\боология геогр химия\гео\умк раб тетр  и карты контурные\карты_8кл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700808"/>
            <a:ext cx="2160240" cy="30497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4" name="Picture 17" descr="D:\Общая\ПОЛИНА\Презентация\боология геогр химия\гео\умк раб тетр  и карты контурные\карты_9кл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700808"/>
            <a:ext cx="2160240" cy="30497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46856" y="1107249"/>
            <a:ext cx="8229600" cy="1012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География. Рабочие тетради 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 комплектом контурных карт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8–9 классы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644008" y="2136931"/>
            <a:ext cx="4176464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indent="-177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Рабочие тетради созданы известным учёным, автором учебников И. И. Бариновой и методистом В. Г. Сусловым.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177800" lvl="0" indent="-1778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Тематическое содержание тетрадей отражает современные образовательные требования, учитывает </a:t>
            </a:r>
            <a:r>
              <a:rPr lang="ru-RU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системно-деятельностный</a:t>
            </a: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подход</a:t>
            </a:r>
          </a:p>
          <a:p>
            <a:pPr marL="177800" lvl="0" indent="-177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и отработку навыков универсальных учебных действий.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Задания разнообразны, рассчитаны и на работу с контурной картой, и на работу с материалом учебника, и на работу с дополнительными источниками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информации.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Рабочие тетради универсальны и могут использоваться с любым учебником по географии.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Имеют методические указания по правильной организации работы с контурными картами.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Включают все практические работы, предусмотренные программой.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9" descr="D:\Общая\ПОЛИНА\Презентация\боология геогр химия\гео\умк раб тетр  и карты контурные\4_Geografiya_8kl_sherb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2188686" cy="309634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5" name="Picture 10" descr="D:\Общая\ПОЛИНА\Презентация\боология геогр химия\гео\умк раб тетр  и карты контурные\9_Geografiya_9kl_sherb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212976"/>
            <a:ext cx="2188685" cy="309634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4248472" cy="792088"/>
          </a:xfrm>
        </p:spPr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rgbClr val="92D050"/>
                </a:solidFill>
              </a:rPr>
              <a:t>5 интерактивных пособий по географии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3933056"/>
            <a:ext cx="6120680" cy="2708920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 smtClean="0"/>
              <a:t>Пособия универсальны, их можно использовать с любым учебником                         из Федерального перечня.</a:t>
            </a:r>
          </a:p>
          <a:p>
            <a:r>
              <a:rPr lang="ru-RU" sz="1400" dirty="0" smtClean="0"/>
              <a:t>Материал пособий раскрывает все темы школьного курса географии.</a:t>
            </a:r>
          </a:p>
          <a:p>
            <a:r>
              <a:rPr lang="ru-RU" sz="1400" dirty="0" smtClean="0"/>
              <a:t>Каждое пособие содержит:</a:t>
            </a:r>
          </a:p>
          <a:p>
            <a:r>
              <a:rPr lang="ru-RU" sz="1400" dirty="0" smtClean="0"/>
              <a:t>- полноэкранные иллюстрации с текстовыми подписями, формулами, комментариями;</a:t>
            </a:r>
          </a:p>
          <a:p>
            <a:r>
              <a:rPr lang="ru-RU" sz="1400" dirty="0" smtClean="0"/>
              <a:t>- интерактивные 3</a:t>
            </a:r>
            <a:r>
              <a:rPr lang="en-US" sz="1400" dirty="0" smtClean="0"/>
              <a:t>D</a:t>
            </a:r>
            <a:r>
              <a:rPr lang="ru-RU" sz="1400" dirty="0" smtClean="0"/>
              <a:t>-модели;</a:t>
            </a:r>
          </a:p>
          <a:p>
            <a:r>
              <a:rPr lang="ru-RU" sz="1400" dirty="0" smtClean="0"/>
              <a:t>- анимации, иллюстрирующие различные явления и процессы;</a:t>
            </a:r>
          </a:p>
          <a:p>
            <a:r>
              <a:rPr lang="ru-RU" sz="1400" dirty="0" smtClean="0"/>
              <a:t>- виртуальные эксперименты и исследования;</a:t>
            </a:r>
          </a:p>
          <a:p>
            <a:r>
              <a:rPr lang="ru-RU" sz="1400" dirty="0" smtClean="0"/>
              <a:t>- интерактивные таблицы;</a:t>
            </a:r>
          </a:p>
          <a:p>
            <a:r>
              <a:rPr lang="ru-RU" sz="1400" dirty="0" smtClean="0"/>
              <a:t>- интерактивный задачник;</a:t>
            </a:r>
          </a:p>
          <a:p>
            <a:r>
              <a:rPr lang="ru-RU" sz="1400" dirty="0" smtClean="0"/>
              <a:t>- интерактивные карты.</a:t>
            </a:r>
          </a:p>
          <a:p>
            <a:pPr>
              <a:buNone/>
            </a:pPr>
            <a:endParaRPr lang="ru-RU" sz="1400" dirty="0"/>
          </a:p>
        </p:txBody>
      </p:sp>
      <p:pic>
        <p:nvPicPr>
          <p:cNvPr id="4" name="Picture 2" descr="D:\Общая\ПОЛИНА\Презентация\боология геогр химия\osn_geografiya_5_6k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80728"/>
            <a:ext cx="4860032" cy="3192654"/>
          </a:xfrm>
          <a:prstGeom prst="rect">
            <a:avLst/>
          </a:prstGeom>
          <a:noFill/>
        </p:spPr>
      </p:pic>
      <p:pic>
        <p:nvPicPr>
          <p:cNvPr id="7" name="Picture 2" descr="D:\Общая\ПОЛИНА\Презентация\боология геогр химия\гео\ср гео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321" y="4813695"/>
            <a:ext cx="2080495" cy="17472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8" name="Picture 3" descr="D:\Общая\ПОЛИНА\Презентация\боология геогр химия\гео\ср ге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762" y="3336370"/>
            <a:ext cx="1488418" cy="14607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547664" y="1988840"/>
            <a:ext cx="3384376" cy="204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География. Начальный курс.                             5–6 классы</a:t>
            </a:r>
            <a:endParaRPr kumimoji="0" lang="ru-RU" sz="13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300" baseline="0" dirty="0" smtClean="0"/>
              <a:t>География материалов и океанов.                        7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300" dirty="0" smtClean="0"/>
              <a:t>География России. Природа                                и население. 8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300" dirty="0" smtClean="0"/>
              <a:t>География России. Хозяйство                                      и географические районы.  9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300" dirty="0" smtClean="0"/>
              <a:t>География зарубежных стран.                     10–11 классы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505800"/>
            <a:ext cx="4572000" cy="508918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3600" b="1" dirty="0" smtClean="0">
                <a:solidFill>
                  <a:srgbClr val="92D050"/>
                </a:solidFill>
              </a:rPr>
              <a:t>Интерактивные карты</a:t>
            </a:r>
            <a:br>
              <a:rPr lang="ru-RU" sz="36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 интерактивных </a:t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пособий по географии 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80392" y="3627308"/>
            <a:ext cx="450012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Пособия универсальны, их можно использовать   с любым учебником из Федерального перечня.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Материал пособий 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рас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крывает все темы школьного курса географии.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Каждое пособие содержит интерактивные карты, которые состоят из: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 собственно интерактивной карты,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 легенды к карте,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 интерактивных объектов с развёрнутыми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подписями,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 контурной карты,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 интерактивных справочных материалов,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- интерактивного задачника (тесты и задания </a:t>
            </a: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работы с картой).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Каждая интерактивная карта имеет функции масштабирования, создания заметок, рисования на карте.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На картах учтены все последние изменения в обозначении границ, названий населённых пунктов и географических объектов.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D:\Общая\ПОЛИНА\Презентации\osn_INTER_geografiya_8_9k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306887"/>
            <a:ext cx="3352477" cy="2367847"/>
          </a:xfrm>
          <a:prstGeom prst="rect">
            <a:avLst/>
          </a:prstGeom>
          <a:noFill/>
        </p:spPr>
      </p:pic>
      <p:pic>
        <p:nvPicPr>
          <p:cNvPr id="3074" name="Picture 2" descr="D:\Общая\ПОЛИНА\Презентация\боология геогр химия\гео\ср гео карты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9" y="5273320"/>
            <a:ext cx="2079430" cy="12967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075" name="Picture 3" descr="D:\Общая\ПОЛИНА\Презентация\боология геогр химия\гео\ср гео карт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8222" y="5252950"/>
            <a:ext cx="2101770" cy="13185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44016" y="2157364"/>
            <a:ext cx="4644008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Начальный курс географии. </a:t>
            </a:r>
            <a:r>
              <a:rPr lang="ru-RU" sz="1200" smtClean="0"/>
              <a:t>5–6 классы</a:t>
            </a:r>
            <a:endParaRPr lang="ru-RU" sz="1200" dirty="0" smtClean="0"/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Главные особенности природы Земли. 7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Мировой океан. 7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Южные материки. 7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Северные материки. 7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Природа России. Исследования территории. Часовые зоны.      8–9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Население и хозяйство России. 8–9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dirty="0" smtClean="0"/>
              <a:t>Географические районы России. Европейская часть. 8–9 классы</a:t>
            </a:r>
          </a:p>
          <a:p>
            <a:pPr marL="342900" indent="-342900">
              <a:lnSpc>
                <a:spcPts val="13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ru-RU" sz="1200" dirty="0" smtClean="0"/>
              <a:t>Географические районы России. Урал. Азиатская часть.                    8–9 классы</a:t>
            </a:r>
          </a:p>
          <a:p>
            <a:pPr marL="342900" indent="-342900">
              <a:lnSpc>
                <a:spcPts val="13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ru-RU" sz="1200" dirty="0" smtClean="0"/>
              <a:t>Экологическая и социальная география мира.                                 Общая характеристика мира. 10–11 классы</a:t>
            </a:r>
          </a:p>
          <a:p>
            <a:pPr marL="342900" indent="-342900">
              <a:lnSpc>
                <a:spcPts val="13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ru-RU" sz="1200" dirty="0" smtClean="0"/>
              <a:t>Экологическая и социальная география мира.                                    Региональная характеристика мира. 10–11 классы</a:t>
            </a:r>
          </a:p>
          <a:p>
            <a:pPr marL="342900" indent="-342900">
              <a:lnSpc>
                <a:spcPts val="1300"/>
              </a:lnSpc>
              <a:spcBef>
                <a:spcPct val="20000"/>
              </a:spcBef>
              <a:buFont typeface="+mj-lt"/>
              <a:buAutoNum type="arabicPeriod"/>
            </a:pPr>
            <a:endParaRPr lang="ru-RU" sz="1200" dirty="0" smtClean="0"/>
          </a:p>
          <a:p>
            <a:pPr marL="342900" marR="0" lvl="0" indent="-342900" algn="l" defTabSz="914400" rtl="0" eaLnBrk="1" fontAlgn="auto" latinLnBrk="0" hangingPunct="1">
              <a:lnSpc>
                <a:spcPts val="13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200" dirty="0" smtClean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1331640" y="1702050"/>
            <a:ext cx="7010400" cy="533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ts val="3000"/>
              </a:lnSpc>
            </a:pPr>
            <a:r>
              <a:rPr lang="ru-RU" sz="3600" b="1" dirty="0" smtClean="0"/>
              <a:t>Типовые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варианты экзаменационных заданий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E:\Prezentatzia\2022\ЕГЭ\ЕГЭ_ОГЭ_2023\ЕГЭ\t_377-18658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2380634"/>
            <a:ext cx="2695225" cy="37296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Picture 3" descr="E:\Prezentatzia\2022\ЕГЭ\ЕГЭ_ОГЭ_2023\ЕГЭ\t_377-18666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65826"/>
            <a:ext cx="2710801" cy="37444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4" descr="E:\Prezentatzia\2022\ЕГЭ\ЕГЭ_ОГЭ_2023\ЕГЭ\t_377-18664-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7164" y="2348880"/>
            <a:ext cx="2695316" cy="37613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044700" y="1916113"/>
            <a:ext cx="537368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ru-RU" sz="2800" dirty="0"/>
              <a:t>Россия, 1070</a:t>
            </a:r>
            <a:r>
              <a:rPr lang="en-US" sz="2800" dirty="0"/>
              <a:t>45, </a:t>
            </a:r>
            <a:r>
              <a:rPr lang="ru-RU" sz="2800" dirty="0"/>
              <a:t>г. Москва, Луков переулок, д. 8</a:t>
            </a:r>
          </a:p>
          <a:p>
            <a:pPr>
              <a:spcAft>
                <a:spcPts val="2400"/>
              </a:spcAft>
            </a:pPr>
            <a:r>
              <a:rPr lang="ru-RU" sz="2800" dirty="0"/>
              <a:t>Тел./факс: +7 (495) 641-00-30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2101850" y="3844925"/>
            <a:ext cx="55149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hlinkClick r:id="rId3"/>
              </a:rPr>
              <a:t>www.examen.</a:t>
            </a:r>
            <a:r>
              <a:rPr lang="en-US" sz="2800">
                <a:hlinkClick r:id="rId3"/>
              </a:rPr>
              <a:t>biz</a:t>
            </a:r>
            <a:r>
              <a:rPr lang="en-US" sz="2800"/>
              <a:t>, </a:t>
            </a:r>
            <a:r>
              <a:rPr lang="ru-RU" sz="2800"/>
              <a:t>экзамен.рф</a:t>
            </a:r>
          </a:p>
          <a:p>
            <a:r>
              <a:rPr lang="ru-RU" sz="2800">
                <a:solidFill>
                  <a:srgbClr val="FF9933"/>
                </a:solidFill>
              </a:rPr>
              <a:t>Отдел реализации: </a:t>
            </a:r>
            <a:r>
              <a:rPr lang="en-US" sz="2800"/>
              <a:t>sale@examen.biz</a:t>
            </a:r>
            <a:endParaRPr lang="ru-RU" sz="2800"/>
          </a:p>
          <a:p>
            <a:r>
              <a:rPr lang="ru-RU" sz="2800">
                <a:solidFill>
                  <a:srgbClr val="C00000"/>
                </a:solidFill>
              </a:rPr>
              <a:t>Общий e-mail издательства: </a:t>
            </a:r>
            <a:r>
              <a:rPr lang="ru-RU" sz="2800"/>
              <a:t>info@examen.</a:t>
            </a:r>
            <a:r>
              <a:rPr lang="en-US" sz="2800"/>
              <a:t>biz</a:t>
            </a:r>
            <a:endParaRPr lang="ru-RU" sz="2800"/>
          </a:p>
        </p:txBody>
      </p:sp>
      <p:pic>
        <p:nvPicPr>
          <p:cNvPr id="6" name="Picture 8" descr="значки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5563" y="4059238"/>
            <a:ext cx="7191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значки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987550"/>
            <a:ext cx="7905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значки-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2987675"/>
            <a:ext cx="7905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AutoShape 7"/>
          <p:cNvSpPr>
            <a:spLocks noChangeArrowheads="1"/>
          </p:cNvSpPr>
          <p:nvPr/>
        </p:nvSpPr>
        <p:spPr bwMode="auto">
          <a:xfrm>
            <a:off x="990600" y="1663304"/>
            <a:ext cx="7010400" cy="533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ts val="3000"/>
              </a:lnSpc>
            </a:pPr>
            <a:r>
              <a:rPr lang="ru-RU" sz="3500" b="1" dirty="0" smtClean="0"/>
              <a:t>ЕГЭ. Типовые </a:t>
            </a:r>
            <a:r>
              <a:rPr lang="ru-RU" sz="3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варианты экзаменационных заданий</a:t>
            </a:r>
            <a:endParaRPr lang="ru-RU" sz="3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7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95764" y="2662790"/>
            <a:ext cx="4320480" cy="2952328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800" b="1" dirty="0" smtClean="0"/>
              <a:t>Подготовлены разработчиками контрольных измерительных материалов ЕГЭ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800" b="1" dirty="0" smtClean="0"/>
              <a:t>Содержат 14 вариантов экзаменационной работы, которые обновляются каждый год и всегда полностью соответствуют демоверсии текущего года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800" b="1" dirty="0" smtClean="0"/>
              <a:t>Включают подробный разбор одного варианта с комментариями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800" b="1" dirty="0" smtClean="0"/>
              <a:t>Дают ответы ко всем заданиям</a:t>
            </a:r>
          </a:p>
          <a:p>
            <a:pPr eaLnBrk="1" hangingPunct="1">
              <a:lnSpc>
                <a:spcPct val="90000"/>
              </a:lnSpc>
              <a:buNone/>
            </a:pPr>
            <a:endParaRPr lang="ru-RU" sz="1800" b="1" dirty="0" smtClean="0"/>
          </a:p>
        </p:txBody>
      </p:sp>
      <p:sp>
        <p:nvSpPr>
          <p:cNvPr id="19466" name="AutoShape 15"/>
          <p:cNvSpPr>
            <a:spLocks noChangeArrowheads="1"/>
          </p:cNvSpPr>
          <p:nvPr/>
        </p:nvSpPr>
        <p:spPr bwMode="auto">
          <a:xfrm>
            <a:off x="228600" y="1995121"/>
            <a:ext cx="8569325" cy="533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0000"/>
                </a:solidFill>
              </a:rPr>
              <a:t>Пособия </a:t>
            </a:r>
            <a:r>
              <a:rPr lang="ru-RU" b="1" dirty="0" smtClean="0">
                <a:solidFill>
                  <a:srgbClr val="000000"/>
                </a:solidFill>
              </a:rPr>
              <a:t>серии </a:t>
            </a:r>
            <a:r>
              <a:rPr lang="ru-RU" b="1" dirty="0">
                <a:solidFill>
                  <a:srgbClr val="000000"/>
                </a:solidFill>
              </a:rPr>
              <a:t>«ТИПОВЫЕ </a:t>
            </a:r>
            <a:r>
              <a:rPr lang="ru-RU" b="1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варианты экзаменационных заданий </a:t>
            </a:r>
            <a:r>
              <a:rPr lang="ru-RU" b="1" dirty="0" smtClean="0">
                <a:solidFill>
                  <a:srgbClr val="000000"/>
                </a:solidFill>
              </a:rPr>
              <a:t>2023»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Picture 2" descr="E:\Prezentatzia\2022\ЕГЭ\ЕГЭ_ОГЭ_2023\ЕГЭ\t_377-18676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507704"/>
            <a:ext cx="2636838" cy="365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0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0" y="1711441"/>
            <a:ext cx="9144000" cy="533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ts val="3000"/>
              </a:lnSpc>
            </a:pPr>
            <a:r>
              <a:rPr lang="ru-RU" sz="3400" b="1" dirty="0" smtClean="0"/>
              <a:t>ОГЭ. Типовые </a:t>
            </a: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варианты</a:t>
            </a:r>
          </a:p>
          <a:p>
            <a:pPr algn="ctr">
              <a:lnSpc>
                <a:spcPts val="3000"/>
              </a:lnSpc>
            </a:pP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экзаменационных заданий</a:t>
            </a:r>
            <a:endParaRPr lang="ru-RU" sz="3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107504" y="5229200"/>
            <a:ext cx="8892480" cy="1008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Подготовлены разработчиками контрольных измерительных материалов ОГЭ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b="1" dirty="0" smtClean="0"/>
              <a:t>Пособия содержат 12, 30 и 32 </a:t>
            </a:r>
            <a:r>
              <a:rPr lang="ru-RU" b="1" dirty="0" smtClean="0"/>
              <a:t>варианта </a:t>
            </a:r>
            <a:r>
              <a:rPr lang="ru-RU" b="1" dirty="0" smtClean="0"/>
              <a:t>экзаменационных заданий, которые регулярно обновляются и полностью соответствуют демоверсии текущего </a:t>
            </a:r>
            <a:r>
              <a:rPr lang="ru-RU" b="1" dirty="0" err="1" smtClean="0"/>
              <a:t>годa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b="1" dirty="0" smtClean="0"/>
              <a:t>Дают ответы ко всем заданиям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2" descr="E:\Prezentatzia\2022\ЕГЭ\ЕГЭ_ОГЭ_2023\ОГЭ\t_377-1870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9847" y="2204864"/>
            <a:ext cx="2106609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4" descr="E:\Prezentatzia\2022\ЕГЭ\ЕГЭ_ОГЭ_2023\ОГЭ\t_377-18703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204864"/>
            <a:ext cx="2137362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2" descr="E:\Prezentatzia\2022\ЕГЭ\ЕГЭ_ОГЭ_2023\ОГЭ\t_377-1869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4277" y="2204864"/>
            <a:ext cx="2137923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3" descr="E:\Prezentatzia\2022\ЕГЭ\ЕГЭ_ОГЭ_2023\ОГЭ\t_377-18702-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204864"/>
            <a:ext cx="2120705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2"/>
          <p:cNvSpPr>
            <a:spLocks noGrp="1" noChangeArrowheads="1"/>
          </p:cNvSpPr>
          <p:nvPr>
            <p:ph type="title"/>
          </p:nvPr>
        </p:nvSpPr>
        <p:spPr>
          <a:xfrm>
            <a:off x="753938" y="1484784"/>
            <a:ext cx="8210550" cy="533400"/>
          </a:xfrm>
          <a:prstGeom prst="roundRect">
            <a:avLst>
              <a:gd name="adj" fmla="val 21667"/>
            </a:avLst>
          </a:prstGeom>
          <a:noFill/>
        </p:spPr>
        <p:txBody>
          <a:bodyPr anchor="b"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000000"/>
                </a:solidFill>
              </a:rPr>
              <a:t>Экзаменационный  тренажёр</a:t>
            </a:r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3707904" y="2144731"/>
            <a:ext cx="51845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342900">
              <a:spcBef>
                <a:spcPts val="200"/>
              </a:spcBef>
              <a:defRPr/>
            </a:pPr>
            <a:r>
              <a:rPr lang="ru-RU" sz="1600" kern="0" dirty="0" smtClean="0">
                <a:latin typeface="+mn-lt"/>
              </a:rPr>
              <a:t>Пособие разработано педагогом </a:t>
            </a:r>
            <a:r>
              <a:rPr lang="ru-RU" sz="1600" kern="0" dirty="0" smtClean="0"/>
              <a:t> </a:t>
            </a:r>
            <a:r>
              <a:rPr lang="ru-RU" sz="1600" kern="0" dirty="0" smtClean="0">
                <a:latin typeface="+mn-lt"/>
              </a:rPr>
              <a:t>и методистом </a:t>
            </a:r>
            <a:br>
              <a:rPr lang="ru-RU" sz="1600" kern="0" dirty="0" smtClean="0">
                <a:latin typeface="+mn-lt"/>
              </a:rPr>
            </a:br>
            <a:r>
              <a:rPr lang="ru-RU" sz="1600" kern="0" dirty="0" smtClean="0">
                <a:latin typeface="+mn-lt"/>
              </a:rPr>
              <a:t>с большим </a:t>
            </a:r>
            <a:r>
              <a:rPr lang="ru-RU" sz="1600" kern="0" dirty="0" smtClean="0"/>
              <a:t>стажем педагогической деятельности </a:t>
            </a:r>
            <a:br>
              <a:rPr lang="ru-RU" sz="1600" kern="0" dirty="0" smtClean="0"/>
            </a:br>
            <a:r>
              <a:rPr lang="ru-RU" sz="1600" kern="0" dirty="0" smtClean="0">
                <a:latin typeface="+mn-lt"/>
              </a:rPr>
              <a:t>и многолетним успешным опытом подготовки учащихся.</a:t>
            </a:r>
          </a:p>
          <a:p>
            <a:pPr marL="342900" indent="342900">
              <a:spcBef>
                <a:spcPts val="200"/>
              </a:spcBef>
              <a:defRPr/>
            </a:pPr>
            <a:r>
              <a:rPr lang="ru-RU" sz="1600" kern="0" dirty="0" smtClean="0">
                <a:latin typeface="+mn-lt"/>
              </a:rPr>
              <a:t>Серии пособий разработаны как для эффективного тренинга учащихся по выполнению экзаменационной работы, так и для закрепления </a:t>
            </a:r>
            <a:br>
              <a:rPr lang="ru-RU" sz="1600" kern="0" dirty="0" smtClean="0">
                <a:latin typeface="+mn-lt"/>
              </a:rPr>
            </a:br>
            <a:r>
              <a:rPr lang="ru-RU" sz="1600" kern="0" dirty="0" smtClean="0">
                <a:latin typeface="+mn-lt"/>
              </a:rPr>
              <a:t>и диагностики знаний по наиболее сложным разделам экзамена.</a:t>
            </a:r>
          </a:p>
          <a:p>
            <a:pPr marL="342900" indent="342900">
              <a:spcBef>
                <a:spcPts val="200"/>
              </a:spcBef>
              <a:defRPr/>
            </a:pPr>
            <a:r>
              <a:rPr lang="ru-RU" sz="1600" kern="0" dirty="0" smtClean="0">
                <a:latin typeface="+mn-lt"/>
              </a:rPr>
              <a:t>Пособия </a:t>
            </a:r>
            <a:r>
              <a:rPr lang="ru-RU" sz="1600" kern="0" dirty="0" smtClean="0"/>
              <a:t>рекомендованы для подготовки                   в рамках учебного процесса на уроках, дополнительных занятий, самоподготовки                           к экзамену </a:t>
            </a:r>
            <a:r>
              <a:rPr lang="ru-RU" sz="1600" kern="0" dirty="0" smtClean="0">
                <a:latin typeface="+mn-lt"/>
              </a:rPr>
              <a:t>учащимися,</a:t>
            </a:r>
            <a:r>
              <a:rPr lang="ru-RU" sz="1600" kern="0" dirty="0" smtClean="0"/>
              <a:t> а также</a:t>
            </a:r>
            <a:r>
              <a:rPr lang="ru-RU" sz="1600" kern="0" dirty="0" smtClean="0">
                <a:latin typeface="+mn-lt"/>
              </a:rPr>
              <a:t> учителям, методистам и членам приёмных комиссий. </a:t>
            </a:r>
            <a:endParaRPr lang="ru-RU" sz="1600" kern="0" dirty="0">
              <a:latin typeface="+mn-lt"/>
            </a:endParaRPr>
          </a:p>
        </p:txBody>
      </p:sp>
      <p:pic>
        <p:nvPicPr>
          <p:cNvPr id="9218" name="Picture 2" descr="E:\Prezentatzia\2022\ЕГЭ\ЕГЭ_ОГЭ_2023\ЕГЭ\t_377-18440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2926325" cy="4032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Tm="3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9898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ОГЭ. 100 баллов</a:t>
            </a:r>
            <a:endParaRPr lang="ru-RU" sz="2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35896" y="1988840"/>
            <a:ext cx="5112568" cy="4392488"/>
          </a:xfrm>
        </p:spPr>
        <p:txBody>
          <a:bodyPr>
            <a:noAutofit/>
          </a:bodyPr>
          <a:lstStyle/>
          <a:p>
            <a:r>
              <a:rPr lang="ru-RU" sz="1800" dirty="0" smtClean="0"/>
              <a:t>Пособия разработаны педагогами и методистами с большим стажем деятельности и многолетним успешным опытом подготовки учащихся к ЕГЭ и ОГЭ.</a:t>
            </a:r>
          </a:p>
          <a:p>
            <a:r>
              <a:rPr lang="ru-RU" sz="1800" dirty="0" smtClean="0"/>
              <a:t>Серии пособий разработаны как для эффективного тренинга учащихся по выполнению экзаменационной работы, так и для закрепления и диагностики знаний по наиболее сложным разделам экзамена.</a:t>
            </a:r>
          </a:p>
          <a:p>
            <a:r>
              <a:rPr lang="ru-RU" sz="1800" dirty="0" smtClean="0"/>
              <a:t>Пособия рекомендованы учащимся, учителям, методистам и членам приемных комиссий для подготовки в рамках учебного процесса на уроках, дополнительных занятий, а также самоподготовки к экзамену.</a:t>
            </a:r>
            <a:endParaRPr lang="ru-RU" sz="1800" dirty="0"/>
          </a:p>
        </p:txBody>
      </p:sp>
      <p:pic>
        <p:nvPicPr>
          <p:cNvPr id="6146" name="Picture 2" descr="E:\Prezentatzia\2022\ЕГЭ\ЕГЭ_ОГЭ_2023\ОГЭ\t_377-18877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2784309" cy="41764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980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ОГЭ. Репетитор</a:t>
            </a:r>
            <a:endParaRPr lang="ru-RU" sz="2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3888" y="2132856"/>
            <a:ext cx="5122912" cy="4176464"/>
          </a:xfrm>
        </p:spPr>
        <p:txBody>
          <a:bodyPr>
            <a:normAutofit fontScale="77500" lnSpcReduction="20000"/>
          </a:bodyPr>
          <a:lstStyle/>
          <a:p>
            <a:pPr marL="252000" indent="-190500">
              <a:lnSpc>
                <a:spcPct val="85000"/>
              </a:lnSpc>
              <a:spcAft>
                <a:spcPts val="600"/>
              </a:spcAft>
              <a:buClr>
                <a:schemeClr val="tx1"/>
              </a:buClr>
              <a:buSzPct val="75000"/>
              <a:buFontTx/>
              <a:buChar char="•"/>
            </a:pPr>
            <a:r>
              <a:rPr lang="ru-RU" dirty="0" smtClean="0"/>
              <a:t>Книги содержат необходимый теоретический материал.</a:t>
            </a:r>
          </a:p>
          <a:p>
            <a:pPr marL="252000" indent="-190500">
              <a:lnSpc>
                <a:spcPct val="85000"/>
              </a:lnSpc>
              <a:spcAft>
                <a:spcPts val="600"/>
              </a:spcAft>
              <a:buClr>
                <a:schemeClr val="tx1"/>
              </a:buClr>
              <a:buSzPct val="75000"/>
              <a:buFontTx/>
              <a:buChar char="•"/>
            </a:pPr>
            <a:r>
              <a:rPr lang="ru-RU" dirty="0" smtClean="0"/>
              <a:t>Разделы пособия соответствуют плану экзаменационной работы ЕГЭ и ОГЭ. Это даст возможность отработать как все темы в целом, так и только те, которые покажутся сложными. </a:t>
            </a:r>
          </a:p>
          <a:p>
            <a:pPr marL="252000" indent="-190500">
              <a:lnSpc>
                <a:spcPct val="85000"/>
              </a:lnSpc>
              <a:spcAft>
                <a:spcPts val="600"/>
              </a:spcAft>
              <a:buClr>
                <a:schemeClr val="tx1"/>
              </a:buClr>
              <a:buSzPct val="75000"/>
              <a:buFontTx/>
              <a:buChar char="•"/>
            </a:pPr>
            <a:r>
              <a:rPr lang="ru-RU" dirty="0" smtClean="0"/>
              <a:t>Тематические экзаменационные задания помогут закрепить изученный материал и устранить пробелы в знаниях.</a:t>
            </a:r>
          </a:p>
          <a:p>
            <a:pPr marL="252000" indent="-190500">
              <a:lnSpc>
                <a:spcPct val="85000"/>
              </a:lnSpc>
              <a:spcAft>
                <a:spcPts val="600"/>
              </a:spcAft>
              <a:buClr>
                <a:schemeClr val="tx1"/>
              </a:buClr>
              <a:buSzPct val="75000"/>
              <a:buFontTx/>
              <a:buChar char="•"/>
            </a:pPr>
            <a:r>
              <a:rPr lang="ru-RU" dirty="0" smtClean="0"/>
              <a:t>Выполнение типовых экзаменационных заданий позволит определить степень готовности                к экзамену в целом. </a:t>
            </a:r>
          </a:p>
        </p:txBody>
      </p:sp>
      <p:pic>
        <p:nvPicPr>
          <p:cNvPr id="7170" name="Picture 2" descr="E:\Prezentatzia\2022\ЕГЭ\ЕГЭ_ОГЭ_2023\ОГЭ\t_377-18719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2736304" cy="41503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8955</TotalTime>
  <Words>2001</Words>
  <Application>Microsoft Office PowerPoint</Application>
  <PresentationFormat>Экран (4:3)</PresentationFormat>
  <Paragraphs>252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Пособия издательства «Экзамен»:</vt:lpstr>
      <vt:lpstr>Серии пособий для подготовки к ЕГЭ и ОГЭ издательства «Экзамен»</vt:lpstr>
      <vt:lpstr>Слайд 4</vt:lpstr>
      <vt:lpstr>Слайд 5</vt:lpstr>
      <vt:lpstr>Слайд 6</vt:lpstr>
      <vt:lpstr>Экзаменационный  тренажёр</vt:lpstr>
      <vt:lpstr>ОГЭ. 100 баллов</vt:lpstr>
      <vt:lpstr>ОГЭ. Репетитор</vt:lpstr>
      <vt:lpstr>Слайд 10</vt:lpstr>
      <vt:lpstr>Слайд 11</vt:lpstr>
      <vt:lpstr>Комплект пособий создан разработчиками ВПР</vt:lpstr>
      <vt:lpstr>Биология. ВПР. Типовые задания</vt:lpstr>
      <vt:lpstr>Комплект пособий создан разработчиками ВПР</vt:lpstr>
      <vt:lpstr>УМК. К линии учебников В. В. Пасечника и др. </vt:lpstr>
      <vt:lpstr>7 интерактивных пособий по биологии</vt:lpstr>
      <vt:lpstr>Слайд 17</vt:lpstr>
      <vt:lpstr>Комплект пособий создан разработчиками ВПР</vt:lpstr>
      <vt:lpstr>Комплект пособий создан разработчиками ВПР</vt:lpstr>
      <vt:lpstr>Слайд 20</vt:lpstr>
      <vt:lpstr>Слайд 21</vt:lpstr>
      <vt:lpstr>Слайд 22</vt:lpstr>
      <vt:lpstr>Слайд 23</vt:lpstr>
      <vt:lpstr>Слайд 24</vt:lpstr>
      <vt:lpstr>Слайд 25</vt:lpstr>
      <vt:lpstr>Химия. Ко всем линиям учебников. 8 – 10 классы</vt:lpstr>
      <vt:lpstr>10 интерактивных пособий  по химии</vt:lpstr>
      <vt:lpstr>Слайд 28</vt:lpstr>
      <vt:lpstr>Комплект пособий создан разработчиками ВПР</vt:lpstr>
      <vt:lpstr>Комплект пособий создан разработчиками ВПР</vt:lpstr>
      <vt:lpstr>Комплект пособий создан разработчиками ВПР</vt:lpstr>
      <vt:lpstr>Рабочие тетради УМК. К линии учебников А. И. Алексеева, В. В. Николиной и др. (издательство «Просвещение»)</vt:lpstr>
      <vt:lpstr>Контурные карты  К учебнику В. П. Максаковского</vt:lpstr>
      <vt:lpstr>Тесты УМК. К линии учебников А. И. Алексеева, В. В. Николиной и др. (издательство «Просвещение»)</vt:lpstr>
      <vt:lpstr>Контурные карты и рабочая тетрадь  УМК. К учебникам линии  «Классическая география». 5–7 классы</vt:lpstr>
      <vt:lpstr>Контурные карты </vt:lpstr>
      <vt:lpstr>Слайд 37</vt:lpstr>
      <vt:lpstr>5 интерактивных пособий по географии   </vt:lpstr>
      <vt:lpstr>Интерактивные карты 11 интерактивных  пособий по географии 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Natalia Polovnikova</dc:creator>
  <cp:lastModifiedBy>l.demyanova</cp:lastModifiedBy>
  <cp:revision>705</cp:revision>
  <dcterms:created xsi:type="dcterms:W3CDTF">2018-08-09T15:36:20Z</dcterms:created>
  <dcterms:modified xsi:type="dcterms:W3CDTF">2022-08-16T11:26:21Z</dcterms:modified>
</cp:coreProperties>
</file>