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7" r:id="rId4"/>
    <p:sldId id="268" r:id="rId5"/>
    <p:sldId id="269" r:id="rId6"/>
    <p:sldId id="270" r:id="rId7"/>
    <p:sldId id="276" r:id="rId8"/>
    <p:sldId id="262" r:id="rId9"/>
    <p:sldId id="271" r:id="rId10"/>
    <p:sldId id="272" r:id="rId11"/>
    <p:sldId id="273" r:id="rId12"/>
    <p:sldId id="274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DCAD3-1279-4141-BCF1-E1D8B6618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69B30C-F8D9-4F08-93CA-1CB6040C8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0F5E20-A7FE-4326-BAEC-2E7745C6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911777-358B-4C59-BAB8-7E27B489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26B3FD-2571-4BEB-BA88-250122C6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6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073A4-8E5C-452B-8E53-C04D2A73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A40781-17D2-4B39-A5E3-2AB16FA9B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82D0B9-AA40-4AC8-ABC8-47A1999F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6F007-DC35-400E-9C99-8C99E1BF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E5594A-6455-49EF-A702-64E9F708D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4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2E7EEB-447B-4E3A-8609-CF827AB03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3BADBF-8357-4662-8BB8-2E810FCAD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015BB-DCCE-44BB-BE18-AB78AD7D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D32FDF-FA4E-408F-8436-AEC43C8A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49E9ED-EEB4-4B90-8D02-9B81F47B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0FA4F-0BA2-4EAE-9543-2050D678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49458E-818A-47BF-A5C1-0D86292D3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546EAD-D73B-4FB3-BFF9-56FFA912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DEB268-534F-46AD-BF27-DCE20717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C6641A-DFD1-4887-8F4F-13861F77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8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63359-C798-45FB-B2D5-6B4C857F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850542-AC35-47AE-A42B-A7230CE4A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827CD5-C3E1-4299-87A7-CF5620C3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2CCCFF-043B-4536-9803-E42E4508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1DABBE-493C-4324-B5D4-D8E771DD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5FAFC-D813-4D5D-81A3-66CF400B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FD77E9-E4C3-45F2-8235-AEBB0075D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DDB413-350A-4E55-92EB-B41B1AC19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37CFEA-279C-4FFF-905C-B45A8026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DA647A-05C9-49E8-B547-721CF2F9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E01E7-0B61-4807-AC46-7C85C4AE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0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E1768-9114-4E64-806F-42D083A7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E5C401-6C8F-44C5-B818-75C856C2D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9FA2FD-E3B5-4CCF-87DD-94B81DBE1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7149E1-689C-4118-8BEF-EDD7F63E1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FF7B0E-968D-4A5B-89CC-CF306302A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322B94-64E8-4CDE-AE52-44F2D35A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984D09-367A-4021-A33D-F918FD5F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88EEA4-5D8C-42BD-85C3-C8629B81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0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B7E33-1FB9-466A-B366-B5DEB100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4A171C-92CC-470D-A9D0-48D8ED11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B5AEC3-7E17-4B8F-8F38-EA78D56A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926D17-9B1A-44EB-9BB5-76962401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49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B0E6AE-C722-437C-B8F5-1708E9E3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3472C8-2FD4-4CF9-A565-402A54EF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13086F-246A-4C18-AD5C-A2BB3E0A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7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D141A-048E-49FB-AE0D-9C39D8D5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BA93F-04E4-49FD-8A90-0728FA84E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191CE4-CE6E-44AF-B565-07B58E481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BED3F7-959D-44B5-9309-55537E78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BF1143-EE49-49A7-AC4D-4D9D5D8B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D2FAB1-C4EE-4619-986B-3458512A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9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A415E-E9FA-4DA9-82F2-C9A6734E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4471A0-BC6C-41F2-9BB2-C5C85D5E8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547E66-1325-43FF-AEBD-BD803766C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97EE29-A3B6-42C9-8EC2-FD0A6448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DFAE1E-697F-4DAE-9633-B4F6B854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2E1375-0577-46E3-BFEA-7E6224DB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15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8F9DA-2272-4255-93C2-1E9ED2F40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1EE300-6601-41B3-B36A-A65C91CF1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33F8BC-7AA9-4622-BA6D-0FC8A2F23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F718-BFFE-4890-BC79-670E881A393B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E7D836-DE77-42A4-8F6C-97A5D8CBE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03C81E-6EDD-4579-87D1-702F178C2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31C3-68D1-4709-8297-08B6CE354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2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F122B-C2E3-4083-9C4A-10D9D32F3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122" y="576098"/>
            <a:ext cx="9144000" cy="126149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№51»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ДОШКОЛЬНЫМ ОТДЕЛЕНИЕМ</a:t>
            </a: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954B8D-F244-4EE1-B1F3-9C5323D05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5084"/>
            <a:ext cx="9686306" cy="3668219"/>
          </a:xfrm>
        </p:spPr>
        <p:txBody>
          <a:bodyPr>
            <a:normAutofit lnSpcReduction="10000"/>
          </a:bodyPr>
          <a:lstStyle/>
          <a:p>
            <a:r>
              <a:rPr lang="ru-RU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РЕЧЕВЫХ НАВЫКОВ У УЧАЩИХСЯ НА УРОКАХ АНГЛИЙСКОГО ЯЗЫКА</a:t>
            </a:r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(СОЦИО-КРОСС-КУЛЬТУРНЫЙ ПОДХОД)»</a:t>
            </a:r>
          </a:p>
          <a:p>
            <a:endParaRPr lang="ru-RU" cap="small" dirty="0">
              <a:latin typeface="+mj-lt"/>
            </a:endParaRPr>
          </a:p>
          <a:p>
            <a:pPr algn="r"/>
            <a:r>
              <a:rPr lang="ru-RU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Жбанова</a:t>
            </a:r>
            <a:r>
              <a:rPr lang="ru-RU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Владимировна</a:t>
            </a:r>
          </a:p>
          <a:p>
            <a:pPr algn="r"/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</a:t>
            </a:r>
          </a:p>
          <a:p>
            <a:endParaRPr lang="ru-RU" cap="small" dirty="0">
              <a:latin typeface="+mj-lt"/>
            </a:endParaRPr>
          </a:p>
          <a:p>
            <a:endParaRPr lang="ru-RU" cap="small" dirty="0">
              <a:latin typeface="+mj-lt"/>
            </a:endParaRPr>
          </a:p>
          <a:p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 2023</a:t>
            </a:r>
          </a:p>
          <a:p>
            <a:pPr algn="r"/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882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обучения диалогу и используемые в их рамках опоры.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диалогу путём «сверху вниз»: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диалогу путём «сверху вниз» является наиболее оптимальным для обучения стандартным, или типовым, диалогам. Оно проходит следующим образом: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наиболее типичные ситуации диалогического общения в рамках изучаемой темы (например, «У врача», «Разговор по телефону» и т.д.)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Изучает материалы УМК и имеющихся учебных пособий, соответствующих возрасту и уровню языка своих учащихся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Отбирает и составляет диалоги-образцы с использованием типичных для данной ситуации речевых клише, моделей речевого взаимодействия и т.д.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Знакомит учащихся с новыми словами и речевыми структурами предъявляемого диалога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Читает диалог или проигрывает запись диалога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его отработку, обращая внимание на правильность фонетического оформления речи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работу с текстом диалога, направленную на его полное понимание и запоминание, а также частичную трансформацию с учётом уже знакомых синонимичных моделей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Продумывает использование вербальных и невербальных опор для конкретных учеников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 пары опрашиваемых учеников и последовательность их опроса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29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диалогу путём «снизу вверх»: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248508"/>
            <a:ext cx="5181600" cy="4928455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вид диалога предполагает, что у учащихся по какой-либо причине нет исходного диалога-образца. Здесь может быть несколько вариантов: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не умеют читать и не могут воспользоваться приведённым образцом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Предполагаемый диалог относится к разновидности свободного диалога, и образец будет только сковывать инициативу и творчество учащихся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необходимо совершенствовать в данном случае? Определим лишь некоторые из базовых речевых умений: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задавать вопросы разных типов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Логично, последовательно и понятно отвечать на поставленные вопросы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Использовать различные реплики реагирования в процессе общения, проявляя заинтересованность, внимание и активное участие в разговор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318846"/>
            <a:ext cx="5181600" cy="4858117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Употреблять различные вводные структуры и клишированные выражения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Пользоваться различными способами реализации речевых функций, таких, как выражение согласия, сомнения, удовлетворения, неудовольствия, просьбы, вежливого отказа и т.д.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языковых олимпиадах, конкурсах, практика преподавания языка в школе и вузе убеждают в том, что наибольшее затруднение в данной связи представляют следующие моменты: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Умение сформулировать содержательный вопрос. Содержательный вопрос не столько запрашивает информацию, сколько несёт её, определяет общение и облегчает понимание речевой задачи для партнёра. И наоборот, примитивный вопрос, предполагающий очевидный всем ответ, может вызвать недоумение и даже раздражение.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85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тематика диалогов и монологов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-кросс-культурном контексте: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764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Я живу в Новосибирске;</a:t>
            </a:r>
          </a:p>
          <a:p>
            <a:pPr marL="0" indent="0">
              <a:buNone/>
            </a:pPr>
            <a:r>
              <a:rPr lang="ru-RU" dirty="0"/>
              <a:t>Я учусь в Новосибирске( моя школа);</a:t>
            </a:r>
          </a:p>
          <a:p>
            <a:pPr marL="0" indent="0">
              <a:buNone/>
            </a:pPr>
            <a:r>
              <a:rPr lang="ru-RU" dirty="0"/>
              <a:t>Архитектура Сибири;</a:t>
            </a:r>
          </a:p>
          <a:p>
            <a:pPr marL="0" indent="0">
              <a:buNone/>
            </a:pPr>
            <a:r>
              <a:rPr lang="ru-RU" dirty="0"/>
              <a:t>Новосибирский зоопарк;</a:t>
            </a:r>
          </a:p>
          <a:p>
            <a:pPr marL="0" indent="0">
              <a:buNone/>
            </a:pPr>
            <a:r>
              <a:rPr lang="ru-RU" dirty="0"/>
              <a:t>Культурная жизнь Новосибирска (театры, музеи, выставки);</a:t>
            </a:r>
          </a:p>
          <a:p>
            <a:pPr marL="0" indent="0">
              <a:buNone/>
            </a:pPr>
            <a:r>
              <a:rPr lang="ru-RU" dirty="0"/>
              <a:t>Блюда национальной кухни народов Сибири;</a:t>
            </a:r>
          </a:p>
          <a:p>
            <a:pPr marL="0" indent="0">
              <a:buNone/>
            </a:pPr>
            <a:r>
              <a:rPr lang="ru-RU" dirty="0"/>
              <a:t>Спорт в Новосибирске;</a:t>
            </a:r>
          </a:p>
          <a:p>
            <a:pPr marL="0" indent="0">
              <a:buNone/>
            </a:pPr>
            <a:r>
              <a:rPr lang="ru-RU" dirty="0"/>
              <a:t>Летний отдых в Новосибирске</a:t>
            </a:r>
          </a:p>
          <a:p>
            <a:pPr marL="0" indent="0">
              <a:buNone/>
            </a:pPr>
            <a:r>
              <a:rPr lang="ru-RU" dirty="0"/>
              <a:t>Для развития речевых навыков у учащихся такая тематика наиболее успешна, т.к. работая над диалогом или монологом ученик использует материал который ему близок и понятен. Такая работа способствует воспитанию  у школьников воспитанию патриотизма, любви к малой родине и  бережного отношения к родному городу и краю.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4" y="2233245"/>
            <a:ext cx="4339044" cy="3144235"/>
          </a:xfrm>
        </p:spPr>
      </p:pic>
    </p:spTree>
    <p:extLst>
      <p:ext uri="{BB962C8B-B14F-4D97-AF65-F5344CB8AC3E}">
        <p14:creationId xmlns:p14="http://schemas.microsoft.com/office/powerpoint/2010/main" val="3440268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B6AB2-D3AD-465B-9E0D-E4202C8A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 литература: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B71386-EEDB-4F56-98F7-5E04A66A7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491"/>
            <a:ext cx="10515600" cy="399647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Virginia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Dooley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 Ваулина. Методический комплект (УМК):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Spotlight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(Английский в фокусе).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методы и материалы для преподавания английского языка.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Oxford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говорению на иностранном языке.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Воронеж: НОУ «Интерлингва», 2015.</a:t>
            </a:r>
          </a:p>
        </p:txBody>
      </p:sp>
    </p:spTree>
    <p:extLst>
      <p:ext uri="{BB962C8B-B14F-4D97-AF65-F5344CB8AC3E}">
        <p14:creationId xmlns:p14="http://schemas.microsoft.com/office/powerpoint/2010/main" val="93776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-кросс-культурный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-кросс-культурный подход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образовательное пространство через взаимосвязь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 и поликультурное взаимодействие как внешних, так 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элементов различных социумов, языковую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коммуникацию и т.п.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(Г.А. Ферапонтов).</a:t>
            </a:r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77" y="1607148"/>
            <a:ext cx="3071447" cy="436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4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формы общения при обучении говорению на английском языке: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Диалогическая форма общения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наиболее характерна для коммуникативной функции языка. Ее освоение предполагает не только умение правильно задать вопрос собеседнику, но  и дать на него верный ответ. Помимо этого необходимо уметь выражать согласие/несогласие, выражать сожаление, извинение, восторг и радость, неудовольствие и т. д.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38" y="1655382"/>
            <a:ext cx="3200400" cy="4118548"/>
          </a:xfrm>
        </p:spPr>
      </p:pic>
    </p:spTree>
    <p:extLst>
      <p:ext uri="{BB962C8B-B14F-4D97-AF65-F5344CB8AC3E}">
        <p14:creationId xmlns:p14="http://schemas.microsoft.com/office/powerpoint/2010/main" val="237492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479431"/>
            <a:ext cx="5181600" cy="369753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монологическая форма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общения (единицами обучения монологическому высказыванию являются предложения, сверхфразовые единства и связный текст).</a:t>
            </a:r>
          </a:p>
        </p:txBody>
      </p:sp>
    </p:spTree>
    <p:extLst>
      <p:ext uri="{BB962C8B-B14F-4D97-AF65-F5344CB8AC3E}">
        <p14:creationId xmlns:p14="http://schemas.microsoft.com/office/powerpoint/2010/main" val="401991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проблемы и пути их преодоления при подготовке и проведении уроков говорения: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совершить ошибку, стеснительность, чрезмерная критика.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Нечего сказать по обсуждаемой теме/проблеме. Не хватает языковых или речевых средств.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Ученики не понимают речевую задачу.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говорит – остальные молчат.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310808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и характеристики обучения монологу: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уроков со значительной долей монологической речи на забывать об установках на прослушивание для остальных учеников группы. Золотое правило в данном случае гласит: «Каждый ученик в классе в любой момент урока чётко осознаёт свою задачу, никогда не сидит без дела».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монологической речи идет в течении всех уроков , работы над модулем УМК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Spotlight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(Английский в фокусе) по всем классам.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74448"/>
            <a:ext cx="5181600" cy="3653692"/>
          </a:xfrm>
        </p:spPr>
      </p:pic>
    </p:spTree>
    <p:extLst>
      <p:ext uri="{BB962C8B-B14F-4D97-AF65-F5344CB8AC3E}">
        <p14:creationId xmlns:p14="http://schemas.microsoft.com/office/powerpoint/2010/main" val="44813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Работая над развитием навыков говорения в 4 классе данного УМК, мы применяем следующий алгоритм работы: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При изучении темы «Животные» 4 модуля,  урок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 about animals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(упр.5, стр.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учащимся было предложено написать небольшой проект о животном по тексту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Whale of a Time”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уроке учащиеся прочитали текст, обсудили его, отвечая на вопросы учителя.  В итоге школьники подготовили интересные монологи о животном в объёме 5-7 предложений.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41420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7E81B-7F9C-4D7F-ABD4-C9CCF32C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обучения диалогу: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8629A-297B-4DEB-9A5C-909115B58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учебного общения диалогическая речь представляет гораздо больше трудностей, чем монологическая. Безусловно, многое зависит от ситуации, психологических особенностей учащихся, множества других факторов, но у данного утверждения есть вполне объективное обоснование.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4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Формируя навыки диалогической речи обучающихся 3 класса, используются следующие приемы и методы работы: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7304"/>
            <a:ext cx="5181600" cy="228797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лексических единиц изучаемой темы: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грамматический структур (н-р: вопросительная предложения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Simple, Present Continuous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различных реплик реагирования (Например 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Ah; Yum; Yuk ; Thank you; Oh, good; Yes, of course)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567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1046</Words>
  <Application>Microsoft Office PowerPoint</Application>
  <PresentationFormat>Широкоэкранный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МИНИСТЕРСТВО ПРОСВЕЩЕНИЯ РОССИЙСКОЙ ФЕДЕРАЦИИ МУНИЦИПАЛЬНОЕ БЮДЖЕТНОЕ ОБРАЗОВАТЕЛЬНОЕ УЧРЕЖДЕНИЕ «СРЕДНЯЯ ОБЩЕОБРАЗОВАТЕЛЬНАЯ ШКОЛА №51»  С ДОШКОЛЬНЫМ ОТДЕЛЕНИЕМ</vt:lpstr>
      <vt:lpstr>Социо-кросс-культурный подход</vt:lpstr>
      <vt:lpstr>Две формы общения при обучении говорению на английском языке:</vt:lpstr>
      <vt:lpstr>Презентация PowerPoint</vt:lpstr>
      <vt:lpstr>Возможные проблемы и пути их преодоления при подготовке и проведении уроков говорения:</vt:lpstr>
      <vt:lpstr>Разновидности и характеристики обучения монологу:</vt:lpstr>
      <vt:lpstr>Работая над развитием навыков говорения в 4 классе данного УМК, мы применяем следующий алгоритм работы: </vt:lpstr>
      <vt:lpstr>Пути обучения диалогу:</vt:lpstr>
      <vt:lpstr>Формируя навыки диалогической речи обучающихся 3 класса, используются следующие приемы и методы работы: </vt:lpstr>
      <vt:lpstr>Пути обучения диалогу и используемые в их рамках опоры.  Обучение диалогу путём «сверху вниз»:</vt:lpstr>
      <vt:lpstr>Обучение диалогу путём «снизу вверх»:</vt:lpstr>
      <vt:lpstr>Примерная тематика диалогов и монологов в социо-кросс-культурном контексте:</vt:lpstr>
      <vt:lpstr>Источники и 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ПРОСВЕЩЕНИЯ РОССИЙСКОЙ ФЕДЕРАЦИИ МУНИЦИПАЛЬНОЕ БЮДЖЕТНОЕ ОБРАЗОВАТЕЛЬНОЕ УЧРЕЖДЕНИЕ «СРЕДНЯЯ ОБЩЕОБРАЗОВАТЕЛЬНАЯ ШКОЛА №51»  С ДОШКОЛЬНЫМ ОТДЕЛЕНИЕМ</dc:title>
  <dc:creator>user</dc:creator>
  <cp:lastModifiedBy>user</cp:lastModifiedBy>
  <cp:revision>20</cp:revision>
  <dcterms:created xsi:type="dcterms:W3CDTF">2023-06-16T02:56:31Z</dcterms:created>
  <dcterms:modified xsi:type="dcterms:W3CDTF">2023-06-20T02:28:25Z</dcterms:modified>
</cp:coreProperties>
</file>