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94" r:id="rId3"/>
    <p:sldId id="298" r:id="rId4"/>
    <p:sldId id="303" r:id="rId5"/>
    <p:sldId id="300" r:id="rId6"/>
    <p:sldId id="260" r:id="rId7"/>
    <p:sldId id="302" r:id="rId8"/>
    <p:sldId id="301" r:id="rId9"/>
    <p:sldId id="262" r:id="rId10"/>
    <p:sldId id="266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68486-D650-48E6-BBC2-0135AB5F700A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01DA3-CABE-44F2-B6F8-36FA0F115C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39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89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95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228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91515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8716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896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35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65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911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857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316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85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77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353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368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1DC6F-AC3F-4A51-ADB7-B73E1B5B0652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CDA3523-64CE-46E4-93AA-D3E628E42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02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nhdephd.com/wp-content/uploads/2017/04/hinh-nen-powerpoint-sang-tao-dep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026" y="1484243"/>
            <a:ext cx="1154174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потенциал уроков литературного чтения в формировании нравственной позиции младших школьников</a:t>
            </a: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Енидеркина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Андреевна, 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РМО учителей начальных 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в Первомайском районе,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213 «Открытие»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5096"/>
            <a:ext cx="818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012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2708" y="4346917"/>
            <a:ext cx="11127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182" y="1153551"/>
            <a:ext cx="1071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xmlns="" id="{70FA0FB9-13F9-3905-0741-7FC30F37B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6052873"/>
              </p:ext>
            </p:extLst>
          </p:nvPr>
        </p:nvGraphicFramePr>
        <p:xfrm>
          <a:off x="101069" y="400087"/>
          <a:ext cx="11022698" cy="636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201">
                  <a:extLst>
                    <a:ext uri="{9D8B030D-6E8A-4147-A177-3AD203B41FA5}">
                      <a16:colId xmlns:a16="http://schemas.microsoft.com/office/drawing/2014/main" xmlns="" val="2678847782"/>
                    </a:ext>
                  </a:extLst>
                </a:gridCol>
                <a:gridCol w="7732497">
                  <a:extLst>
                    <a:ext uri="{9D8B030D-6E8A-4147-A177-3AD203B41FA5}">
                      <a16:colId xmlns:a16="http://schemas.microsoft.com/office/drawing/2014/main" xmlns="" val="17878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кратко передаёт содержание рассказа</a:t>
                      </a:r>
                      <a:endParaRPr lang="ru-RU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8450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отыскивает всё негативное в этом произведении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2374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называет все положительные моменты в данном тексте.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859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передаёт все эмоции, которые испытывала ваша группа при чтении рассказа.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317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изменяет  конец у этой истории или придумывает свою историю с данным сюжетом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94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учитель: </a:t>
                      </a:r>
                      <a:r>
                        <a:rPr lang="ru-RU" sz="2800" b="0" i="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</a:rPr>
                        <a:t>Хотели бы вы иметь такого друга, как этот мальчик</a:t>
                      </a:r>
                      <a:r>
                        <a:rPr lang="ru-RU" b="0" i="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</a:rPr>
                        <a:t>? </a:t>
                      </a:r>
                      <a:r>
                        <a:rPr lang="ru-RU" sz="2800" b="0" i="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</a:rPr>
                        <a:t>И почему? 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467235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9DD202-545B-8C1E-2828-FBC637089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8" t="22912" r="67055" b="57759"/>
          <a:stretch/>
        </p:blipFill>
        <p:spPr>
          <a:xfrm>
            <a:off x="1438468" y="483757"/>
            <a:ext cx="861134" cy="8459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82B1C97-0699-1142-3217-29D878382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52" t="16505" r="1715" b="11984"/>
          <a:stretch/>
        </p:blipFill>
        <p:spPr>
          <a:xfrm>
            <a:off x="1427565" y="5872754"/>
            <a:ext cx="1252107" cy="8339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AB9BBF1-E1D8-255A-C527-DF897716C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20" r="52006"/>
          <a:stretch/>
        </p:blipFill>
        <p:spPr>
          <a:xfrm>
            <a:off x="1818537" y="1377140"/>
            <a:ext cx="861135" cy="8789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018D55-C3BC-D890-5521-BFB627010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59" t="16280" r="36376"/>
          <a:stretch/>
        </p:blipFill>
        <p:spPr>
          <a:xfrm>
            <a:off x="1438468" y="2389916"/>
            <a:ext cx="1032576" cy="8645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3A30B2F-7A18-F6F5-7F7C-4FD13538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t="15609" r="82975"/>
          <a:stretch/>
        </p:blipFill>
        <p:spPr>
          <a:xfrm>
            <a:off x="1537330" y="3718538"/>
            <a:ext cx="1032576" cy="8833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7DA1E31-758A-7C7F-4F15-71DB08AA1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62" t="16950" r="19291"/>
          <a:stretch/>
        </p:blipFill>
        <p:spPr>
          <a:xfrm>
            <a:off x="1089040" y="4903389"/>
            <a:ext cx="1114149" cy="8895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9FCDDD-B8CB-DEE4-F0E5-445E7424D9B7}"/>
              </a:ext>
            </a:extLst>
          </p:cNvPr>
          <p:cNvSpPr txBox="1"/>
          <p:nvPr/>
        </p:nvSpPr>
        <p:spPr>
          <a:xfrm>
            <a:off x="4798810" y="-15281"/>
            <a:ext cx="2444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шляп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2477664-298F-E517-E3F1-03F470E00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016" y="5596968"/>
            <a:ext cx="1261031" cy="12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49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nhdephd.com/wp-content/uploads/2017/04/hinh-nen-powerpoint-sang-tao-dep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380"/>
            <a:ext cx="12192000" cy="688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B0CEC2-CC1D-D0D4-9813-160AAB82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13" y="908584"/>
            <a:ext cx="4700423" cy="4700423"/>
          </a:xfrm>
          <a:prstGeom prst="rect">
            <a:avLst/>
          </a:prstGeom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xmlns="" id="{7B6826F5-157E-A5E5-C45D-33E6A55FA1EA}"/>
              </a:ext>
            </a:extLst>
          </p:cNvPr>
          <p:cNvSpPr txBox="1"/>
          <p:nvPr/>
        </p:nvSpPr>
        <p:spPr>
          <a:xfrm>
            <a:off x="7062617" y="2448138"/>
            <a:ext cx="4700423" cy="3344634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5400" marR="66040" lvl="0" indent="0" algn="l" defTabSz="914400" rtl="0" eaLnBrk="1" fontAlgn="auto" latinLnBrk="0" hangingPunct="1">
              <a:lnSpc>
                <a:spcPct val="985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ДУХОВНО</a:t>
            </a:r>
            <a:r>
              <a:rPr kumimoji="0" sz="2000" b="1" i="1" u="none" strike="noStrike" kern="0" cap="none" spc="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СИЛЬНЫМИ,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ЧЕСТНЫМИ,</a:t>
            </a:r>
            <a:r>
              <a:rPr kumimoji="0" sz="2000" b="1" i="1" u="none" strike="noStrike" kern="0" cap="none" spc="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РАЗУМНЫМИ ЛЮДЬМИ,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5400" marR="0" lvl="0" indent="0" algn="l" defTabSz="914400" rtl="0" eaLnBrk="1" fontAlgn="auto" latinLnBrk="0" hangingPunct="1">
              <a:lnSpc>
                <a:spcPts val="23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КОТОРЫЕ</a:t>
            </a:r>
            <a:r>
              <a:rPr kumimoji="0" sz="2000" b="1" i="1" u="none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СПОСОБНЫ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5400" marR="782955" lvl="0" indent="0" algn="l" defTabSz="914400" rtl="0" eaLnBrk="1" fontAlgn="auto" latinLnBrk="0" hangingPunct="1">
              <a:lnSpc>
                <a:spcPts val="236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ИСКРЕННЕ</a:t>
            </a:r>
            <a:r>
              <a:rPr kumimoji="0" sz="2000" b="1" i="1" u="none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ЛЮБИТЬ ЧЕЛОВЕКА,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5400" marR="0" lvl="0" indent="0" algn="l" defTabSz="914400" rtl="0" eaLnBrk="1" fontAlgn="auto" latinLnBrk="0" hangingPunct="1">
              <a:lnSpc>
                <a:spcPts val="2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УВАЖАТЬ</a:t>
            </a:r>
            <a:r>
              <a:rPr kumimoji="0" sz="2000" b="1" i="1" u="none" strike="noStrike" kern="0" cap="none" spc="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ЕГО</a:t>
            </a:r>
            <a:r>
              <a:rPr kumimoji="0" sz="2000" b="1" i="1" u="none" strike="noStrike" kern="0" cap="none" spc="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ТРУД</a:t>
            </a:r>
            <a:r>
              <a:rPr kumimoji="0" sz="2000" b="1" i="1" u="none" strike="noStrike" kern="0" cap="none" spc="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И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5400" marR="17780" lvl="0" indent="0" algn="l" defTabSz="914400" rtl="0" eaLnBrk="1" fontAlgn="auto" latinLnBrk="0" hangingPunct="1">
              <a:lnSpc>
                <a:spcPct val="985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СЕРДЕЧНО</a:t>
            </a:r>
            <a:r>
              <a:rPr kumimoji="0" sz="2000" b="1" i="1" u="none" strike="noStrike" kern="0" cap="none" spc="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ЛЮБОВАТЬСЯ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ПРЕКРАСНЫМИ</a:t>
            </a:r>
            <a:r>
              <a:rPr kumimoji="0" sz="2000" b="1" i="1" u="none" strike="noStrike" kern="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ПЛОДАМИ </a:t>
            </a: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ЕГО</a:t>
            </a:r>
            <a:r>
              <a:rPr kumimoji="0" sz="2000" b="1" i="1" u="none" strike="noStrike" kern="0" cap="none" spc="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НЕПРЕРЫВНОГО</a:t>
            </a:r>
            <a:r>
              <a:rPr kumimoji="0" lang="en-US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ТРУДА»</a:t>
            </a:r>
          </a:p>
          <a:p>
            <a:pPr marL="25400" marR="17780" lvl="0" indent="0" algn="l" defTabSz="914400" rtl="0" eaLnBrk="1" fontAlgn="auto" latinLnBrk="0" hangingPunct="1">
              <a:lnSpc>
                <a:spcPct val="985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                                  М. Горький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3B6624-2CCE-E842-3F68-6A741D915FD3}"/>
              </a:ext>
            </a:extLst>
          </p:cNvPr>
          <p:cNvSpPr txBox="1"/>
          <p:nvPr/>
        </p:nvSpPr>
        <p:spPr>
          <a:xfrm>
            <a:off x="7062617" y="1740252"/>
            <a:ext cx="5229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«ТОЛЬКО</a:t>
            </a:r>
            <a:r>
              <a:rPr kumimoji="0" lang="ru-RU" sz="2000" b="1" i="1" u="none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КНИГА</a:t>
            </a:r>
            <a:r>
              <a:rPr kumimoji="0" lang="ru-RU" sz="2000" b="1" i="1" u="none" strike="noStrike" kern="0" cap="none" spc="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2000" b="1" i="1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И 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ЗНАНИЯ</a:t>
            </a:r>
            <a:r>
              <a:rPr kumimoji="0" lang="ru-RU" sz="2000" b="1" i="1" u="none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СМОГУТ</a:t>
            </a:r>
            <a:r>
              <a:rPr kumimoji="0" lang="ru-RU" sz="2000" b="1" i="1" u="none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20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СДЕЛАТЬ </a:t>
            </a:r>
            <a:r>
              <a:rPr kumimoji="0" lang="ru-RU" sz="2000" b="1" i="1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НАС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48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anhdephd.com/wp-content/uploads/2017/04/hinh-nen-powerpoint-sang-tao-dep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rol-nravctvennost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15617" y="2250831"/>
            <a:ext cx="3273083" cy="24548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4187" y="208389"/>
            <a:ext cx="967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Нравственные качества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618978" y="1111350"/>
            <a:ext cx="2674638" cy="970670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1421497" y="2436913"/>
            <a:ext cx="2470051" cy="91019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769034" y="3726936"/>
            <a:ext cx="2382539" cy="798172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Волна 15"/>
          <p:cNvSpPr/>
          <p:nvPr/>
        </p:nvSpPr>
        <p:spPr>
          <a:xfrm>
            <a:off x="2137289" y="4874418"/>
            <a:ext cx="2474981" cy="872234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8479594" y="4338004"/>
            <a:ext cx="2590800" cy="844061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7877909" y="3024554"/>
            <a:ext cx="2860430" cy="904108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Волна 19"/>
          <p:cNvSpPr/>
          <p:nvPr/>
        </p:nvSpPr>
        <p:spPr>
          <a:xfrm>
            <a:off x="8691490" y="1685779"/>
            <a:ext cx="2761956" cy="751134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Волна 20"/>
          <p:cNvSpPr/>
          <p:nvPr/>
        </p:nvSpPr>
        <p:spPr>
          <a:xfrm>
            <a:off x="5681003" y="5090160"/>
            <a:ext cx="2590800" cy="844061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Волна 21"/>
          <p:cNvSpPr/>
          <p:nvPr/>
        </p:nvSpPr>
        <p:spPr>
          <a:xfrm>
            <a:off x="4736123" y="1037156"/>
            <a:ext cx="2508055" cy="829159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1316225"/>
            <a:ext cx="217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Доброта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7784" y="2644726"/>
            <a:ext cx="228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Честность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2946" y="3811171"/>
            <a:ext cx="220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Храбрость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9449" y="5040606"/>
            <a:ext cx="263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Патриотизм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6123" y="1122558"/>
            <a:ext cx="239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Трудолюбие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2646" y="1744394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Дружелюбие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18586" y="3149672"/>
            <a:ext cx="2719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Сострадание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52744" y="441325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Вежливость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06793" y="5182065"/>
            <a:ext cx="247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Скромность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400085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anhdephd.com/wp-content/uploads/2017/04/hinh-nen-powerpoint-sang-tao-dep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img4.jpg"/>
          <p:cNvPicPr>
            <a:picLocks noChangeAspect="1"/>
          </p:cNvPicPr>
          <p:nvPr/>
        </p:nvPicPr>
        <p:blipFill rotWithShape="1">
          <a:blip r:embed="rId3" cstate="screen"/>
          <a:srcRect b="46503"/>
          <a:stretch/>
        </p:blipFill>
        <p:spPr>
          <a:xfrm>
            <a:off x="196074" y="168536"/>
            <a:ext cx="4717458" cy="1662372"/>
          </a:xfrm>
          <a:prstGeom prst="rect">
            <a:avLst/>
          </a:prstGeom>
        </p:spPr>
      </p:pic>
      <p:pic>
        <p:nvPicPr>
          <p:cNvPr id="36" name="Рисунок 35" descr="img7.jpg"/>
          <p:cNvPicPr>
            <a:picLocks noChangeAspect="1"/>
          </p:cNvPicPr>
          <p:nvPr/>
        </p:nvPicPr>
        <p:blipFill rotWithShape="1">
          <a:blip r:embed="rId4" cstate="screen"/>
          <a:srcRect b="55023"/>
          <a:stretch/>
        </p:blipFill>
        <p:spPr>
          <a:xfrm>
            <a:off x="5544614" y="173790"/>
            <a:ext cx="6440268" cy="1823810"/>
          </a:xfrm>
          <a:prstGeom prst="rect">
            <a:avLst/>
          </a:prstGeom>
        </p:spPr>
      </p:pic>
      <p:pic>
        <p:nvPicPr>
          <p:cNvPr id="37" name="Рисунок 36" descr="003 (1).jpg"/>
          <p:cNvPicPr>
            <a:picLocks noChangeAspect="1"/>
          </p:cNvPicPr>
          <p:nvPr/>
        </p:nvPicPr>
        <p:blipFill rotWithShape="1">
          <a:blip r:embed="rId5" cstate="screen"/>
          <a:srcRect b="48566"/>
          <a:stretch/>
        </p:blipFill>
        <p:spPr>
          <a:xfrm>
            <a:off x="111774" y="4715419"/>
            <a:ext cx="5283181" cy="2038012"/>
          </a:xfrm>
          <a:prstGeom prst="rect">
            <a:avLst/>
          </a:prstGeom>
        </p:spPr>
      </p:pic>
      <p:pic>
        <p:nvPicPr>
          <p:cNvPr id="38" name="Рисунок 37" descr="img5.jpg"/>
          <p:cNvPicPr>
            <a:picLocks noChangeAspect="1"/>
          </p:cNvPicPr>
          <p:nvPr/>
        </p:nvPicPr>
        <p:blipFill rotWithShape="1">
          <a:blip r:embed="rId6" cstate="screen"/>
          <a:srcRect b="46332"/>
          <a:stretch/>
        </p:blipFill>
        <p:spPr>
          <a:xfrm>
            <a:off x="6096000" y="4547624"/>
            <a:ext cx="5988148" cy="22058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0E6500-409F-F4E4-1DCA-FCCB6AA99D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2" t="3753" r="3811" b="11068"/>
          <a:stretch/>
        </p:blipFill>
        <p:spPr>
          <a:xfrm>
            <a:off x="1429304" y="2055813"/>
            <a:ext cx="3563625" cy="2480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9D118E-C02F-DFCE-B298-59CF133E8E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7" t="4142" r="3871" b="5737"/>
          <a:stretch/>
        </p:blipFill>
        <p:spPr>
          <a:xfrm>
            <a:off x="5980881" y="2133358"/>
            <a:ext cx="3563625" cy="25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185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anhdephd.com/wp-content/uploads/2017/04/hinh-nen-powerpoint-sang-tao-dep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15E025-C6B0-BE25-6CBA-FEDC8CC5A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7" t="4158" r="2077" b="4605"/>
          <a:stretch/>
        </p:blipFill>
        <p:spPr>
          <a:xfrm>
            <a:off x="213064" y="170618"/>
            <a:ext cx="4314548" cy="2713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011645-D269-7DF5-0BFA-90ECFA5D4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46" y="3554489"/>
            <a:ext cx="5686148" cy="31984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488B1E-7C1C-E8AE-37BF-28BD520C4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777" y="170618"/>
            <a:ext cx="2870446" cy="3875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C7C501-201A-9C96-9385-DA4F9D305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90" y="3053514"/>
            <a:ext cx="4753252" cy="3321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D426D4-2C53-D6A5-E24E-EE93807BA2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0" t="2488" r="1671"/>
          <a:stretch/>
        </p:blipFill>
        <p:spPr>
          <a:xfrm>
            <a:off x="7624438" y="315649"/>
            <a:ext cx="4474346" cy="29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00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rganization Chart 2">
            <a:extLst>
              <a:ext uri="{FF2B5EF4-FFF2-40B4-BE49-F238E27FC236}">
                <a16:creationId xmlns:a16="http://schemas.microsoft.com/office/drawing/2014/main" xmlns="" id="{1F7915E8-F6AC-3F8C-21CF-A972533BB5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711" y="1086028"/>
            <a:ext cx="11883576" cy="1693864"/>
            <a:chOff x="-1053" y="782"/>
            <a:chExt cx="9597" cy="1067"/>
          </a:xfrm>
        </p:grpSpPr>
        <p:cxnSp>
          <p:nvCxnSpPr>
            <p:cNvPr id="3076" name="_s3076">
              <a:extLst>
                <a:ext uri="{FF2B5EF4-FFF2-40B4-BE49-F238E27FC236}">
                  <a16:creationId xmlns:a16="http://schemas.microsoft.com/office/drawing/2014/main" xmlns="" id="{B94EA24C-19A1-B2D6-2DE4-1D104E780C05}"/>
                </a:ext>
              </a:extLst>
            </p:cNvPr>
            <p:cNvCxnSpPr>
              <a:cxnSpLocks noChangeShapeType="1"/>
              <a:stCxn id="17414" idx="0"/>
              <a:endCxn id="17408" idx="2"/>
            </p:cNvCxnSpPr>
            <p:nvPr/>
          </p:nvCxnSpPr>
          <p:spPr bwMode="auto">
            <a:xfrm rot="16200000" flipH="1" flipV="1">
              <a:off x="5707" y="-801"/>
              <a:ext cx="4" cy="3870"/>
            </a:xfrm>
            <a:prstGeom prst="bentConnector5">
              <a:avLst>
                <a:gd name="adj1" fmla="val -3600000"/>
                <a:gd name="adj2" fmla="val 52810"/>
                <a:gd name="adj3" fmla="val 3700000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7" name="_s3077">
              <a:extLst>
                <a:ext uri="{FF2B5EF4-FFF2-40B4-BE49-F238E27FC236}">
                  <a16:creationId xmlns:a16="http://schemas.microsoft.com/office/drawing/2014/main" xmlns="" id="{4CA5A452-FB1C-6378-611A-966B6B04F780}"/>
                </a:ext>
              </a:extLst>
            </p:cNvPr>
            <p:cNvCxnSpPr>
              <a:cxnSpLocks noChangeShapeType="1"/>
              <a:stCxn id="17413" idx="0"/>
              <a:endCxn id="17408" idx="2"/>
            </p:cNvCxnSpPr>
            <p:nvPr/>
          </p:nvCxnSpPr>
          <p:spPr bwMode="auto">
            <a:xfrm rot="16200000" flipV="1">
              <a:off x="4567" y="344"/>
              <a:ext cx="8" cy="1584"/>
            </a:xfrm>
            <a:prstGeom prst="bentConnector5">
              <a:avLst>
                <a:gd name="adj1" fmla="val -1800000"/>
                <a:gd name="adj2" fmla="val 56868"/>
                <a:gd name="adj3" fmla="val 1900000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8" name="_s3078">
              <a:extLst>
                <a:ext uri="{FF2B5EF4-FFF2-40B4-BE49-F238E27FC236}">
                  <a16:creationId xmlns:a16="http://schemas.microsoft.com/office/drawing/2014/main" xmlns="" id="{66434CE8-F35E-B9B1-AE15-F196ED4BDE3F}"/>
                </a:ext>
              </a:extLst>
            </p:cNvPr>
            <p:cNvCxnSpPr>
              <a:cxnSpLocks noChangeShapeType="1"/>
              <a:stCxn id="17412" idx="0"/>
              <a:endCxn id="17408" idx="2"/>
            </p:cNvCxnSpPr>
            <p:nvPr/>
          </p:nvCxnSpPr>
          <p:spPr bwMode="auto">
            <a:xfrm rot="5400000" flipH="1" flipV="1">
              <a:off x="3581" y="953"/>
              <a:ext cx="10" cy="37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9" name="_s3079">
              <a:extLst>
                <a:ext uri="{FF2B5EF4-FFF2-40B4-BE49-F238E27FC236}">
                  <a16:creationId xmlns:a16="http://schemas.microsoft.com/office/drawing/2014/main" xmlns="" id="{5508CCE9-3327-09EB-BD6B-5C42083DDD07}"/>
                </a:ext>
              </a:extLst>
            </p:cNvPr>
            <p:cNvCxnSpPr>
              <a:cxnSpLocks noChangeShapeType="1"/>
              <a:stCxn id="17411" idx="0"/>
              <a:endCxn id="17408" idx="2"/>
            </p:cNvCxnSpPr>
            <p:nvPr/>
          </p:nvCxnSpPr>
          <p:spPr bwMode="auto">
            <a:xfrm rot="16200000" flipH="1">
              <a:off x="2605" y="-32"/>
              <a:ext cx="72" cy="2265"/>
            </a:xfrm>
            <a:prstGeom prst="bentConnector5">
              <a:avLst>
                <a:gd name="adj1" fmla="val -200000"/>
                <a:gd name="adj2" fmla="val 53466"/>
                <a:gd name="adj3" fmla="val 300000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80" name="_s3080">
              <a:extLst>
                <a:ext uri="{FF2B5EF4-FFF2-40B4-BE49-F238E27FC236}">
                  <a16:creationId xmlns:a16="http://schemas.microsoft.com/office/drawing/2014/main" xmlns="" id="{2294D0AD-998F-C0DF-5B6B-7E8BF25F8B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2129" y="-206"/>
              <a:ext cx="144" cy="275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408" name="_s3081">
              <a:extLst>
                <a:ext uri="{FF2B5EF4-FFF2-40B4-BE49-F238E27FC236}">
                  <a16:creationId xmlns:a16="http://schemas.microsoft.com/office/drawing/2014/main" xmlns="" id="{50E1F42C-D552-D4B2-DD3A-60AD74192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1" y="782"/>
              <a:ext cx="1366" cy="354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none" lIns="62443" tIns="31221" rIns="62443" bIns="312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Урок</a:t>
              </a:r>
            </a:p>
          </p:txBody>
        </p:sp>
        <p:sp>
          <p:nvSpPr>
            <p:cNvPr id="17409" name="_s3082">
              <a:extLst>
                <a:ext uri="{FF2B5EF4-FFF2-40B4-BE49-F238E27FC236}">
                  <a16:creationId xmlns:a16="http://schemas.microsoft.com/office/drawing/2014/main" xmlns="" id="{6449026F-7526-3D57-E25A-5E211BE3A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3" y="1099"/>
              <a:ext cx="1606" cy="71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none" lIns="62443" tIns="31221" rIns="62443" bIns="312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Педагогическая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установка</a:t>
              </a:r>
            </a:p>
          </p:txBody>
        </p:sp>
        <p:sp>
          <p:nvSpPr>
            <p:cNvPr id="17411" name="_s3083">
              <a:extLst>
                <a:ext uri="{FF2B5EF4-FFF2-40B4-BE49-F238E27FC236}">
                  <a16:creationId xmlns:a16="http://schemas.microsoft.com/office/drawing/2014/main" xmlns="" id="{22A6DBE0-0872-7A42-0D3D-F35E1BA2B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" y="1064"/>
              <a:ext cx="1680" cy="742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none" lIns="62443" tIns="31221" rIns="62443" bIns="312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Эмоциональное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начало</a:t>
              </a:r>
            </a:p>
          </p:txBody>
        </p:sp>
        <p:sp>
          <p:nvSpPr>
            <p:cNvPr id="17412" name="_s3084">
              <a:extLst>
                <a:ext uri="{FF2B5EF4-FFF2-40B4-BE49-F238E27FC236}">
                  <a16:creationId xmlns:a16="http://schemas.microsoft.com/office/drawing/2014/main" xmlns="" id="{8DEB9723-93DC-72E9-3CCB-DDB9F6951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1146"/>
              <a:ext cx="1801" cy="682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none" lIns="62443" tIns="31221" rIns="62443" bIns="312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Анализ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художественного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произведения</a:t>
              </a:r>
            </a:p>
          </p:txBody>
        </p:sp>
        <p:sp>
          <p:nvSpPr>
            <p:cNvPr id="17413" name="_s3085">
              <a:extLst>
                <a:ext uri="{FF2B5EF4-FFF2-40B4-BE49-F238E27FC236}">
                  <a16:creationId xmlns:a16="http://schemas.microsoft.com/office/drawing/2014/main" xmlns="" id="{8AB177F9-D2DE-733E-F669-F24962D0C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7" y="1136"/>
              <a:ext cx="1801" cy="71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none" lIns="62443" tIns="31221" rIns="62443" bIns="312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Обучение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работе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с книгой</a:t>
              </a:r>
            </a:p>
          </p:txBody>
        </p:sp>
        <p:sp>
          <p:nvSpPr>
            <p:cNvPr id="17414" name="_s3086">
              <a:extLst>
                <a:ext uri="{FF2B5EF4-FFF2-40B4-BE49-F238E27FC236}">
                  <a16:creationId xmlns:a16="http://schemas.microsoft.com/office/drawing/2014/main" xmlns="" id="{B90BD20E-65F3-DD47-40AF-2C4C657FB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3" y="1132"/>
              <a:ext cx="1801" cy="71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none" lIns="62443" tIns="31221" rIns="62443" bIns="312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Творческое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чтение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643CC8-68D6-15FC-6064-50C888F9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0" y="2968470"/>
            <a:ext cx="2265580" cy="11833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3E53A6-93A4-05DE-DA19-AAE5FCF0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44" y="3126478"/>
            <a:ext cx="2327249" cy="1291028"/>
          </a:xfrm>
          <a:prstGeom prst="rect">
            <a:avLst/>
          </a:prstGeom>
        </p:spPr>
      </p:pic>
      <p:sp>
        <p:nvSpPr>
          <p:cNvPr id="9" name="Oval 28">
            <a:extLst>
              <a:ext uri="{FF2B5EF4-FFF2-40B4-BE49-F238E27FC236}">
                <a16:creationId xmlns:a16="http://schemas.microsoft.com/office/drawing/2014/main" xmlns="" id="{C3B34A86-CDC0-4CD1-A429-00D603C33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282" y="3228110"/>
            <a:ext cx="2412461" cy="1476322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Иллюстрированный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материал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xmlns="" id="{D80D3CBF-F04A-2D80-529C-9EBD5B167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574" y="3179463"/>
            <a:ext cx="2680608" cy="1715238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Поиск нравственных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ценностей</a:t>
            </a:r>
          </a:p>
        </p:txBody>
      </p:sp>
      <p:sp>
        <p:nvSpPr>
          <p:cNvPr id="12" name="Oval 30">
            <a:extLst>
              <a:ext uri="{FF2B5EF4-FFF2-40B4-BE49-F238E27FC236}">
                <a16:creationId xmlns:a16="http://schemas.microsoft.com/office/drawing/2014/main" xmlns="" id="{8B0501F4-8FE0-6554-B020-66A54F82B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392" y="3122612"/>
            <a:ext cx="2680608" cy="1633085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Музыкальные минутки</a:t>
            </a: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xmlns="" id="{D3E0E9F7-3C78-EF0C-E92C-9031BAE8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15" y="111425"/>
            <a:ext cx="2496261" cy="1136350"/>
          </a:xfrm>
          <a:prstGeom prst="roundRect">
            <a:avLst>
              <a:gd name="adj" fmla="val 11981"/>
            </a:avLst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Выявление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интересов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учащихся</a:t>
            </a:r>
          </a:p>
        </p:txBody>
      </p:sp>
      <p:sp>
        <p:nvSpPr>
          <p:cNvPr id="14" name="Oval 34">
            <a:extLst>
              <a:ext uri="{FF2B5EF4-FFF2-40B4-BE49-F238E27FC236}">
                <a16:creationId xmlns:a16="http://schemas.microsoft.com/office/drawing/2014/main" xmlns="" id="{BFC36F47-C01C-BDC5-F024-C4CEEAC64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625" y="46689"/>
            <a:ext cx="2991369" cy="953569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Целеполагание</a:t>
            </a:r>
          </a:p>
        </p:txBody>
      </p:sp>
      <p:sp>
        <p:nvSpPr>
          <p:cNvPr id="15" name="Line 31">
            <a:extLst>
              <a:ext uri="{FF2B5EF4-FFF2-40B4-BE49-F238E27FC236}">
                <a16:creationId xmlns:a16="http://schemas.microsoft.com/office/drawing/2014/main" xmlns="" id="{766015B0-83EF-8AFF-0F05-0079BBB8C9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5645" y="396081"/>
            <a:ext cx="1956980" cy="20445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Line 33">
            <a:extLst>
              <a:ext uri="{FF2B5EF4-FFF2-40B4-BE49-F238E27FC236}">
                <a16:creationId xmlns:a16="http://schemas.microsoft.com/office/drawing/2014/main" xmlns="" id="{73A6B91D-FBAC-358C-9ABF-1302CA3843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0133" y="572494"/>
            <a:ext cx="1905689" cy="98947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Line 37">
            <a:extLst>
              <a:ext uri="{FF2B5EF4-FFF2-40B4-BE49-F238E27FC236}">
                <a16:creationId xmlns:a16="http://schemas.microsoft.com/office/drawing/2014/main" xmlns="" id="{851B14BF-8BC4-BD28-B137-30013ADD7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8400" y="1231443"/>
            <a:ext cx="7955" cy="4102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41">
            <a:extLst>
              <a:ext uri="{FF2B5EF4-FFF2-40B4-BE49-F238E27FC236}">
                <a16:creationId xmlns:a16="http://schemas.microsoft.com/office/drawing/2014/main" xmlns="" id="{0F2E9C1B-A649-FEAF-ECBE-8BEB54C30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778" y="5267941"/>
            <a:ext cx="4572181" cy="1017565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Самореализация, саморазвитие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учащихся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44">
            <a:extLst>
              <a:ext uri="{FF2B5EF4-FFF2-40B4-BE49-F238E27FC236}">
                <a16:creationId xmlns:a16="http://schemas.microsoft.com/office/drawing/2014/main" xmlns="" id="{8DF8752E-749A-38F2-2745-BDF1A35D1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380" y="6372887"/>
            <a:ext cx="3313112" cy="458125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Результативность</a:t>
            </a:r>
          </a:p>
        </p:txBody>
      </p:sp>
      <p:sp>
        <p:nvSpPr>
          <p:cNvPr id="21" name="Line 38">
            <a:extLst>
              <a:ext uri="{FF2B5EF4-FFF2-40B4-BE49-F238E27FC236}">
                <a16:creationId xmlns:a16="http://schemas.microsoft.com/office/drawing/2014/main" xmlns="" id="{F409896B-A67B-B4F4-5B19-DE1A5F60D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9710" y="4283535"/>
            <a:ext cx="4657712" cy="94283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xmlns="" id="{BCBF59FB-F8F5-3DC7-2E14-39BE807480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9726" y="4657649"/>
            <a:ext cx="4537075" cy="5762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Line 42">
            <a:extLst>
              <a:ext uri="{FF2B5EF4-FFF2-40B4-BE49-F238E27FC236}">
                <a16:creationId xmlns:a16="http://schemas.microsoft.com/office/drawing/2014/main" xmlns="" id="{128EA6AE-39F3-C4EF-3009-F7106A855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1137" y="5582006"/>
            <a:ext cx="3313112" cy="792163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43">
            <a:extLst>
              <a:ext uri="{FF2B5EF4-FFF2-40B4-BE49-F238E27FC236}">
                <a16:creationId xmlns:a16="http://schemas.microsoft.com/office/drawing/2014/main" xmlns="" id="{6C298F93-F2EC-FF84-A7B1-52417852F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20130" y="5870931"/>
            <a:ext cx="4319588" cy="503238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xmlns="" id="{8A3A63B9-3068-769B-1199-CB34597EB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77177" y="2682938"/>
            <a:ext cx="2649723" cy="506925"/>
          </a:xfrm>
          <a:prstGeom prst="line">
            <a:avLst/>
          </a:prstGeom>
          <a:ln>
            <a:headEnd type="arrow" w="med" len="med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Line 19">
            <a:extLst>
              <a:ext uri="{FF2B5EF4-FFF2-40B4-BE49-F238E27FC236}">
                <a16:creationId xmlns:a16="http://schemas.microsoft.com/office/drawing/2014/main" xmlns="" id="{59D00B76-8401-B6DB-B2E6-B8F6A7B8DA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0778" y="2806344"/>
            <a:ext cx="996869" cy="447479"/>
          </a:xfrm>
          <a:prstGeom prst="line">
            <a:avLst/>
          </a:prstGeom>
          <a:ln>
            <a:headEnd type="arrow" w="med" len="med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xmlns="" id="{270A0662-5020-4DBD-256B-C49509B37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2356" y="2788267"/>
            <a:ext cx="85201" cy="439843"/>
          </a:xfrm>
          <a:prstGeom prst="line">
            <a:avLst/>
          </a:prstGeom>
          <a:ln>
            <a:headEnd type="arrow" w="med" len="med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Line 19">
            <a:extLst>
              <a:ext uri="{FF2B5EF4-FFF2-40B4-BE49-F238E27FC236}">
                <a16:creationId xmlns:a16="http://schemas.microsoft.com/office/drawing/2014/main" xmlns="" id="{2BFDC6A5-C8D8-6856-A379-9FC680AB3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7281" y="2779891"/>
            <a:ext cx="974409" cy="779932"/>
          </a:xfrm>
          <a:prstGeom prst="line">
            <a:avLst/>
          </a:prstGeom>
          <a:ln>
            <a:headEnd type="arrow" w="med" len="med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Line 19">
            <a:extLst>
              <a:ext uri="{FF2B5EF4-FFF2-40B4-BE49-F238E27FC236}">
                <a16:creationId xmlns:a16="http://schemas.microsoft.com/office/drawing/2014/main" xmlns="" id="{174CB88B-F417-52FE-591D-535FCCD77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0899" y="2762431"/>
            <a:ext cx="1363958" cy="446840"/>
          </a:xfrm>
          <a:prstGeom prst="line">
            <a:avLst/>
          </a:prstGeom>
          <a:ln>
            <a:headEnd type="arrow" w="med" len="med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32" name="Line 19">
            <a:extLst>
              <a:ext uri="{FF2B5EF4-FFF2-40B4-BE49-F238E27FC236}">
                <a16:creationId xmlns:a16="http://schemas.microsoft.com/office/drawing/2014/main" xmlns="" id="{20CCD9E2-D450-889F-1FAA-8F4E7B955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0598" y="2761637"/>
            <a:ext cx="3980916" cy="408220"/>
          </a:xfrm>
          <a:prstGeom prst="line">
            <a:avLst/>
          </a:prstGeom>
          <a:ln>
            <a:headEnd type="arrow" w="med" len="med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06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79899" y="1633491"/>
            <a:ext cx="4149746" cy="22579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матерью жить – горя не знать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69160" y="2057116"/>
            <a:ext cx="4771920" cy="2523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любви к маме говорят дела, а не слова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0920" y="4154750"/>
            <a:ext cx="4343600" cy="23202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82111" y="4732098"/>
            <a:ext cx="4758969" cy="2097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4172" y="4311096"/>
            <a:ext cx="3137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матери лучше солнца греет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69523" y="4732098"/>
            <a:ext cx="3692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милее дружка, чем родная матушка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3F7E45-23DA-9112-051A-3BE6081F5773}"/>
              </a:ext>
            </a:extLst>
          </p:cNvPr>
          <p:cNvSpPr txBox="1"/>
          <p:nvPr/>
        </p:nvSpPr>
        <p:spPr>
          <a:xfrm>
            <a:off x="4540542" y="4028050"/>
            <a:ext cx="2695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Конерс</a:t>
            </a:r>
            <a:r>
              <a:rPr lang="ru-RU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A0FDA1-54DA-F3FD-5140-0EE90740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798" y="0"/>
            <a:ext cx="5031024" cy="28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73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9789B35-B204-D602-59E1-F2360079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64" y="158751"/>
            <a:ext cx="2239920" cy="19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FA6464-61BD-0BD7-F0A4-1084D86CEBE4}"/>
              </a:ext>
            </a:extLst>
          </p:cNvPr>
          <p:cNvSpPr txBox="1"/>
          <p:nvPr/>
        </p:nvSpPr>
        <p:spPr>
          <a:xfrm>
            <a:off x="2901148" y="158751"/>
            <a:ext cx="4058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 «Диаманта»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261D40-9CCA-54B5-99C9-3E4E5BDCC0AE}"/>
              </a:ext>
            </a:extLst>
          </p:cNvPr>
          <p:cNvSpPr txBox="1"/>
          <p:nvPr/>
        </p:nvSpPr>
        <p:spPr>
          <a:xfrm>
            <a:off x="1378092" y="2139045"/>
            <a:ext cx="51374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Старуха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злая, жадная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бранится, капризничает, издевается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корыто, сеть, рыба, желание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поймал, отпустил, просит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добрый, послушный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старик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27C9C1-D315-73BB-1B4B-DC5CFC4072CC}"/>
              </a:ext>
            </a:extLst>
          </p:cNvPr>
          <p:cNvSpPr txBox="1"/>
          <p:nvPr/>
        </p:nvSpPr>
        <p:spPr>
          <a:xfrm>
            <a:off x="6960093" y="2532628"/>
            <a:ext cx="443291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Безвольный, робкий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Отпускает, кликает, молит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Ищет милости; жаждет власти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Бранит, посылает, требует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Алчная, ненасытная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Старуха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F71612-E5B7-D267-18EE-7059D1B2E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365" r="1728" b="7201"/>
          <a:stretch/>
        </p:blipFill>
        <p:spPr>
          <a:xfrm>
            <a:off x="7418683" y="158751"/>
            <a:ext cx="4163504" cy="24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434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3851F0-42AB-ACDF-9C42-07E5A105C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73" r="4515"/>
          <a:stretch/>
        </p:blipFill>
        <p:spPr>
          <a:xfrm>
            <a:off x="366942" y="170415"/>
            <a:ext cx="6602029" cy="40943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D87685-26E6-B078-0102-E303B82A7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293" y="2832125"/>
            <a:ext cx="6918664" cy="389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36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</a:t>
            </a:r>
          </a:p>
        </p:txBody>
      </p:sp>
      <p:sp>
        <p:nvSpPr>
          <p:cNvPr id="3" name="6-конечная звезда 2"/>
          <p:cNvSpPr/>
          <p:nvPr/>
        </p:nvSpPr>
        <p:spPr>
          <a:xfrm>
            <a:off x="8105312" y="16171"/>
            <a:ext cx="3953021" cy="3412829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Мудрый совет </a:t>
            </a: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74711"/>
            <a:ext cx="239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A174F33-CE35-BA45-1EC3-CCAD5599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19" y="82648"/>
            <a:ext cx="5881351" cy="44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40B3E7-BD54-B7A6-A1EE-A9A05B665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2" t="9697" r="16277" b="9697"/>
          <a:stretch/>
        </p:blipFill>
        <p:spPr>
          <a:xfrm>
            <a:off x="4003829" y="2627589"/>
            <a:ext cx="4709370" cy="4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20920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1875</TotalTime>
  <Words>239</Words>
  <Application>Microsoft Office PowerPoint</Application>
  <PresentationFormat>Произвольный</PresentationFormat>
  <Paragraphs>87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Му</vt:lpstr>
      <vt:lpstr>Слайд 10</vt:lpstr>
      <vt:lpstr>Слайд 11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диман</dc:creator>
  <cp:lastModifiedBy>User</cp:lastModifiedBy>
  <cp:revision>127</cp:revision>
  <dcterms:created xsi:type="dcterms:W3CDTF">2019-02-04T17:13:16Z</dcterms:created>
  <dcterms:modified xsi:type="dcterms:W3CDTF">2022-12-10T17:56:48Z</dcterms:modified>
</cp:coreProperties>
</file>