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3" r:id="rId15"/>
    <p:sldId id="274" r:id="rId16"/>
    <p:sldId id="269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FC3-EE8E-411A-AC61-F81DC98C4421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970B-6E08-46AB-9FD6-8F702531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3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FC3-EE8E-411A-AC61-F81DC98C4421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970B-6E08-46AB-9FD6-8F702531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5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FC3-EE8E-411A-AC61-F81DC98C4421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970B-6E08-46AB-9FD6-8F702531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6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FC3-EE8E-411A-AC61-F81DC98C4421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970B-6E08-46AB-9FD6-8F702531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9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FC3-EE8E-411A-AC61-F81DC98C4421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970B-6E08-46AB-9FD6-8F702531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6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FC3-EE8E-411A-AC61-F81DC98C4421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970B-6E08-46AB-9FD6-8F702531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5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FC3-EE8E-411A-AC61-F81DC98C4421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970B-6E08-46AB-9FD6-8F702531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6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FC3-EE8E-411A-AC61-F81DC98C4421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970B-6E08-46AB-9FD6-8F702531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2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FC3-EE8E-411A-AC61-F81DC98C4421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970B-6E08-46AB-9FD6-8F702531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1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FC3-EE8E-411A-AC61-F81DC98C4421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970B-6E08-46AB-9FD6-8F702531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4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FC3-EE8E-411A-AC61-F81DC98C4421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970B-6E08-46AB-9FD6-8F702531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9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FC3-EE8E-411A-AC61-F81DC98C4421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970B-6E08-46AB-9FD6-8F702531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2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412776"/>
            <a:ext cx="7416824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ЯЗЫКОВАЯ КУЛЬТУРА </a:t>
            </a:r>
            <a:r>
              <a:rPr lang="ru-RU" sz="400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- </a:t>
            </a:r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как инструмент воспитания на уроках русского языка</a:t>
            </a:r>
            <a:endParaRPr lang="ru-RU" sz="40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9464" y="465313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Егорова </a:t>
            </a:r>
            <a:r>
              <a:rPr lang="ru-RU" sz="2400" dirty="0">
                <a:solidFill>
                  <a:srgbClr val="002060"/>
                </a:solidFill>
              </a:rPr>
              <a:t>Александра Николаевна,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учитель начальных </a:t>
            </a:r>
            <a:r>
              <a:rPr lang="ru-RU" sz="2400" dirty="0" smtClean="0">
                <a:solidFill>
                  <a:srgbClr val="002060"/>
                </a:solidFill>
              </a:rPr>
              <a:t>классов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МАОУ Вторая гимназия</a:t>
            </a:r>
          </a:p>
        </p:txBody>
      </p:sp>
    </p:spTree>
    <p:extLst>
      <p:ext uri="{BB962C8B-B14F-4D97-AF65-F5344CB8AC3E}">
        <p14:creationId xmlns:p14="http://schemas.microsoft.com/office/powerpoint/2010/main" val="27853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</a:rPr>
              <a:t>абота с пословицами и поговорками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94116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6834336" cy="51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7594" y="117693"/>
            <a:ext cx="7848872" cy="63709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Например, при изучении </a:t>
            </a:r>
            <a:r>
              <a:rPr lang="ru-RU" sz="2400" b="1" u="sng" dirty="0" smtClean="0">
                <a:solidFill>
                  <a:srgbClr val="002060"/>
                </a:solidFill>
                <a:cs typeface="Times New Roman" pitchFamily="18" charset="0"/>
              </a:rPr>
              <a:t>темы «Имя прилагательное»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endParaRPr lang="ru-RU" sz="2400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(Маленькое) дело лучше (большого) безделья. (Родная) сторона — мать, (чужая) — мачеха. (Старый) друг лучше (новых) двух. (Черная) земля (белых) рук не любит. Зимой снег (глубокий) — летом хлеб (высокий). Не нужна соловью (золотая) </a:t>
            </a:r>
            <a:r>
              <a:rPr lang="ru-RU" sz="2400" dirty="0" err="1" smtClean="0">
                <a:solidFill>
                  <a:srgbClr val="002060"/>
                </a:solidFill>
                <a:cs typeface="Times New Roman" pitchFamily="18" charset="0"/>
              </a:rPr>
              <a:t>клеа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, а нужна (зеленая) ветка. У мудрого человека (длинные) уши и (короткий) язык.</a:t>
            </a:r>
          </a:p>
          <a:p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Записываю пословицы без имён прилагательных. Учащиеся отгадывают пропущенные слова, определяют часть речи.</a:t>
            </a:r>
          </a:p>
          <a:p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Тема «Написание частицы не с глаголами»</a:t>
            </a:r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Дорога матушка Москва: за золото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не купишь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, силой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не возьмешь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Кто любит науки, тот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не знает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скуки.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87562" cy="9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776864" cy="60016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«Безударные гласные в корне слова, проверяемые ударением»</a:t>
            </a:r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Конец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— делу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венец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Земля зимой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силу копит, а летом отдает. Кто мало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говорит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, тот больше делает. Без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росы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и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трава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не растет.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«Правописание звонких и глухих согласных на конце слов»</a:t>
            </a:r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Береги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нос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в большой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мороз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. Слаще всех плодов —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плод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честного труда.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Свой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глаз — алмаз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. Не шуба греет, а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хлеб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«Слова с непроверяемыми орфограммами»</a:t>
            </a:r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Человек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без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Родины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, что соловей без песни.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Трактором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пахать, не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лопатою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копать. Не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трактор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пашет, а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тракторист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. Больше землю удобряй, выше будет </a:t>
            </a:r>
            <a:r>
              <a:rPr lang="ru-RU" sz="2400" u="sng" dirty="0" smtClean="0">
                <a:solidFill>
                  <a:srgbClr val="002060"/>
                </a:solidFill>
                <a:cs typeface="Times New Roman" pitchFamily="18" charset="0"/>
              </a:rPr>
              <a:t>урожай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71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0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75047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работа с фразеологическими оборотами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883513" cy="3662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401076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9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7" y="620688"/>
            <a:ext cx="7272808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          «Подберите фразеологические сочетания к  следующим  толкованиям»</a:t>
            </a:r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Овладеть собой,  успокоиться (взять себя в руки). Очень тесно (яблоку негде упасть). Усиленно  думать  над трудным   вопросом (ломать голову). Хорошо   помнить (зарубить на носу).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7" y="3645024"/>
            <a:ext cx="7272808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           «Определите значение фразеологизмов»</a:t>
            </a:r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 Я  во  всю   жизнь мою никогда не писал  рецензий. Для меня  это 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 китайская  грамота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.  (А.П. Чехов) Народ  восстал. Нет  у него  больше  сил  терпеть.  Не хочет. Царский манифест,  о  котором  ты говоришь,  оказался  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филькиной грамотой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. (А. Степанов)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6" y="162917"/>
            <a:ext cx="915541" cy="91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1" y="3205256"/>
            <a:ext cx="879536" cy="8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8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279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Использование высказываний великих, знаменитых людей, содержащих богатый языковой материал и несущих большой </a:t>
            </a:r>
            <a:r>
              <a:rPr lang="ru-RU" sz="2400" b="1" u="sng" dirty="0" smtClean="0">
                <a:solidFill>
                  <a:srgbClr val="002060"/>
                </a:solidFill>
                <a:cs typeface="Times New Roman" pitchFamily="18" charset="0"/>
              </a:rPr>
              <a:t>патриотический заряд.</a:t>
            </a:r>
            <a:endParaRPr lang="ru-RU" sz="24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12776"/>
            <a:ext cx="7488832" cy="31700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Наша Родина - это могучее  тысячелетнее дерево. Так пусть же каждый из нас будет не сухим, бесплодным сучком на этом дереве, а живой, плодоносящей ветвью. (</a:t>
            </a:r>
            <a:r>
              <a:rPr lang="ru-RU" sz="2000" dirty="0" err="1" smtClean="0">
                <a:solidFill>
                  <a:srgbClr val="002060"/>
                </a:solidFill>
                <a:cs typeface="Times New Roman" pitchFamily="18" charset="0"/>
              </a:rPr>
              <a:t>В.Сухомлинский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  <a:p>
            <a:endParaRPr 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В любви к отечеству мы не уступим ни одному народу и доказали это не раз перед целым светом. (</a:t>
            </a:r>
            <a:r>
              <a:rPr lang="ru-RU" sz="2000" dirty="0" err="1" smtClean="0">
                <a:solidFill>
                  <a:srgbClr val="002060"/>
                </a:solidFill>
                <a:cs typeface="Times New Roman" pitchFamily="18" charset="0"/>
              </a:rPr>
              <a:t>К.Ушинский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  <a:p>
            <a:endParaRPr 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Патриотизм начинается с самого простого: с дерева возле дома, с переулочка, сбегающего вниз к речке, с запаха антоновских яблок или степной полыни. (</a:t>
            </a:r>
            <a:r>
              <a:rPr lang="ru-RU" sz="2000" dirty="0" err="1" smtClean="0">
                <a:solidFill>
                  <a:srgbClr val="002060"/>
                </a:solidFill>
                <a:cs typeface="Times New Roman" pitchFamily="18" charset="0"/>
              </a:rPr>
              <a:t>И.Эренбург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915541" cy="91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65712"/>
            <a:ext cx="347569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5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908721"/>
            <a:ext cx="6912768" cy="52629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«Спишите стихотворение, используя слова для справок»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Герб России</a:t>
            </a:r>
            <a:b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У ______ величавой</a:t>
            </a:r>
            <a:b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На гербе ______ двуглавый,</a:t>
            </a:r>
            <a:b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Чтоб на _____ на восток</a:t>
            </a:r>
            <a:b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Он смотреть бы сразу мог.</a:t>
            </a:r>
            <a:b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Сильный, мудрый он и ________.</a:t>
            </a:r>
            <a:b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Он - ________ дух свободный.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cs typeface="Times New Roman" pitchFamily="18" charset="0"/>
              </a:rPr>
              <a:t>Слова для справок: орел, России, запад, мудрый, гордый.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27" y="379044"/>
            <a:ext cx="1059353" cy="105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256490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439248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Письмо по памяти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Недельное </a:t>
            </a:r>
            <a:r>
              <a:rPr kumimoji="0" lang="ru-RU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задание </a:t>
            </a: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 </a:t>
            </a:r>
            <a:r>
              <a:rPr kumimoji="0" lang="ru-RU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кл</a:t>
            </a: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ПЕЧАТАТЬ</a:t>
            </a:r>
          </a:p>
          <a:p>
            <a:pPr lvl="0">
              <a:lnSpc>
                <a:spcPct val="115000"/>
              </a:lnSpc>
            </a:pPr>
            <a:endParaRPr lang="ru-RU" sz="2000" b="1" u="sng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b="1" u="sng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09.04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Чтобы выучиться плавать, надо лезть в воду.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Чему Ваня не научился, того Иван не выучит.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16.04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Учись смолоду, под старость не будешь знать голоду.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Старый друг лучше новых двух.</a:t>
            </a:r>
          </a:p>
          <a:p>
            <a:pPr lvl="0">
              <a:lnSpc>
                <a:spcPct val="115000"/>
              </a:lnSpc>
            </a:pPr>
            <a:r>
              <a:rPr lang="ru-RU" sz="2000" b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23.04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Сабля ранит голову, а слово – душу.</a:t>
            </a: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Кто любит лгать, того нельзя в друзья брать.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5528" y="116632"/>
            <a:ext cx="42484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u="sng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3-4 класс</a:t>
            </a:r>
          </a:p>
          <a:p>
            <a:pPr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01.02</a:t>
            </a:r>
            <a:r>
              <a:rPr lang="ru-RU" sz="2000" b="1" i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Последняя ту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ча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ра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сс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ея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нн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ой бури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Одна ты несё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шь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ся по ясной лазури,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Одна ты наводи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шь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унылую тень,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Одна ты п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чали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шь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ликующий день.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Ты небо недавно кругом обл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гала,</a:t>
            </a:r>
            <a:b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молния грозно тебя обв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вала;</a:t>
            </a:r>
            <a:b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ты издавала таинстве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нн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ый гром</a:t>
            </a:r>
            <a:b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алчную землю поила дождём.</a:t>
            </a:r>
          </a:p>
          <a:p>
            <a:pPr algn="ctr">
              <a:spcAft>
                <a:spcPts val="0"/>
              </a:spcAft>
            </a:pPr>
            <a:r>
              <a:rPr lang="ru-RU" sz="2000" i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А.С.Пушкин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789040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25.01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Заучив весь </a:t>
            </a:r>
            <a:r>
              <a:rPr lang="ru-RU" sz="2000" dirty="0" err="1">
                <a:solidFill>
                  <a:srgbClr val="002060"/>
                </a:solidFill>
              </a:rPr>
              <a:t>алфавИт</a:t>
            </a:r>
            <a:r>
              <a:rPr lang="ru-RU" sz="2000" dirty="0">
                <a:solidFill>
                  <a:srgbClr val="002060"/>
                </a:solidFill>
              </a:rPr>
              <a:t>,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Он имел усталый </a:t>
            </a:r>
            <a:r>
              <a:rPr lang="ru-RU" sz="2000" dirty="0" err="1">
                <a:solidFill>
                  <a:srgbClr val="002060"/>
                </a:solidFill>
              </a:rPr>
              <a:t>вИд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Зря писал так много </a:t>
            </a:r>
            <a:r>
              <a:rPr lang="ru-RU" sz="2000" dirty="0" err="1">
                <a:solidFill>
                  <a:srgbClr val="002060"/>
                </a:solidFill>
              </a:rPr>
              <a:t>стрОф</a:t>
            </a:r>
            <a:r>
              <a:rPr lang="ru-RU" sz="2000" dirty="0">
                <a:solidFill>
                  <a:srgbClr val="002060"/>
                </a:solidFill>
              </a:rPr>
              <a:t>,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Не там поставил </a:t>
            </a:r>
            <a:r>
              <a:rPr lang="ru-RU" sz="2000" dirty="0" err="1">
                <a:solidFill>
                  <a:srgbClr val="002060"/>
                </a:solidFill>
              </a:rPr>
              <a:t>апострОф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Мама сына </a:t>
            </a:r>
            <a:r>
              <a:rPr lang="ru-RU" sz="2000" dirty="0" err="1">
                <a:solidFill>
                  <a:srgbClr val="002060"/>
                </a:solidFill>
              </a:rPr>
              <a:t>баловАла</a:t>
            </a:r>
            <a:r>
              <a:rPr lang="ru-RU" sz="2000" dirty="0">
                <a:solidFill>
                  <a:srgbClr val="002060"/>
                </a:solidFill>
              </a:rPr>
              <a:t>,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Вместо супа торт </a:t>
            </a:r>
            <a:r>
              <a:rPr lang="ru-RU" sz="2000" dirty="0" err="1">
                <a:solidFill>
                  <a:srgbClr val="002060"/>
                </a:solidFill>
              </a:rPr>
              <a:t>давАла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Мы прошли </a:t>
            </a:r>
            <a:r>
              <a:rPr lang="ru-RU" sz="2000" dirty="0" err="1">
                <a:solidFill>
                  <a:srgbClr val="002060"/>
                </a:solidFill>
              </a:rPr>
              <a:t>немАло</a:t>
            </a:r>
            <a:r>
              <a:rPr lang="ru-RU" sz="2000" dirty="0">
                <a:solidFill>
                  <a:srgbClr val="002060"/>
                </a:solidFill>
              </a:rPr>
              <a:t> —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Целых два </a:t>
            </a:r>
            <a:r>
              <a:rPr lang="ru-RU" sz="2000" dirty="0" err="1">
                <a:solidFill>
                  <a:srgbClr val="002060"/>
                </a:solidFill>
              </a:rPr>
              <a:t>квартАла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3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89" y="2060848"/>
            <a:ext cx="1872208" cy="243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43" y="1196752"/>
            <a:ext cx="1974344" cy="256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97" y="2996952"/>
            <a:ext cx="1792932" cy="239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3" y="717810"/>
            <a:ext cx="2070160" cy="26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4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«Все </a:t>
            </a:r>
            <a:r>
              <a:rPr lang="ru-RU" sz="3600" dirty="0">
                <a:solidFill>
                  <a:srgbClr val="002060"/>
                </a:solidFill>
                <a:cs typeface="Times New Roman" pitchFamily="18" charset="0"/>
              </a:rPr>
              <a:t>яснее вижу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, что </a:t>
            </a:r>
            <a:r>
              <a:rPr lang="ru-RU" sz="3600" dirty="0">
                <a:solidFill>
                  <a:srgbClr val="002060"/>
                </a:solidFill>
                <a:cs typeface="Times New Roman" pitchFamily="18" charset="0"/>
              </a:rPr>
              <a:t>ключ ко всему лежит в воспитании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Там </a:t>
            </a:r>
            <a:r>
              <a:rPr lang="ru-RU" sz="3600" dirty="0">
                <a:solidFill>
                  <a:srgbClr val="002060"/>
                </a:solidFill>
                <a:cs typeface="Times New Roman" pitchFamily="18" charset="0"/>
              </a:rPr>
              <a:t>развязка всего. Это самый 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длинный, но </a:t>
            </a:r>
            <a:r>
              <a:rPr lang="ru-RU" sz="3600" dirty="0">
                <a:solidFill>
                  <a:srgbClr val="002060"/>
                </a:solidFill>
                <a:cs typeface="Times New Roman" pitchFamily="18" charset="0"/>
              </a:rPr>
              <a:t>верный 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путь»</a:t>
            </a:r>
            <a:b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       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                   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Л.Н.Толстой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                  </a:t>
            </a:r>
            <a:endParaRPr lang="ru-RU" sz="3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840028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5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0992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5112568" cy="409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73" y="2852936"/>
            <a:ext cx="475952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Культура речи — воспитание грамотного восприятия и произнош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40623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1643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04664"/>
            <a:ext cx="21611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Прекрасный </a:t>
            </a:r>
          </a:p>
          <a:p>
            <a:pPr algn="ctr"/>
            <a:r>
              <a:rPr lang="ru-RU" sz="28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вечер</a:t>
            </a:r>
            <a:endParaRPr lang="ru-RU" sz="28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9180" y="23079"/>
            <a:ext cx="25682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Прошу </a:t>
            </a:r>
          </a:p>
          <a:p>
            <a:pPr algn="ctr"/>
            <a:r>
              <a:rPr lang="ru-RU" sz="28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прощения</a:t>
            </a:r>
            <a:endParaRPr lang="ru-RU" sz="28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24744"/>
            <a:ext cx="12908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Отлично</a:t>
            </a:r>
            <a:endParaRPr lang="ru-RU" sz="2400" b="0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1340768"/>
            <a:ext cx="16748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Давай вместе</a:t>
            </a:r>
            <a:endParaRPr lang="ru-RU" sz="20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5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40" y="47667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Воспитательные возможности предмета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</a:rPr>
              <a:t>-  русский язык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endParaRPr lang="ru-RU" sz="2400" b="1" u="sng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u="sng" dirty="0" smtClean="0">
                <a:solidFill>
                  <a:srgbClr val="002060"/>
                </a:solidFill>
              </a:rPr>
              <a:t>Эстетическое </a:t>
            </a:r>
            <a:r>
              <a:rPr lang="ru-RU" sz="2400" b="1" u="sng" dirty="0">
                <a:solidFill>
                  <a:srgbClr val="002060"/>
                </a:solidFill>
              </a:rPr>
              <a:t>воспитание</a:t>
            </a:r>
            <a:r>
              <a:rPr lang="ru-RU" sz="2400" b="1" dirty="0">
                <a:solidFill>
                  <a:srgbClr val="002060"/>
                </a:solidFill>
              </a:rPr>
              <a:t>  </a:t>
            </a:r>
            <a:r>
              <a:rPr lang="ru-RU" sz="2400" dirty="0">
                <a:solidFill>
                  <a:srgbClr val="002060"/>
                </a:solidFill>
              </a:rPr>
              <a:t>на уроках русского языка - это формирование у школьников эстетического чувства, т.е. представления о прекрасном в языке и речи.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07" y="3068960"/>
            <a:ext cx="473652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1" y="116632"/>
            <a:ext cx="59766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Для формирования у школьников представления об </a:t>
            </a:r>
            <a:r>
              <a:rPr lang="ru-RU" sz="2400" b="1" u="sng" dirty="0">
                <a:solidFill>
                  <a:srgbClr val="002060"/>
                </a:solidFill>
              </a:rPr>
              <a:t>эстетических </a:t>
            </a:r>
            <a:r>
              <a:rPr lang="ru-RU" sz="2400" b="1" u="sng" dirty="0" smtClean="0">
                <a:solidFill>
                  <a:srgbClr val="002060"/>
                </a:solidFill>
              </a:rPr>
              <a:t>свойствах</a:t>
            </a:r>
            <a:r>
              <a:rPr lang="ru-RU" sz="2400" dirty="0" smtClean="0">
                <a:solidFill>
                  <a:srgbClr val="002060"/>
                </a:solidFill>
              </a:rPr>
              <a:t> русского </a:t>
            </a:r>
            <a:r>
              <a:rPr lang="ru-RU" sz="2400" dirty="0">
                <a:solidFill>
                  <a:srgbClr val="002060"/>
                </a:solidFill>
              </a:rPr>
              <a:t>языка используются </a:t>
            </a:r>
            <a:r>
              <a:rPr lang="ru-RU" sz="2400" b="1" dirty="0">
                <a:solidFill>
                  <a:srgbClr val="002060"/>
                </a:solidFill>
              </a:rPr>
              <a:t>упражнения следующих </a:t>
            </a:r>
            <a:r>
              <a:rPr lang="ru-RU" sz="2400" b="1" dirty="0" smtClean="0">
                <a:solidFill>
                  <a:srgbClr val="002060"/>
                </a:solidFill>
              </a:rPr>
              <a:t>видов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работа со словарными словами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искоренение </a:t>
            </a:r>
            <a:r>
              <a:rPr lang="ru-RU" sz="2400" b="1" dirty="0">
                <a:solidFill>
                  <a:srgbClr val="002060"/>
                </a:solidFill>
              </a:rPr>
              <a:t>неоправданно заимствованных англицизмов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fontAlgn="base"/>
            <a:endParaRPr lang="ru-RU" sz="2400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400" dirty="0" smtClean="0">
                <a:solidFill>
                  <a:srgbClr val="002060"/>
                </a:solidFill>
              </a:rPr>
              <a:t>                                        </a:t>
            </a:r>
            <a:endParaRPr lang="ru-RU" sz="2000" dirty="0" smtClean="0"/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ЗА ПОКУПКАМИ?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3861048"/>
            <a:ext cx="2267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НА ШОПИНГ?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2638"/>
            <a:ext cx="3857877" cy="3315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664"/>
            <a:ext cx="1844346" cy="268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0"/>
            <a:ext cx="770462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«Найди столбик со словами, пришедшими из итальянского языка»</a:t>
            </a:r>
            <a:endParaRPr lang="ru-RU" sz="3200" b="1" i="1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06639"/>
              </p:ext>
            </p:extLst>
          </p:nvPr>
        </p:nvGraphicFramePr>
        <p:xfrm>
          <a:off x="1979712" y="1772816"/>
          <a:ext cx="6984776" cy="39604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676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71850" algn="l"/>
                        </a:tabLst>
                      </a:pPr>
                      <a:r>
                        <a:rPr lang="ru-RU" sz="3200" dirty="0" smtClean="0">
                          <a:solidFill>
                            <a:srgbClr val="002060"/>
                          </a:solidFill>
                          <a:effectLst/>
                        </a:rPr>
                        <a:t>Матрос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71850" algn="l"/>
                        </a:tabLst>
                      </a:pPr>
                      <a:r>
                        <a:rPr lang="ru-RU" sz="3200" dirty="0" smtClean="0">
                          <a:solidFill>
                            <a:srgbClr val="002060"/>
                          </a:solidFill>
                          <a:effectLst/>
                        </a:rPr>
                        <a:t>Трап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</a:rPr>
                        <a:t>Шлюпка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</a:rPr>
                        <a:t>Трюм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</a:rPr>
                        <a:t>Штиль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913" marR="62913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</a:rPr>
                        <a:t>Дуэт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</a:rPr>
                        <a:t>Виолончель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</a:rPr>
                        <a:t>Опера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</a:rPr>
                        <a:t>Театр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71850" algn="l"/>
                        </a:tabLst>
                      </a:pPr>
                      <a:r>
                        <a:rPr lang="ru-RU" sz="3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913" marR="629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43075" cy="15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1605009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89814"/>
            <a:ext cx="7992889" cy="50783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«Определите, какие слова здесь прячутся, из какого языка они были заимствованы»</a:t>
            </a:r>
            <a:endParaRPr lang="ru-RU" sz="2400" b="1" i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Учреждение, занимающееся собиранием и хранением редких памятников истории, искусства. (</a:t>
            </a:r>
            <a:r>
              <a:rPr lang="ru-RU" sz="2400" b="1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Музей, греч</a:t>
            </a:r>
            <a:r>
              <a:rPr lang="ru-RU" sz="2400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.) </a:t>
            </a:r>
            <a:endParaRPr lang="ru-RU" sz="24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Флаг на военном судне. (</a:t>
            </a:r>
            <a:r>
              <a:rPr lang="ru-RU" sz="2400" b="1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Вымпел, </a:t>
            </a:r>
            <a:r>
              <a:rPr lang="ru-RU" sz="2400" b="1" dirty="0" err="1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голланд</a:t>
            </a:r>
            <a:r>
              <a:rPr lang="ru-RU" sz="2400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.) </a:t>
            </a:r>
            <a:endParaRPr lang="ru-RU" sz="24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Мягкая подстилка для лежания, спанья. (</a:t>
            </a:r>
            <a:r>
              <a:rPr lang="ru-RU" sz="2400" b="1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Матрац, </a:t>
            </a:r>
            <a:r>
              <a:rPr lang="ru-RU" sz="2400" b="1" dirty="0" err="1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арабск</a:t>
            </a:r>
            <a:r>
              <a:rPr lang="ru-RU" sz="2400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.) </a:t>
            </a:r>
            <a:endParaRPr lang="ru-RU" sz="24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Мягкая мебель для сидения или лежания. (</a:t>
            </a:r>
            <a:r>
              <a:rPr lang="ru-RU" sz="2400" b="1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Диван, </a:t>
            </a:r>
            <a:r>
              <a:rPr lang="ru-RU" sz="2400" b="1" dirty="0" err="1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персидск</a:t>
            </a:r>
            <a:r>
              <a:rPr lang="ru-RU" sz="2400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.)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8" y="332656"/>
            <a:ext cx="971555" cy="97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83208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работа </a:t>
            </a:r>
            <a:r>
              <a:rPr lang="ru-RU" sz="2800" b="1" dirty="0">
                <a:solidFill>
                  <a:srgbClr val="002060"/>
                </a:solidFill>
              </a:rPr>
              <a:t>с синонимами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368093"/>
            <a:ext cx="7416824" cy="40626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            </a:t>
            </a: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«Расположите синонимы по возрастающей или убывающей степени какого-либо признака (градация синонимов)</a:t>
            </a:r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огромный, гигантский, большой; малюсенький, крошечный»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Учащиеся должны составить ряды по возрастанию или убыванию размеров: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крошечный - малюсенький; большой - огромный - гигантский.</a:t>
            </a:r>
          </a:p>
          <a:p>
            <a:pPr algn="just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7" y="910322"/>
            <a:ext cx="915541" cy="91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6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877362"/>
            <a:ext cx="8064895" cy="44012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cs typeface="Times New Roman" pitchFamily="18" charset="0"/>
              </a:rPr>
              <a:t>«Подбери синонимы к предложенному слову»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            - умный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(изучаются имена прилагательные),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            - отдыхать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(при изучении глаголов), 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             - отпуск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 (изучаются имена существительные).</a:t>
            </a:r>
          </a:p>
          <a:p>
            <a:endParaRPr lang="ru-RU" sz="2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Дети подбирают:</a:t>
            </a:r>
            <a:endParaRPr lang="ru-RU" sz="2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              умный - разумный, интеллектуальный; 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              отдыхать - расслабляться; 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              отпуск-отдых, каникулы.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3" y="234925"/>
            <a:ext cx="915541" cy="91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4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761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Horoshiy</dc:creator>
  <cp:lastModifiedBy>Пользователь</cp:lastModifiedBy>
  <cp:revision>55</cp:revision>
  <dcterms:created xsi:type="dcterms:W3CDTF">2022-08-12T11:18:40Z</dcterms:created>
  <dcterms:modified xsi:type="dcterms:W3CDTF">2022-08-17T15:09:43Z</dcterms:modified>
</cp:coreProperties>
</file>