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1D44-114C-4BAF-8133-E2709BDBAF9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7C560-E39A-46D0-9111-E5A5B5D60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молодыми учителями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Дубцова</a:t>
            </a:r>
            <a:r>
              <a:rPr lang="ru-RU" dirty="0" smtClean="0"/>
              <a:t> Ю.Ю., руководитель РМО учителей химии Советского района г. Новосибирска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Ожидаемые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активизация практических, индивидуальных, самостоятельных навыков преподавания;</a:t>
            </a:r>
          </a:p>
          <a:p>
            <a:pPr lvl="0"/>
            <a:r>
              <a:rPr lang="ru-RU" dirty="0"/>
              <a:t>повышение профессиональной компетентности педагога в вопросах педагогики и психологии;</a:t>
            </a:r>
          </a:p>
          <a:p>
            <a:pPr lvl="0"/>
            <a:r>
              <a:rPr lang="ru-RU" dirty="0"/>
              <a:t>обеспечение непрерывного совершенствования качества преподавания;</a:t>
            </a:r>
          </a:p>
          <a:p>
            <a:pPr lvl="0"/>
            <a:r>
              <a:rPr lang="ru-RU" dirty="0"/>
              <a:t>совершенствование методов работы по развитию творческой и самостоятельной деятельности обучающихся;</a:t>
            </a:r>
          </a:p>
          <a:p>
            <a:pPr lvl="0"/>
            <a:r>
              <a:rPr lang="ru-RU" dirty="0" smtClean="0"/>
              <a:t>использование в работе начинающего педагога новых педагогических технологий.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Психологические основы адаптации в системе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i="1" dirty="0"/>
              <a:t>Планируемые результаты:</a:t>
            </a:r>
            <a:br>
              <a:rPr lang="ru-RU" i="1" dirty="0"/>
            </a:br>
            <a:r>
              <a:rPr lang="ru-RU" dirty="0"/>
              <a:t>Психолого-социальная адаптация предполагает успешность вхождения учителя в новый коллектив, умение решать межличностные проблемы, поставить себя в позицию равноправного члена коллектива. Результативность психологического контакта с учениками и их родителями.</a:t>
            </a:r>
            <a:endParaRPr lang="ru-RU" dirty="0" smtClean="0"/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Организация учебно-воспитательного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i="1" dirty="0"/>
              <a:t>Планируемые результаты:</a:t>
            </a:r>
            <a:br>
              <a:rPr lang="ru-RU" i="1" dirty="0"/>
            </a:br>
            <a:r>
              <a:rPr lang="ru-RU" dirty="0"/>
              <a:t>Активное включение молодого учителя  в учебно-воспитательную работу с учащимися, вовлечение его в работу школы, совместную разработку программ, грамотное применение государственных программ, соблюдение образовательного минимума, адаптация молодого специалиста в образовательном пространстве.</a:t>
            </a:r>
            <a:endParaRPr lang="ru-RU" dirty="0" smtClean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Школьная документация в работе учителя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i="1" dirty="0"/>
              <a:t>Планируемые результаты:</a:t>
            </a:r>
            <a:br>
              <a:rPr lang="ru-RU" i="1" dirty="0"/>
            </a:br>
            <a:r>
              <a:rPr lang="ru-RU" dirty="0"/>
              <a:t>Формирование действующей прямой и обратной связи управленческой информации, обеспечивающей своевременный обмен сведениями с целью упорядочения деятельности начинающего педагога и оказания ему своевременной корригирующей помощи.</a:t>
            </a:r>
            <a:endParaRPr lang="ru-RU" dirty="0" smtClean="0"/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Методическое сопровождение молодого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Планируемые результаты:</a:t>
            </a:r>
            <a:br>
              <a:rPr lang="ru-RU" i="1" dirty="0"/>
            </a:br>
            <a:r>
              <a:rPr lang="ru-RU" dirty="0"/>
              <a:t>Умение молодого специалиста систематически изучать имеющееся методическое сопровождение, грамотно его использовать, с учетом индивидуальных особенностей своих воспитанников. Формирование опыта создания собственных методических разработок.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Организация воспитательной работы в классе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Планируемые результаты: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Освоение на практике концептуальных основ воспитания, формирование профессионального мастерства воспитателя.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Социология образования. Ученик в социуме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Планируемые результаты:</a:t>
            </a:r>
            <a:br>
              <a:rPr lang="ru-RU" i="1" dirty="0"/>
            </a:br>
            <a:r>
              <a:rPr lang="ru-RU" dirty="0"/>
              <a:t>Умение ориентироваться в общих и частных вопросах социально-педагогической работы с учащимися и их родителями.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Приоритет самостоятельного обучения.</a:t>
            </a:r>
          </a:p>
          <a:p>
            <a:r>
              <a:rPr lang="ru-RU" dirty="0"/>
              <a:t>2. Принцип совместной деятельности.</a:t>
            </a:r>
          </a:p>
          <a:p>
            <a:r>
              <a:rPr lang="ru-RU" dirty="0"/>
              <a:t>3. Принцип индивидуализации.</a:t>
            </a:r>
          </a:p>
          <a:p>
            <a:r>
              <a:rPr lang="ru-RU" dirty="0"/>
              <a:t>4. Принцип направленности на проблемные вопросы практики.</a:t>
            </a:r>
          </a:p>
          <a:p>
            <a:r>
              <a:rPr lang="ru-RU" dirty="0"/>
              <a:t>5. Принцип демократичности взаимоотношений администрации и педагогов.</a:t>
            </a:r>
          </a:p>
          <a:p>
            <a:r>
              <a:rPr lang="ru-RU" dirty="0"/>
              <a:t> 6. Создание условий для активной деятельности педагога.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методического сопровождения педагога: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1. </a:t>
            </a:r>
            <a:r>
              <a:rPr lang="ru-RU" b="1" dirty="0"/>
              <a:t>Оказание    помощи </a:t>
            </a:r>
            <a:r>
              <a:rPr lang="ru-RU" dirty="0"/>
              <a:t>собеседования с заместителями директора по УР и ВР, с наставником индивидуального</a:t>
            </a:r>
          </a:p>
          <a:p>
            <a:r>
              <a:rPr lang="ru-RU" dirty="0"/>
              <a:t>самообразования педагога;</a:t>
            </a:r>
          </a:p>
          <a:p>
            <a:pPr lvl="0"/>
            <a:r>
              <a:rPr lang="ru-RU" dirty="0"/>
              <a:t>ведение дневника индивидуального образовательного маршрута;</a:t>
            </a:r>
          </a:p>
          <a:p>
            <a:pPr lvl="0"/>
            <a:r>
              <a:rPr lang="ru-RU" dirty="0"/>
              <a:t>выступления на заседаниях педагогического совета и методического объединения;</a:t>
            </a:r>
          </a:p>
          <a:p>
            <a:r>
              <a:rPr lang="ru-RU" dirty="0"/>
              <a:t>проведение открытых уроков;</a:t>
            </a:r>
          </a:p>
          <a:p>
            <a:pPr lvl="0"/>
            <a:r>
              <a:rPr lang="ru-RU" dirty="0"/>
              <a:t>защита    методических     или     дидактических     материалов,     написание     статей     в</a:t>
            </a:r>
          </a:p>
          <a:p>
            <a:r>
              <a:rPr lang="ru-RU" dirty="0"/>
              <a:t>профессиональный журнал, размещение материалов на электронных ресурсах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2.     Организация    консультаций    по    возникающим    вопросам    со    специалистами (администрацией школы, педагогами-психологами).</a:t>
            </a:r>
          </a:p>
          <a:p>
            <a:r>
              <a:rPr lang="ru-RU" dirty="0"/>
              <a:t>3. Организованное посещение и анализ уроков.</a:t>
            </a:r>
          </a:p>
          <a:p>
            <a:r>
              <a:rPr lang="ru-RU" dirty="0"/>
              <a:t>4.  Содействие в подготовке к конкурсам, фестивалям, акциям, проводимым как на уровне школы, так и на уровне района, области.</a:t>
            </a:r>
          </a:p>
          <a:p>
            <a:r>
              <a:rPr lang="ru-RU" dirty="0"/>
              <a:t>5.   Организация обратной связи "учитель - наставник". Она может осуществляться в следующих формах:</a:t>
            </a:r>
          </a:p>
          <a:p>
            <a:pPr lvl="0"/>
            <a:r>
              <a:rPr lang="ru-RU" dirty="0"/>
              <a:t>индивидуальное и групповое собеседование с педагогами;</a:t>
            </a:r>
          </a:p>
          <a:p>
            <a:pPr lvl="0"/>
            <a:r>
              <a:rPr lang="ru-RU" dirty="0"/>
              <a:t>предоставление "свободного микрофона" молодым педагогам на семинарах, круглых столах, конференциях, проводимых в школе;</a:t>
            </a:r>
          </a:p>
          <a:p>
            <a:pPr lvl="0"/>
            <a:r>
              <a:rPr lang="ru-RU" dirty="0"/>
              <a:t>анкетирование молодых педагогов.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Неумение точно рассчитать время на занятии, </a:t>
            </a:r>
            <a:endParaRPr lang="ru-RU" dirty="0" smtClean="0"/>
          </a:p>
          <a:p>
            <a:r>
              <a:rPr lang="ru-RU" dirty="0" smtClean="0"/>
              <a:t>Неумение логично </a:t>
            </a:r>
            <a:r>
              <a:rPr lang="ru-RU" dirty="0"/>
              <a:t>выстроить последовательность этапов занятия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затруднения при объяснении материала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отсутствие взаимопонимания с детьми и коллегами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неуверенность </a:t>
            </a:r>
            <a:r>
              <a:rPr lang="ru-RU" dirty="0"/>
              <a:t>в своих действиях, </a:t>
            </a:r>
            <a:endParaRPr lang="ru-RU" dirty="0" smtClean="0"/>
          </a:p>
          <a:p>
            <a:r>
              <a:rPr lang="ru-RU" dirty="0" smtClean="0"/>
              <a:t>проблемы </a:t>
            </a:r>
            <a:r>
              <a:rPr lang="ru-RU" dirty="0"/>
              <a:t>с дисциплиной.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Диагностика затруднений молодых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. Диагностика затруднений осуществляется по результатам: </a:t>
            </a:r>
          </a:p>
          <a:p>
            <a:pPr lvl="0"/>
            <a:r>
              <a:rPr lang="ru-RU" dirty="0"/>
              <a:t>собеседования с учителем; </a:t>
            </a:r>
          </a:p>
          <a:p>
            <a:pPr lvl="0"/>
            <a:r>
              <a:rPr lang="ru-RU" dirty="0"/>
              <a:t>анкетирования учащиеся;</a:t>
            </a:r>
          </a:p>
          <a:p>
            <a:pPr lvl="0"/>
            <a:r>
              <a:rPr lang="ru-RU" dirty="0"/>
              <a:t>анкетирования учащихся совместно с психологом школы;</a:t>
            </a:r>
          </a:p>
          <a:p>
            <a:pPr lvl="0"/>
            <a:r>
              <a:rPr lang="ru-RU" dirty="0"/>
              <a:t>анализ: уроков,  журнала, поурочного планирования, планов и конспектов уроков, материалов к урокам, тетрадей учащихся, административных контрольных работ, тестов.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Памятка для молодого педагога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В кабинет приходите немного раньше звонка, убедитесь, что все готово к уроку, мебель хорошо расставлена, доска чистая, имеются необходимые наглядные пособия.</a:t>
            </a:r>
          </a:p>
          <a:p>
            <a:pPr lvl="0"/>
            <a:r>
              <a:rPr lang="ru-RU" dirty="0"/>
              <a:t>На поиски страницы вашего предмета в классном журнале тратьте как можно меньше времени, это лучше приготовить на перемене.</a:t>
            </a:r>
          </a:p>
          <a:p>
            <a:pPr lvl="0"/>
            <a:r>
              <a:rPr lang="ru-RU" dirty="0"/>
              <a:t>Урок начинайте бодро, энергично, позитивно. Урок ведите так, чтобы каждый ученик постоянно был занят делом.</a:t>
            </a:r>
          </a:p>
          <a:p>
            <a:pPr lvl="0"/>
            <a:r>
              <a:rPr lang="ru-RU" dirty="0"/>
              <a:t>Обучающихся необходимо увлекать интересным материалом, созданием проблемных ситуации, стимулировать их умственное напряжение. Темп урока необходимо контролировать, помогать отстающим. Держите в поле зрения весь класс и более всего тех, у кого неустойчивое внимание, кто часто отвлекается.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Оценивая знания, мотивируйте своих учеников, придавая своим словам деловой, заинтересованный характер. Укажите ученику, над чем следует поработать, чтобы получить более высокую оценку.</a:t>
            </a:r>
          </a:p>
          <a:p>
            <a:pPr lvl="0"/>
            <a:r>
              <a:rPr lang="ru-RU" dirty="0" smtClean="0"/>
              <a:t>Урок заканчивайте общей оценкой класса и отдельных учащихся. </a:t>
            </a:r>
          </a:p>
          <a:p>
            <a:pPr lvl="0"/>
            <a:r>
              <a:rPr lang="ru-RU" dirty="0" smtClean="0"/>
              <a:t>Урок всегда нужно прекращать со звонком. Дежурным первое время необходимо постоянно напоминать об их обязанностях.</a:t>
            </a:r>
          </a:p>
          <a:p>
            <a:pPr lvl="0"/>
            <a:r>
              <a:rPr lang="ru-RU" dirty="0" smtClean="0"/>
              <a:t>Первое время постарайтесь воздержаться от излишних замечаний.</a:t>
            </a:r>
          </a:p>
          <a:p>
            <a:pPr lvl="0"/>
            <a:r>
              <a:rPr lang="ru-RU" dirty="0" smtClean="0"/>
              <a:t>В ситуациях недисциплинированности обучающихся, старайтесь обходиться без помощи других педагогов. Помните: налаживание дисциплины с помощью чужого авторитета не дает вам пользы, а скорее вредит. Лучше обратитесь за поддержкой к классу, найдите свой «ключ» к ученикам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Памятка для наставника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Вместе проанализируйте учебные программы и пояснительные записки к ним.</a:t>
            </a:r>
          </a:p>
          <a:p>
            <a:pPr lvl="0"/>
            <a:r>
              <a:rPr lang="ru-RU" dirty="0"/>
              <a:t>Составьте совместно тематический план, обратите внимание на подбор материала для повторения, практических, самостоятельных работ.</a:t>
            </a:r>
          </a:p>
          <a:p>
            <a:pPr lvl="0"/>
            <a:r>
              <a:rPr lang="ru-RU" dirty="0"/>
              <a:t>Оказывайте помощь при подготовке к урокам, особенно первым, к первой встрече с обучающимися. Трудные темы разбирайте совместно.</a:t>
            </a:r>
          </a:p>
          <a:p>
            <a:pPr lvl="0"/>
            <a:r>
              <a:rPr lang="ru-RU" dirty="0"/>
              <a:t>Готовьте и подбирайте дидактический материал совместно, а также отбирайте вместе наглядные пособия, тексты контрольных работ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Посещайте уроки молодого учителя с последующим тщательным анализом, приглашайте его на свои уроки, совместно их обсуждайте.</a:t>
            </a:r>
          </a:p>
          <a:p>
            <a:pPr lvl="0"/>
            <a:r>
              <a:rPr lang="ru-RU" dirty="0" smtClean="0"/>
              <a:t>Помогите в подборе методической литературы для самообразования.</a:t>
            </a:r>
          </a:p>
          <a:p>
            <a:pPr lvl="0"/>
            <a:r>
              <a:rPr lang="ru-RU" dirty="0" smtClean="0"/>
              <a:t>Без назидания, доброжелательно делитесь опытом, демонстрируя свою работу.</a:t>
            </a:r>
          </a:p>
          <a:p>
            <a:pPr lvl="0"/>
            <a:r>
              <a:rPr lang="ru-RU" dirty="0" smtClean="0"/>
              <a:t>Своевременно, терпеливо и настойчиво помогайте, никогда не забывайте отмечать успехи в работе.</a:t>
            </a:r>
          </a:p>
          <a:p>
            <a:pPr lvl="0"/>
            <a:r>
              <a:rPr lang="ru-RU" dirty="0" smtClean="0"/>
              <a:t>Помогите молодому педагогу научиться не копировать готовый материал, не надеяться на имеющие разработки, а и накапливать собственный педагогический опыт.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ver\Desktop\ade2299b-87a4-4fee-98ef-768148b236f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2588"/>
            <a:ext cx="4752528" cy="6315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ver\Desktop\96d87316-f29b-4c6e-ae76-0f857730f25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1205"/>
            <a:ext cx="4968552" cy="6602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освоиться в новом коллективе, </a:t>
            </a:r>
            <a:endParaRPr lang="ru-RU" dirty="0" smtClean="0"/>
          </a:p>
          <a:p>
            <a:r>
              <a:rPr lang="ru-RU" dirty="0" smtClean="0"/>
              <a:t>наладить </a:t>
            </a:r>
            <a:r>
              <a:rPr lang="ru-RU" dirty="0"/>
              <a:t>правильные отношения с детьми, уметь грамотно и эмоционально говорить на занятиях, </a:t>
            </a:r>
            <a:endParaRPr lang="ru-RU" dirty="0" smtClean="0"/>
          </a:p>
          <a:p>
            <a:r>
              <a:rPr lang="ru-RU" dirty="0" smtClean="0"/>
              <a:t>стараться </a:t>
            </a:r>
            <a:r>
              <a:rPr lang="ru-RU" dirty="0"/>
              <a:t>заинтересовать детей своим предметом.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оказание методической помощи молодому специалисту в повышении </a:t>
            </a:r>
            <a:r>
              <a:rPr lang="ru-RU" dirty="0" err="1"/>
              <a:t>общедидактического</a:t>
            </a:r>
            <a:r>
              <a:rPr lang="ru-RU" dirty="0"/>
              <a:t> и методического уровня организации учебно-воспитательного процесса;</a:t>
            </a:r>
          </a:p>
          <a:p>
            <a:pPr lvl="0"/>
            <a:r>
              <a:rPr lang="ru-RU" dirty="0"/>
              <a:t>создание условий для профессиональной адаптации молодого педагога в коллективе.</a:t>
            </a:r>
          </a:p>
          <a:p>
            <a:pPr lvl="0"/>
            <a:r>
              <a:rPr lang="ru-RU" dirty="0"/>
              <a:t>развитие потребности и мотивации в непрерывном самообразовании.</a:t>
            </a:r>
            <a:endParaRPr lang="ru-RU" dirty="0" smtClean="0"/>
          </a:p>
          <a:p>
            <a:pPr lvl="0"/>
            <a:r>
              <a:rPr lang="ru-RU" dirty="0"/>
              <a:t>способствовать овладению новыми формами, методами и приемами обучения и воспитания учащихся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Принцип </a:t>
            </a:r>
            <a:r>
              <a:rPr lang="ru-RU" dirty="0" err="1"/>
              <a:t>гуманизации</a:t>
            </a:r>
            <a:r>
              <a:rPr lang="ru-RU" dirty="0"/>
              <a:t>.</a:t>
            </a:r>
          </a:p>
          <a:p>
            <a:r>
              <a:rPr lang="ru-RU" dirty="0"/>
              <a:t>Принцип </a:t>
            </a:r>
            <a:r>
              <a:rPr lang="ru-RU" dirty="0" err="1"/>
              <a:t>аксиологизации</a:t>
            </a:r>
            <a:r>
              <a:rPr lang="ru-RU" dirty="0"/>
              <a:t>.</a:t>
            </a:r>
          </a:p>
          <a:p>
            <a:r>
              <a:rPr lang="ru-RU" dirty="0"/>
              <a:t>Принцип индивидуализации.</a:t>
            </a:r>
          </a:p>
          <a:p>
            <a:r>
              <a:rPr lang="ru-RU" dirty="0" err="1"/>
              <a:t>Деятельностный</a:t>
            </a:r>
            <a:r>
              <a:rPr lang="ru-RU" dirty="0"/>
              <a:t> принцип.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анализ посещенных уроков, с последующим самоанализом;</a:t>
            </a:r>
          </a:p>
          <a:p>
            <a:pPr lvl="0"/>
            <a:r>
              <a:rPr lang="ru-RU" dirty="0"/>
              <a:t>анкетирование, микроисследование;</a:t>
            </a:r>
          </a:p>
          <a:p>
            <a:pPr lvl="0"/>
            <a:r>
              <a:rPr lang="ru-RU" dirty="0"/>
              <a:t>теоретические выступления;</a:t>
            </a:r>
          </a:p>
          <a:p>
            <a:pPr lvl="0"/>
            <a:r>
              <a:rPr lang="ru-RU" dirty="0"/>
              <a:t>встречи с опытными учителями;</a:t>
            </a:r>
          </a:p>
          <a:p>
            <a:pPr lvl="0"/>
            <a:r>
              <a:rPr lang="ru-RU" dirty="0"/>
              <a:t>открытые уроки;</a:t>
            </a:r>
          </a:p>
          <a:p>
            <a:pPr lvl="0"/>
            <a:r>
              <a:rPr lang="ru-RU" dirty="0"/>
              <a:t>семинары;</a:t>
            </a:r>
          </a:p>
          <a:p>
            <a:pPr lvl="0"/>
            <a:r>
              <a:rPr lang="ru-RU" dirty="0"/>
              <a:t>собеседование.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Планирование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организационные вопросы;</a:t>
            </a:r>
          </a:p>
          <a:p>
            <a:r>
              <a:rPr lang="ru-RU" dirty="0"/>
              <a:t>- планирование и организация работы по химии в рамках ФГОС;</a:t>
            </a:r>
          </a:p>
          <a:p>
            <a:r>
              <a:rPr lang="ru-RU" dirty="0"/>
              <a:t>- планирование и организация методической работы;</a:t>
            </a:r>
          </a:p>
          <a:p>
            <a:r>
              <a:rPr lang="ru-RU" dirty="0"/>
              <a:t>- работа со школьной документацией;</a:t>
            </a:r>
          </a:p>
          <a:p>
            <a:r>
              <a:rPr lang="ru-RU" dirty="0"/>
              <a:t>- работа по саморазвитию;</a:t>
            </a:r>
          </a:p>
          <a:p>
            <a:r>
              <a:rPr lang="ru-RU" dirty="0"/>
              <a:t>- контроль за деятельностью молодых специалистов.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Диагностика </a:t>
            </a:r>
            <a:r>
              <a:rPr lang="ru-RU" dirty="0"/>
              <a:t>затруднений молодого специалиста, выбор форм оказания помощи на основе анализа её потребностей;</a:t>
            </a:r>
          </a:p>
          <a:p>
            <a:r>
              <a:rPr lang="ru-RU" dirty="0" smtClean="0"/>
              <a:t>Планирование </a:t>
            </a:r>
            <a:r>
              <a:rPr lang="ru-RU" dirty="0"/>
              <a:t>и анализ деятельности;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рекомендаций о содержании, методах и формах организации воспитательно-образовательной деятельности;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Ознакомление с основными направлениями и формами активизации познавательной, научно-исследовательской деятельности учащихся во </a:t>
            </a:r>
            <a:r>
              <a:rPr lang="ru-RU" dirty="0" err="1" smtClean="0"/>
              <a:t>внеучебное</a:t>
            </a:r>
            <a:r>
              <a:rPr lang="ru-RU" dirty="0" smtClean="0"/>
              <a:t> время (олимпиады, смотры, предметные недели, конкурсы и др.);</a:t>
            </a:r>
          </a:p>
          <a:p>
            <a:r>
              <a:rPr lang="ru-RU" dirty="0" smtClean="0"/>
              <a:t>Организация мониторинга эффективности деятельности учителя – стажера;</a:t>
            </a:r>
          </a:p>
          <a:p>
            <a:r>
              <a:rPr lang="ru-RU" dirty="0" smtClean="0"/>
              <a:t>Создание условий для совершенствования педагогического мастерства молодого учителя;</a:t>
            </a:r>
          </a:p>
          <a:p>
            <a:r>
              <a:rPr lang="ru-RU" dirty="0" smtClean="0"/>
              <a:t>Организация встреч с опытными учителями, демонстрация опыта успешной педагогической деятельности;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1021</Words>
  <Application>Microsoft Office PowerPoint</Application>
  <PresentationFormat>Экран (4:3)</PresentationFormat>
  <Paragraphs>118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Работа с молодыми учителями</vt:lpstr>
      <vt:lpstr>трудности</vt:lpstr>
      <vt:lpstr>Что нужно</vt:lpstr>
      <vt:lpstr>Помощь</vt:lpstr>
      <vt:lpstr>Принципы</vt:lpstr>
      <vt:lpstr>Формы и методы</vt:lpstr>
      <vt:lpstr>Планирование</vt:lpstr>
      <vt:lpstr>Содержание деятельности: </vt:lpstr>
      <vt:lpstr>Слайд 9</vt:lpstr>
      <vt:lpstr>Ожидаемые результаты: </vt:lpstr>
      <vt:lpstr>Психологические основы адаптации в системе образования </vt:lpstr>
      <vt:lpstr>Организация учебно-воспитательного процесса</vt:lpstr>
      <vt:lpstr>Школьная документация в работе учителя </vt:lpstr>
      <vt:lpstr>Методическое сопровождение молодого учителя</vt:lpstr>
      <vt:lpstr>Организация воспитательной работы в классе </vt:lpstr>
      <vt:lpstr>Социология образования. Ученик в социуме </vt:lpstr>
      <vt:lpstr>Принципы</vt:lpstr>
      <vt:lpstr>Формы методического сопровождения педагога: </vt:lpstr>
      <vt:lpstr>Слайд 19</vt:lpstr>
      <vt:lpstr>Диагностика затруднений молодых педагогов </vt:lpstr>
      <vt:lpstr>Памятка для молодого педагога </vt:lpstr>
      <vt:lpstr>Слайд 22</vt:lpstr>
      <vt:lpstr>Памятка для наставника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3</cp:revision>
  <dcterms:created xsi:type="dcterms:W3CDTF">2022-10-27T02:06:16Z</dcterms:created>
  <dcterms:modified xsi:type="dcterms:W3CDTF">2022-10-27T02:28:07Z</dcterms:modified>
</cp:coreProperties>
</file>