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854" r:id="rId2"/>
    <p:sldId id="802" r:id="rId3"/>
    <p:sldId id="804" r:id="rId4"/>
    <p:sldId id="805" r:id="rId5"/>
    <p:sldId id="806" r:id="rId6"/>
    <p:sldId id="807" r:id="rId7"/>
    <p:sldId id="810" r:id="rId8"/>
    <p:sldId id="811" r:id="rId9"/>
    <p:sldId id="812" r:id="rId10"/>
    <p:sldId id="813" r:id="rId11"/>
    <p:sldId id="814" r:id="rId12"/>
    <p:sldId id="815" r:id="rId13"/>
    <p:sldId id="816" r:id="rId14"/>
    <p:sldId id="817" r:id="rId15"/>
    <p:sldId id="855" r:id="rId16"/>
    <p:sldId id="818" r:id="rId17"/>
    <p:sldId id="819" r:id="rId18"/>
    <p:sldId id="820" r:id="rId19"/>
    <p:sldId id="821" r:id="rId20"/>
    <p:sldId id="822" r:id="rId21"/>
    <p:sldId id="843" r:id="rId22"/>
    <p:sldId id="844" r:id="rId23"/>
    <p:sldId id="845" r:id="rId24"/>
    <p:sldId id="846" r:id="rId25"/>
    <p:sldId id="847" r:id="rId26"/>
    <p:sldId id="848" r:id="rId27"/>
    <p:sldId id="849" r:id="rId28"/>
    <p:sldId id="850" r:id="rId29"/>
    <p:sldId id="851" r:id="rId30"/>
    <p:sldId id="830" r:id="rId31"/>
    <p:sldId id="831" r:id="rId32"/>
    <p:sldId id="832" r:id="rId33"/>
    <p:sldId id="833" r:id="rId34"/>
    <p:sldId id="84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Опаловский" initials="ВО" lastIdx="2" clrIdx="0">
    <p:extLst>
      <p:ext uri="{19B8F6BF-5375-455C-9EA6-DF929625EA0E}">
        <p15:presenceInfo xmlns:p15="http://schemas.microsoft.com/office/powerpoint/2012/main" userId="Владимир Опаловски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7" autoAdjust="0"/>
    <p:restoredTop sz="95833" autoAdjust="0"/>
  </p:normalViewPr>
  <p:slideViewPr>
    <p:cSldViewPr snapToGrid="0" showGuides="1">
      <p:cViewPr varScale="1">
        <p:scale>
          <a:sx n="83" d="100"/>
          <a:sy n="83" d="100"/>
        </p:scale>
        <p:origin x="918" y="96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-2525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FD0355-4375-4FCC-A8EA-CBE123420196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27190F1-14C5-41D6-B169-C9C7FCE6C8B1}">
      <dgm:prSet phldrT="[Текст]"/>
      <dgm:spPr/>
      <dgm:t>
        <a:bodyPr/>
        <a:lstStyle/>
        <a:p>
          <a:pPr algn="ctr"/>
          <a:r>
            <a:rPr lang="ru-RU" dirty="0" smtClean="0"/>
            <a:t>Этап мотивации для формирования познавательного интереса</a:t>
          </a:r>
          <a:endParaRPr lang="ru-RU" dirty="0"/>
        </a:p>
      </dgm:t>
    </dgm:pt>
    <dgm:pt modelId="{68A4B7E2-2EB3-4830-B92D-DA8C3F797D2B}" type="parTrans" cxnId="{BBA89760-85F9-4C22-A563-D0FFBEBF4EF1}">
      <dgm:prSet/>
      <dgm:spPr/>
      <dgm:t>
        <a:bodyPr/>
        <a:lstStyle/>
        <a:p>
          <a:endParaRPr lang="ru-RU"/>
        </a:p>
      </dgm:t>
    </dgm:pt>
    <dgm:pt modelId="{71E2D489-546F-46AA-B844-B04EFFC4FCBC}" type="sibTrans" cxnId="{BBA89760-85F9-4C22-A563-D0FFBEBF4EF1}">
      <dgm:prSet/>
      <dgm:spPr/>
      <dgm:t>
        <a:bodyPr/>
        <a:lstStyle/>
        <a:p>
          <a:endParaRPr lang="ru-RU"/>
        </a:p>
      </dgm:t>
    </dgm:pt>
    <dgm:pt modelId="{A5129F0B-EA74-47C1-B205-82020E460511}">
      <dgm:prSet phldrT="[Текст]"/>
      <dgm:spPr/>
      <dgm:t>
        <a:bodyPr/>
        <a:lstStyle/>
        <a:p>
          <a:pPr algn="ctr"/>
          <a:r>
            <a:rPr lang="ru-RU" dirty="0" smtClean="0"/>
            <a:t>Этап решения практических задач</a:t>
          </a:r>
          <a:endParaRPr lang="ru-RU" dirty="0"/>
        </a:p>
      </dgm:t>
    </dgm:pt>
    <dgm:pt modelId="{B0602CF0-209B-4F48-A716-4071B3606606}" type="parTrans" cxnId="{FFC39506-9A0E-40C9-BD32-AFD940D220D6}">
      <dgm:prSet/>
      <dgm:spPr/>
      <dgm:t>
        <a:bodyPr/>
        <a:lstStyle/>
        <a:p>
          <a:endParaRPr lang="ru-RU"/>
        </a:p>
      </dgm:t>
    </dgm:pt>
    <dgm:pt modelId="{502E6B93-597B-4C9F-A283-D11679897639}" type="sibTrans" cxnId="{FFC39506-9A0E-40C9-BD32-AFD940D220D6}">
      <dgm:prSet/>
      <dgm:spPr/>
      <dgm:t>
        <a:bodyPr/>
        <a:lstStyle/>
        <a:p>
          <a:endParaRPr lang="ru-RU"/>
        </a:p>
      </dgm:t>
    </dgm:pt>
    <dgm:pt modelId="{D7EFE02C-B3D9-4075-A2C3-D0D3DDC5B511}">
      <dgm:prSet phldrT="[Текст]"/>
      <dgm:spPr/>
      <dgm:t>
        <a:bodyPr/>
        <a:lstStyle/>
        <a:p>
          <a:pPr algn="ctr"/>
          <a:r>
            <a:rPr lang="ru-RU" dirty="0" smtClean="0"/>
            <a:t>Этап закрепления</a:t>
          </a:r>
          <a:endParaRPr lang="ru-RU" dirty="0"/>
        </a:p>
      </dgm:t>
    </dgm:pt>
    <dgm:pt modelId="{B3919E75-DCB4-4346-84FE-BA3D29935C6C}" type="parTrans" cxnId="{D7B49070-6684-4F77-A32D-743DA72BFB67}">
      <dgm:prSet/>
      <dgm:spPr/>
      <dgm:t>
        <a:bodyPr/>
        <a:lstStyle/>
        <a:p>
          <a:endParaRPr lang="ru-RU"/>
        </a:p>
      </dgm:t>
    </dgm:pt>
    <dgm:pt modelId="{226DF1FE-9E69-423F-86BE-A2BE2CB7FE99}" type="sibTrans" cxnId="{D7B49070-6684-4F77-A32D-743DA72BFB67}">
      <dgm:prSet/>
      <dgm:spPr/>
      <dgm:t>
        <a:bodyPr/>
        <a:lstStyle/>
        <a:p>
          <a:endParaRPr lang="ru-RU"/>
        </a:p>
      </dgm:t>
    </dgm:pt>
    <dgm:pt modelId="{00424EEE-9EF2-479F-AC2C-F619616CAF33}">
      <dgm:prSet/>
      <dgm:spPr/>
      <dgm:t>
        <a:bodyPr/>
        <a:lstStyle/>
        <a:p>
          <a:pPr algn="ctr"/>
          <a:r>
            <a:rPr lang="ru-RU" dirty="0" smtClean="0"/>
            <a:t>Этап выполнения домашнего задания</a:t>
          </a:r>
          <a:endParaRPr lang="ru-RU" dirty="0"/>
        </a:p>
      </dgm:t>
    </dgm:pt>
    <dgm:pt modelId="{D3FDBB60-C9D5-424E-89F6-2925DF9F1567}" type="parTrans" cxnId="{EA9344C7-3788-4366-9E47-3A18C09C9E3B}">
      <dgm:prSet/>
      <dgm:spPr/>
      <dgm:t>
        <a:bodyPr/>
        <a:lstStyle/>
        <a:p>
          <a:endParaRPr lang="ru-RU"/>
        </a:p>
      </dgm:t>
    </dgm:pt>
    <dgm:pt modelId="{2AE09755-227B-4888-8498-6065C7606FCE}" type="sibTrans" cxnId="{EA9344C7-3788-4366-9E47-3A18C09C9E3B}">
      <dgm:prSet/>
      <dgm:spPr/>
      <dgm:t>
        <a:bodyPr/>
        <a:lstStyle/>
        <a:p>
          <a:endParaRPr lang="ru-RU"/>
        </a:p>
      </dgm:t>
    </dgm:pt>
    <dgm:pt modelId="{3C944A65-38E2-4D22-B6B2-B1995E147FF5}" type="pres">
      <dgm:prSet presAssocID="{D1FD0355-4375-4FCC-A8EA-CBE1234201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2F285E-E920-490E-87CB-73922E951A03}" type="pres">
      <dgm:prSet presAssocID="{B27190F1-14C5-41D6-B169-C9C7FCE6C8B1}" presName="composite" presStyleCnt="0"/>
      <dgm:spPr/>
    </dgm:pt>
    <dgm:pt modelId="{2DB1D737-2EE6-43BB-8B1B-14459E8539E9}" type="pres">
      <dgm:prSet presAssocID="{B27190F1-14C5-41D6-B169-C9C7FCE6C8B1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476E9-3EE7-4AE6-A394-5AE3F9C84DFC}" type="pres">
      <dgm:prSet presAssocID="{B27190F1-14C5-41D6-B169-C9C7FCE6C8B1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75F7599C-6107-4B2C-B1AF-9EE905B14C64}" type="pres">
      <dgm:prSet presAssocID="{71E2D489-546F-46AA-B844-B04EFFC4FCBC}" presName="sibTrans" presStyleCnt="0"/>
      <dgm:spPr/>
    </dgm:pt>
    <dgm:pt modelId="{D627B93E-46CA-4775-BB92-D4C40D04D55E}" type="pres">
      <dgm:prSet presAssocID="{A5129F0B-EA74-47C1-B205-82020E460511}" presName="composite" presStyleCnt="0"/>
      <dgm:spPr/>
    </dgm:pt>
    <dgm:pt modelId="{869CA9BE-FD0A-4533-9146-108C030D8D45}" type="pres">
      <dgm:prSet presAssocID="{A5129F0B-EA74-47C1-B205-82020E460511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E71A4-CF4C-427D-94BF-24E84B0033B9}" type="pres">
      <dgm:prSet presAssocID="{A5129F0B-EA74-47C1-B205-82020E460511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D2265EBD-3CE9-4F8E-8194-A1973A943585}" type="pres">
      <dgm:prSet presAssocID="{502E6B93-597B-4C9F-A283-D11679897639}" presName="sibTrans" presStyleCnt="0"/>
      <dgm:spPr/>
    </dgm:pt>
    <dgm:pt modelId="{ED35EA4F-4BA8-4D19-90CF-8A48800332BC}" type="pres">
      <dgm:prSet presAssocID="{D7EFE02C-B3D9-4075-A2C3-D0D3DDC5B511}" presName="composite" presStyleCnt="0"/>
      <dgm:spPr/>
    </dgm:pt>
    <dgm:pt modelId="{04FD552B-E372-4BD9-98EF-1193E5B327FE}" type="pres">
      <dgm:prSet presAssocID="{D7EFE02C-B3D9-4075-A2C3-D0D3DDC5B511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405DB-00AA-4292-9D92-41E1FD0953C5}" type="pres">
      <dgm:prSet presAssocID="{D7EFE02C-B3D9-4075-A2C3-D0D3DDC5B511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0D7B695-358B-452E-98F1-3C270B89AC6F}" type="pres">
      <dgm:prSet presAssocID="{226DF1FE-9E69-423F-86BE-A2BE2CB7FE99}" presName="sibTrans" presStyleCnt="0"/>
      <dgm:spPr/>
    </dgm:pt>
    <dgm:pt modelId="{D5131873-014C-413D-904C-B93C66896A18}" type="pres">
      <dgm:prSet presAssocID="{00424EEE-9EF2-479F-AC2C-F619616CAF33}" presName="composite" presStyleCnt="0"/>
      <dgm:spPr/>
    </dgm:pt>
    <dgm:pt modelId="{7E92CAE6-D3C8-42D8-AF10-B64ABA287ACE}" type="pres">
      <dgm:prSet presAssocID="{00424EEE-9EF2-479F-AC2C-F619616CAF33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464B1-F11C-4FD9-951A-3C5DBAE38820}" type="pres">
      <dgm:prSet presAssocID="{00424EEE-9EF2-479F-AC2C-F619616CAF33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</dgm:ptLst>
  <dgm:cxnLst>
    <dgm:cxn modelId="{E4502B80-28F8-44C6-AE75-CF99CE207FD1}" type="presOf" srcId="{D1FD0355-4375-4FCC-A8EA-CBE123420196}" destId="{3C944A65-38E2-4D22-B6B2-B1995E147FF5}" srcOrd="0" destOrd="0" presId="urn:microsoft.com/office/officeart/2008/layout/PictureStrips"/>
    <dgm:cxn modelId="{1F116E63-350B-4147-A5DA-F267F9674AE7}" type="presOf" srcId="{A5129F0B-EA74-47C1-B205-82020E460511}" destId="{869CA9BE-FD0A-4533-9146-108C030D8D45}" srcOrd="0" destOrd="0" presId="urn:microsoft.com/office/officeart/2008/layout/PictureStrips"/>
    <dgm:cxn modelId="{BBA89760-85F9-4C22-A563-D0FFBEBF4EF1}" srcId="{D1FD0355-4375-4FCC-A8EA-CBE123420196}" destId="{B27190F1-14C5-41D6-B169-C9C7FCE6C8B1}" srcOrd="0" destOrd="0" parTransId="{68A4B7E2-2EB3-4830-B92D-DA8C3F797D2B}" sibTransId="{71E2D489-546F-46AA-B844-B04EFFC4FCBC}"/>
    <dgm:cxn modelId="{BBC71FF8-0298-4F1C-B7C4-6F707C29D735}" type="presOf" srcId="{D7EFE02C-B3D9-4075-A2C3-D0D3DDC5B511}" destId="{04FD552B-E372-4BD9-98EF-1193E5B327FE}" srcOrd="0" destOrd="0" presId="urn:microsoft.com/office/officeart/2008/layout/PictureStrips"/>
    <dgm:cxn modelId="{FCDA24BD-F0D8-4C70-BBB5-9EF33B50405C}" type="presOf" srcId="{00424EEE-9EF2-479F-AC2C-F619616CAF33}" destId="{7E92CAE6-D3C8-42D8-AF10-B64ABA287ACE}" srcOrd="0" destOrd="0" presId="urn:microsoft.com/office/officeart/2008/layout/PictureStrips"/>
    <dgm:cxn modelId="{EA9344C7-3788-4366-9E47-3A18C09C9E3B}" srcId="{D1FD0355-4375-4FCC-A8EA-CBE123420196}" destId="{00424EEE-9EF2-479F-AC2C-F619616CAF33}" srcOrd="3" destOrd="0" parTransId="{D3FDBB60-C9D5-424E-89F6-2925DF9F1567}" sibTransId="{2AE09755-227B-4888-8498-6065C7606FCE}"/>
    <dgm:cxn modelId="{D7B49070-6684-4F77-A32D-743DA72BFB67}" srcId="{D1FD0355-4375-4FCC-A8EA-CBE123420196}" destId="{D7EFE02C-B3D9-4075-A2C3-D0D3DDC5B511}" srcOrd="2" destOrd="0" parTransId="{B3919E75-DCB4-4346-84FE-BA3D29935C6C}" sibTransId="{226DF1FE-9E69-423F-86BE-A2BE2CB7FE99}"/>
    <dgm:cxn modelId="{D0FFC3A7-0B79-47CE-A331-BEEE137705D0}" type="presOf" srcId="{B27190F1-14C5-41D6-B169-C9C7FCE6C8B1}" destId="{2DB1D737-2EE6-43BB-8B1B-14459E8539E9}" srcOrd="0" destOrd="0" presId="urn:microsoft.com/office/officeart/2008/layout/PictureStrips"/>
    <dgm:cxn modelId="{FFC39506-9A0E-40C9-BD32-AFD940D220D6}" srcId="{D1FD0355-4375-4FCC-A8EA-CBE123420196}" destId="{A5129F0B-EA74-47C1-B205-82020E460511}" srcOrd="1" destOrd="0" parTransId="{B0602CF0-209B-4F48-A716-4071B3606606}" sibTransId="{502E6B93-597B-4C9F-A283-D11679897639}"/>
    <dgm:cxn modelId="{89F9D76C-E192-4289-8159-B58C9402740A}" type="presParOf" srcId="{3C944A65-38E2-4D22-B6B2-B1995E147FF5}" destId="{1A2F285E-E920-490E-87CB-73922E951A03}" srcOrd="0" destOrd="0" presId="urn:microsoft.com/office/officeart/2008/layout/PictureStrips"/>
    <dgm:cxn modelId="{977F0C10-2B59-4E77-9C25-36DC6DA999BE}" type="presParOf" srcId="{1A2F285E-E920-490E-87CB-73922E951A03}" destId="{2DB1D737-2EE6-43BB-8B1B-14459E8539E9}" srcOrd="0" destOrd="0" presId="urn:microsoft.com/office/officeart/2008/layout/PictureStrips"/>
    <dgm:cxn modelId="{E2957BDE-B444-487E-A0B7-E4A9B2D94793}" type="presParOf" srcId="{1A2F285E-E920-490E-87CB-73922E951A03}" destId="{5FA476E9-3EE7-4AE6-A394-5AE3F9C84DFC}" srcOrd="1" destOrd="0" presId="urn:microsoft.com/office/officeart/2008/layout/PictureStrips"/>
    <dgm:cxn modelId="{2E6BD538-EB25-4580-BB46-239EAEF31AD0}" type="presParOf" srcId="{3C944A65-38E2-4D22-B6B2-B1995E147FF5}" destId="{75F7599C-6107-4B2C-B1AF-9EE905B14C64}" srcOrd="1" destOrd="0" presId="urn:microsoft.com/office/officeart/2008/layout/PictureStrips"/>
    <dgm:cxn modelId="{D65B43A4-7212-4AD9-8F28-2D065E812EBF}" type="presParOf" srcId="{3C944A65-38E2-4D22-B6B2-B1995E147FF5}" destId="{D627B93E-46CA-4775-BB92-D4C40D04D55E}" srcOrd="2" destOrd="0" presId="urn:microsoft.com/office/officeart/2008/layout/PictureStrips"/>
    <dgm:cxn modelId="{D3743FFD-D92A-4640-9058-45927C20E3BD}" type="presParOf" srcId="{D627B93E-46CA-4775-BB92-D4C40D04D55E}" destId="{869CA9BE-FD0A-4533-9146-108C030D8D45}" srcOrd="0" destOrd="0" presId="urn:microsoft.com/office/officeart/2008/layout/PictureStrips"/>
    <dgm:cxn modelId="{B96CE61B-3711-40D5-A809-BE66418F929A}" type="presParOf" srcId="{D627B93E-46CA-4775-BB92-D4C40D04D55E}" destId="{073E71A4-CF4C-427D-94BF-24E84B0033B9}" srcOrd="1" destOrd="0" presId="urn:microsoft.com/office/officeart/2008/layout/PictureStrips"/>
    <dgm:cxn modelId="{EBD5EBCA-A52D-485F-ACF2-976CC3F7411A}" type="presParOf" srcId="{3C944A65-38E2-4D22-B6B2-B1995E147FF5}" destId="{D2265EBD-3CE9-4F8E-8194-A1973A943585}" srcOrd="3" destOrd="0" presId="urn:microsoft.com/office/officeart/2008/layout/PictureStrips"/>
    <dgm:cxn modelId="{9848C70C-D80A-4967-BF18-AB691629320C}" type="presParOf" srcId="{3C944A65-38E2-4D22-B6B2-B1995E147FF5}" destId="{ED35EA4F-4BA8-4D19-90CF-8A48800332BC}" srcOrd="4" destOrd="0" presId="urn:microsoft.com/office/officeart/2008/layout/PictureStrips"/>
    <dgm:cxn modelId="{DD2232EE-CBF1-4334-9E8D-D466F335F11A}" type="presParOf" srcId="{ED35EA4F-4BA8-4D19-90CF-8A48800332BC}" destId="{04FD552B-E372-4BD9-98EF-1193E5B327FE}" srcOrd="0" destOrd="0" presId="urn:microsoft.com/office/officeart/2008/layout/PictureStrips"/>
    <dgm:cxn modelId="{40209DD3-847F-4D60-AB82-78D19ACABFA6}" type="presParOf" srcId="{ED35EA4F-4BA8-4D19-90CF-8A48800332BC}" destId="{A81405DB-00AA-4292-9D92-41E1FD0953C5}" srcOrd="1" destOrd="0" presId="urn:microsoft.com/office/officeart/2008/layout/PictureStrips"/>
    <dgm:cxn modelId="{73BC3207-5B19-4E7D-A8CB-CDDC92A9669D}" type="presParOf" srcId="{3C944A65-38E2-4D22-B6B2-B1995E147FF5}" destId="{10D7B695-358B-452E-98F1-3C270B89AC6F}" srcOrd="5" destOrd="0" presId="urn:microsoft.com/office/officeart/2008/layout/PictureStrips"/>
    <dgm:cxn modelId="{8F55D226-4556-4A93-88D8-BC0A331A63CF}" type="presParOf" srcId="{3C944A65-38E2-4D22-B6B2-B1995E147FF5}" destId="{D5131873-014C-413D-904C-B93C66896A18}" srcOrd="6" destOrd="0" presId="urn:microsoft.com/office/officeart/2008/layout/PictureStrips"/>
    <dgm:cxn modelId="{620BFFF8-A09C-4D5A-8284-7BBB506CB1D7}" type="presParOf" srcId="{D5131873-014C-413D-904C-B93C66896A18}" destId="{7E92CAE6-D3C8-42D8-AF10-B64ABA287ACE}" srcOrd="0" destOrd="0" presId="urn:microsoft.com/office/officeart/2008/layout/PictureStrips"/>
    <dgm:cxn modelId="{58E1CD82-95E0-4BF0-AFFA-1C99478963CF}" type="presParOf" srcId="{D5131873-014C-413D-904C-B93C66896A18}" destId="{A4A464B1-F11C-4FD9-951A-3C5DBAE388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1D737-2EE6-43BB-8B1B-14459E8539E9}">
      <dsp:nvSpPr>
        <dsp:cNvPr id="0" name=""/>
        <dsp:cNvSpPr/>
      </dsp:nvSpPr>
      <dsp:spPr>
        <a:xfrm>
          <a:off x="195925" y="1467605"/>
          <a:ext cx="4681192" cy="146287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853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Этап мотивации для формирования познавательного интереса</a:t>
          </a:r>
          <a:endParaRPr lang="ru-RU" sz="2500" kern="1200" dirty="0"/>
        </a:p>
      </dsp:txBody>
      <dsp:txXfrm>
        <a:off x="195925" y="1467605"/>
        <a:ext cx="4681192" cy="1462872"/>
      </dsp:txXfrm>
    </dsp:sp>
    <dsp:sp modelId="{5FA476E9-3EE7-4AE6-A394-5AE3F9C84DFC}">
      <dsp:nvSpPr>
        <dsp:cNvPr id="0" name=""/>
        <dsp:cNvSpPr/>
      </dsp:nvSpPr>
      <dsp:spPr>
        <a:xfrm>
          <a:off x="876" y="1256302"/>
          <a:ext cx="1024010" cy="1536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CA9BE-FD0A-4533-9146-108C030D8D45}">
      <dsp:nvSpPr>
        <dsp:cNvPr id="0" name=""/>
        <dsp:cNvSpPr/>
      </dsp:nvSpPr>
      <dsp:spPr>
        <a:xfrm>
          <a:off x="5364756" y="1467605"/>
          <a:ext cx="4681192" cy="146287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853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Этап решения практических задач</a:t>
          </a:r>
          <a:endParaRPr lang="ru-RU" sz="2500" kern="1200" dirty="0"/>
        </a:p>
      </dsp:txBody>
      <dsp:txXfrm>
        <a:off x="5364756" y="1467605"/>
        <a:ext cx="4681192" cy="1462872"/>
      </dsp:txXfrm>
    </dsp:sp>
    <dsp:sp modelId="{073E71A4-CF4C-427D-94BF-24E84B0033B9}">
      <dsp:nvSpPr>
        <dsp:cNvPr id="0" name=""/>
        <dsp:cNvSpPr/>
      </dsp:nvSpPr>
      <dsp:spPr>
        <a:xfrm>
          <a:off x="5169707" y="1256302"/>
          <a:ext cx="1024010" cy="153601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FD552B-E372-4BD9-98EF-1193E5B327FE}">
      <dsp:nvSpPr>
        <dsp:cNvPr id="0" name=""/>
        <dsp:cNvSpPr/>
      </dsp:nvSpPr>
      <dsp:spPr>
        <a:xfrm>
          <a:off x="195925" y="3309200"/>
          <a:ext cx="4681192" cy="146287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853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Этап закрепления</a:t>
          </a:r>
          <a:endParaRPr lang="ru-RU" sz="2500" kern="1200" dirty="0"/>
        </a:p>
      </dsp:txBody>
      <dsp:txXfrm>
        <a:off x="195925" y="3309200"/>
        <a:ext cx="4681192" cy="1462872"/>
      </dsp:txXfrm>
    </dsp:sp>
    <dsp:sp modelId="{A81405DB-00AA-4292-9D92-41E1FD0953C5}">
      <dsp:nvSpPr>
        <dsp:cNvPr id="0" name=""/>
        <dsp:cNvSpPr/>
      </dsp:nvSpPr>
      <dsp:spPr>
        <a:xfrm>
          <a:off x="876" y="3097896"/>
          <a:ext cx="1024010" cy="1536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92CAE6-D3C8-42D8-AF10-B64ABA287ACE}">
      <dsp:nvSpPr>
        <dsp:cNvPr id="0" name=""/>
        <dsp:cNvSpPr/>
      </dsp:nvSpPr>
      <dsp:spPr>
        <a:xfrm>
          <a:off x="5364756" y="3309200"/>
          <a:ext cx="4681192" cy="146287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853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Этап выполнения домашнего задания</a:t>
          </a:r>
          <a:endParaRPr lang="ru-RU" sz="2500" kern="1200" dirty="0"/>
        </a:p>
      </dsp:txBody>
      <dsp:txXfrm>
        <a:off x="5364756" y="3309200"/>
        <a:ext cx="4681192" cy="1462872"/>
      </dsp:txXfrm>
    </dsp:sp>
    <dsp:sp modelId="{A4A464B1-F11C-4FD9-951A-3C5DBAE38820}">
      <dsp:nvSpPr>
        <dsp:cNvPr id="0" name=""/>
        <dsp:cNvSpPr/>
      </dsp:nvSpPr>
      <dsp:spPr>
        <a:xfrm>
          <a:off x="5169707" y="3097896"/>
          <a:ext cx="1024010" cy="153601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C5009-8A76-41C1-BFA1-5A62AFE9524E}" type="datetimeFigureOut">
              <a:rPr lang="ru-RU" smtClean="0"/>
              <a:pPr/>
              <a:t>29.11.2022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2434C-F36E-4734-A451-713DD2798FA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8411D-8851-4795-A73F-CD55EB8D0DB0}" type="datetimeFigureOut">
              <a:rPr lang="ru-RU" smtClean="0"/>
              <a:pPr/>
              <a:t>29.11.2022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20015-04C1-4E58-BC4E-38448E399E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882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43A1E-9C4A-AD4D-8DB6-95064BE703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1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16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43A1E-9C4A-AD4D-8DB6-95064BE703C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6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ова\Работа - Глобаллаб\2022\10 Октябрь\Иннополис\Иннополис - фон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03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4D4BB-78D0-4B12-9A9D-015CC76D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400EFE-CDC3-4960-9133-1A33A00F3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DC4C3-785B-405B-9F20-C1512B63B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CB3CD-0E46-420E-A1CF-E8E7D109A787}" type="datetimeFigureOut">
              <a:rPr lang="ru-RU" smtClean="0"/>
              <a:pPr/>
              <a:t>29.11.2022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D4165-0F5C-45B2-ABE4-B431BC599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CF30BD-C6BC-4471-94E8-407F042A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ED2CA-7971-4481-A076-C4D14460573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3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ducont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3048" y="1647425"/>
            <a:ext cx="9001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Raleway" pitchFamily="2" charset="0"/>
              </a:rPr>
              <a:t>Использование проектных заданий на уроках химии в основной школе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9838" y="5174061"/>
            <a:ext cx="11632557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Горбенко Наталья Васильевна</a:t>
            </a:r>
          </a:p>
          <a:p>
            <a:pPr>
              <a:lnSpc>
                <a:spcPts val="2500"/>
              </a:lnSpc>
            </a:pP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к.п.н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., доцент кафедры естественнонаучного образования ГБОУ ДПО «Нижегородский институт развития образования»</a:t>
            </a:r>
          </a:p>
          <a:p>
            <a:pPr>
              <a:lnSpc>
                <a:spcPts val="2500"/>
              </a:lnSpc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4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2749610" y="99208"/>
            <a:ext cx="74273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решения практических задач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0126" t="28299" r="20818" b="39235"/>
          <a:stretch/>
        </p:blipFill>
        <p:spPr>
          <a:xfrm>
            <a:off x="6167438" y="1162728"/>
            <a:ext cx="5189182" cy="4659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1088" t="13914" r="43271" b="16370"/>
          <a:stretch/>
        </p:blipFill>
        <p:spPr>
          <a:xfrm>
            <a:off x="182456" y="953100"/>
            <a:ext cx="3799236" cy="4180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1113" t="14023" r="49838" b="20311"/>
          <a:stretch/>
        </p:blipFill>
        <p:spPr>
          <a:xfrm>
            <a:off x="2453618" y="2115964"/>
            <a:ext cx="3585410" cy="45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2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4312192" y="179800"/>
            <a:ext cx="5256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закрепления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8" name="Рисунок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8" t="29974" r="20667" b="32338"/>
          <a:stretch/>
        </p:blipFill>
        <p:spPr bwMode="auto">
          <a:xfrm>
            <a:off x="6940298" y="1370836"/>
            <a:ext cx="4461664" cy="46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787" y="2550749"/>
            <a:ext cx="5327651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задание «Конструируем молекулы» (Тема «Молекулы.») предусматривает индивидуальное выполнение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шаростержневых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простых и сложных веществ органического или неорганического происхождения.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251828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4161721" y="312412"/>
            <a:ext cx="5256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закрепления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24071" r="62125" b="44447"/>
          <a:stretch>
            <a:fillRect/>
          </a:stretch>
        </p:blipFill>
        <p:spPr bwMode="auto">
          <a:xfrm>
            <a:off x="6263015" y="1196975"/>
            <a:ext cx="5017760" cy="47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0370" y="1907394"/>
            <a:ext cx="4835046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68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проектного задания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Алфавит природы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(Тема «Химический элемент. Знаки химических элементов.») возможно разделить на две части, одну из которых выполнить в рамках урока  на этапе закрепления изученного для формирования проектной компетенции, а вторую, более временно затратную, связанную с работой с поиском информации,  как элемент домашнего задания.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0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B58958-F437-AB98-255E-DCF69A207E66}"/>
              </a:ext>
            </a:extLst>
          </p:cNvPr>
          <p:cNvSpPr txBox="1"/>
          <p:nvPr/>
        </p:nvSpPr>
        <p:spPr>
          <a:xfrm>
            <a:off x="4084065" y="269489"/>
            <a:ext cx="5256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закрепления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9441" t="11298" r="36630" b="13263"/>
          <a:stretch/>
        </p:blipFill>
        <p:spPr>
          <a:xfrm>
            <a:off x="6712172" y="1095636"/>
            <a:ext cx="5056346" cy="48842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532" t="13835" r="22746" b="10336"/>
          <a:stretch/>
        </p:blipFill>
        <p:spPr>
          <a:xfrm>
            <a:off x="498992" y="1478071"/>
            <a:ext cx="5597008" cy="44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1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4416365" y="284088"/>
            <a:ext cx="52562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закрепления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9785" t="11316" r="41631" b="60063"/>
          <a:stretch/>
        </p:blipFill>
        <p:spPr>
          <a:xfrm>
            <a:off x="6487381" y="1249325"/>
            <a:ext cx="4750864" cy="41158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343" y="5019859"/>
            <a:ext cx="5859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Первоначальные химические понятия. Лабораторное оборудование и приемы обращения с ним. Правила безопасной работы в химической лаборатории. 8 класс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723" t="13241" r="29897" b="10725"/>
          <a:stretch/>
        </p:blipFill>
        <p:spPr>
          <a:xfrm>
            <a:off x="580934" y="1249644"/>
            <a:ext cx="4489471" cy="3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2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259" t="13731" r="19129" b="10027"/>
          <a:stretch/>
        </p:blipFill>
        <p:spPr>
          <a:xfrm>
            <a:off x="7122717" y="1493134"/>
            <a:ext cx="4522690" cy="43477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9918" y="281214"/>
            <a:ext cx="43067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Raleway" pitchFamily="2" charset="0"/>
              </a:rPr>
              <a:t>Этап закрепления</a:t>
            </a:r>
            <a:endParaRPr lang="ru-RU" sz="36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972" t="13835" r="30373" b="9680"/>
          <a:stretch/>
        </p:blipFill>
        <p:spPr>
          <a:xfrm>
            <a:off x="605368" y="1261846"/>
            <a:ext cx="6107950" cy="540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2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5110845" y="87733"/>
            <a:ext cx="7602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выполнения </a:t>
            </a:r>
          </a:p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домашнего задания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199846"/>
            <a:ext cx="6096000" cy="45520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 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Выращиваем кристаллы соли</a:t>
            </a:r>
            <a:r>
              <a:rPr lang="ru-RU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(Тема «Чистые вещества и смеси»)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быть выполнено в рамках проведения домашнего эксперимента, и позволяет школьникам вырастить кристаллы соли в домашних условиях.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Преимуществами проекта является его доступность, простота выполнения экспериментальной части, минимальное количество оборудования и реактивов, соблюдение элементарных правил техники безопасности.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30303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выполнением работы учитель в обязательном порядке должен проинструктировать школьников о соблюдении правил техники безопасности при выполнении работы в домашних условиях.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23552" r="20663" b="45654"/>
          <a:stretch/>
        </p:blipFill>
        <p:spPr bwMode="auto">
          <a:xfrm>
            <a:off x="6232620" y="1290179"/>
            <a:ext cx="5048155" cy="41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7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9" t="9151" r="22169" b="39788"/>
          <a:stretch/>
        </p:blipFill>
        <p:spPr bwMode="auto">
          <a:xfrm>
            <a:off x="1595371" y="1391201"/>
            <a:ext cx="8214907" cy="4960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52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2911656" y="770873"/>
            <a:ext cx="785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выполнения домашнего задания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13783" r="62361" b="57189"/>
          <a:stretch/>
        </p:blipFill>
        <p:spPr bwMode="auto">
          <a:xfrm>
            <a:off x="6707358" y="1579499"/>
            <a:ext cx="4696035" cy="406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4068" y="1752764"/>
            <a:ext cx="532765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Формулировки этапов проектного задания «Опыты и эксперименты: химия» (Тема 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методы познания: наблюдение, измерение, эксперимент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 носят заведомо мотивационный характер и способствуют повышению интереса обучающихся к изучению химии, что особо ценно в начале изучения школьного курса химии. Школьникам предлагается самостоятельно выбрать химический процесс, который бы послужил основой домашнего эксперимента.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67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5" t="30487" r="22213" b="17242"/>
          <a:stretch/>
        </p:blipFill>
        <p:spPr bwMode="auto">
          <a:xfrm>
            <a:off x="1039448" y="1196975"/>
            <a:ext cx="10113104" cy="5250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213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FE798F-52AA-4614-A67D-D84DE18CB9D5}"/>
              </a:ext>
            </a:extLst>
          </p:cNvPr>
          <p:cNvSpPr txBox="1"/>
          <p:nvPr/>
        </p:nvSpPr>
        <p:spPr>
          <a:xfrm>
            <a:off x="8755599" y="6095727"/>
            <a:ext cx="2630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https://educont.ru/</a:t>
            </a:r>
            <a:r>
              <a:rPr lang="ru-R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4" name="Picture 8" descr="https://www.pinclipart.com/picdir/big/288-2884575_sample-courses-clipart.png">
            <a:extLst>
              <a:ext uri="{FF2B5EF4-FFF2-40B4-BE49-F238E27FC236}">
                <a16:creationId xmlns:a16="http://schemas.microsoft.com/office/drawing/2014/main" id="{3D794DBD-87EC-4F72-A268-B0C91B88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</a:blip>
          <a:srcRect/>
          <a:stretch>
            <a:fillRect/>
          </a:stretch>
        </p:blipFill>
        <p:spPr bwMode="auto">
          <a:xfrm>
            <a:off x="8563511" y="6267415"/>
            <a:ext cx="384175" cy="39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2EB389-5019-030C-0D28-508F94AF9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6815"/>
            <a:ext cx="12192000" cy="53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6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B58958-F437-AB98-255E-DCF69A207E66}"/>
              </a:ext>
            </a:extLst>
          </p:cNvPr>
          <p:cNvSpPr txBox="1"/>
          <p:nvPr/>
        </p:nvSpPr>
        <p:spPr>
          <a:xfrm>
            <a:off x="3131259" y="238104"/>
            <a:ext cx="7414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выполнения домашнего задания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24071" r="62125" b="44447"/>
          <a:stretch>
            <a:fillRect/>
          </a:stretch>
        </p:blipFill>
        <p:spPr bwMode="auto">
          <a:xfrm>
            <a:off x="656298" y="1683112"/>
            <a:ext cx="4949921" cy="472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667" t="7945" r="31016" b="11621"/>
          <a:stretch/>
        </p:blipFill>
        <p:spPr>
          <a:xfrm>
            <a:off x="6557214" y="1019740"/>
            <a:ext cx="5264979" cy="493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23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291002" y="15001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B3E64-29B5-560B-F771-269E4BF86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" t="10403" r="1847" b="3443"/>
          <a:stretch/>
        </p:blipFill>
        <p:spPr>
          <a:xfrm>
            <a:off x="280597" y="947803"/>
            <a:ext cx="8011710" cy="456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97F01-E228-925C-DE84-781A214D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53" y="2879221"/>
            <a:ext cx="6002979" cy="379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83866" y="2416680"/>
            <a:ext cx="1946437" cy="389391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407795" y="32363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7" y="873125"/>
            <a:ext cx="7156413" cy="44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0823B-4789-FCF0-4D3E-8A17AB3FB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290" y="2730008"/>
            <a:ext cx="4710844" cy="404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83866" y="2810576"/>
            <a:ext cx="1946437" cy="389391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99450" y="369935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6058B-1000-178A-3A4F-EE97386F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"/>
          <a:stretch/>
        </p:blipFill>
        <p:spPr>
          <a:xfrm>
            <a:off x="2291787" y="1521039"/>
            <a:ext cx="4470443" cy="368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8A83FC-A532-2FE1-58FC-FBD1B8DB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939" y="3245077"/>
            <a:ext cx="4124325" cy="341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93091B-1E3A-05C7-5185-3140DB6DD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402" y="955254"/>
            <a:ext cx="4844376" cy="399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819"/>
          <a:stretch/>
        </p:blipFill>
        <p:spPr>
          <a:xfrm>
            <a:off x="387394" y="1521039"/>
            <a:ext cx="1449788" cy="308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215371" y="2826180"/>
            <a:ext cx="1793834" cy="255326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76302" y="34678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91FFE-363F-D3CF-D157-464DB6BE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84" y="1239001"/>
            <a:ext cx="6045437" cy="390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E1551-8F80-F4CF-CD6A-55E981B3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52" y="3189500"/>
            <a:ext cx="5449843" cy="353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19"/>
          <a:stretch/>
        </p:blipFill>
        <p:spPr>
          <a:xfrm>
            <a:off x="428525" y="1217599"/>
            <a:ext cx="1759090" cy="374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428525" y="4490362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29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76302" y="34678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19"/>
          <a:stretch/>
        </p:blipFill>
        <p:spPr>
          <a:xfrm>
            <a:off x="428525" y="1217599"/>
            <a:ext cx="1759090" cy="374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428525" y="4490362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3E3BB5-9FD5-E52D-1CE3-FC818548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02" y="1104224"/>
            <a:ext cx="5372100" cy="338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987488-D525-B86F-3114-375A2389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07" y="3113912"/>
            <a:ext cx="5929458" cy="356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272366" y="288447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24CBAA-592B-C98E-40F7-2C973BDB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4" y="1411231"/>
            <a:ext cx="7578151" cy="441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24353" y="2319577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B299A-4882-982A-341B-96E3FE62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09" y="2958325"/>
            <a:ext cx="4628339" cy="361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1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827703" y="185468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</a:t>
            </a:r>
            <a:r>
              <a:rPr lang="ru-RU" sz="2800" b="1" dirty="0">
                <a:latin typeface="Raleway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19"/>
          <a:stretch/>
        </p:blipFill>
        <p:spPr>
          <a:xfrm>
            <a:off x="604641" y="1989700"/>
            <a:ext cx="1782958" cy="379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81A716-9448-C2F8-1962-3AE99910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24" y="1067932"/>
            <a:ext cx="5434347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95B86-20E6-3346-CFD8-E9102C3B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11" y="2628449"/>
            <a:ext cx="5331784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502458" y="3885650"/>
            <a:ext cx="1885141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FA62E-FD4B-CE3A-FB01-1B0F6CD5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9"/>
          <a:stretch/>
        </p:blipFill>
        <p:spPr>
          <a:xfrm>
            <a:off x="2810897" y="1256704"/>
            <a:ext cx="4248871" cy="29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34EC79-EAED-C149-8F7B-A95FFD3D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04" y="3877711"/>
            <a:ext cx="3592092" cy="29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3807C-F022-3452-B599-6687F7161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68" y="2269933"/>
            <a:ext cx="4378460" cy="349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819"/>
          <a:stretch/>
        </p:blipFill>
        <p:spPr>
          <a:xfrm>
            <a:off x="197830" y="1623517"/>
            <a:ext cx="1839314" cy="39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243310" y="3579395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7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CC13B-F517-C922-C314-51D28086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48" y="1469746"/>
            <a:ext cx="5696885" cy="335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A77C6-B150-D653-723F-6A0773AF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3564764"/>
            <a:ext cx="5712246" cy="349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19"/>
          <a:stretch/>
        </p:blipFill>
        <p:spPr>
          <a:xfrm>
            <a:off x="612366" y="1574025"/>
            <a:ext cx="2038236" cy="433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634277" y="4663084"/>
            <a:ext cx="1607832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ACEB7-219B-C78B-62A1-D15BADCC4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403288"/>
            <a:ext cx="11012616" cy="53848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560E5-12A0-4258-8843-7A6B5668CBD0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805005" y="18228"/>
            <a:ext cx="1182759" cy="292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320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272366" y="288447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24CBAA-592B-C98E-40F7-2C973BDB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4" y="1411231"/>
            <a:ext cx="7578151" cy="441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24353" y="2319577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B299A-4882-982A-341B-96E3FE62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09" y="2958325"/>
            <a:ext cx="4628339" cy="361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827703" y="185468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</a:t>
            </a:r>
            <a:r>
              <a:rPr lang="ru-RU" sz="2800" b="1" dirty="0">
                <a:latin typeface="Raleway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19"/>
          <a:stretch/>
        </p:blipFill>
        <p:spPr>
          <a:xfrm>
            <a:off x="604641" y="1989700"/>
            <a:ext cx="1782958" cy="379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81A716-9448-C2F8-1962-3AE99910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24" y="1067932"/>
            <a:ext cx="5434347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95B86-20E6-3346-CFD8-E9102C3B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11" y="2628449"/>
            <a:ext cx="5331784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502458" y="3885650"/>
            <a:ext cx="1885141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0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FA62E-FD4B-CE3A-FB01-1B0F6CD5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9"/>
          <a:stretch/>
        </p:blipFill>
        <p:spPr>
          <a:xfrm>
            <a:off x="2810897" y="1256704"/>
            <a:ext cx="4248871" cy="29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34EC79-EAED-C149-8F7B-A95FFD3D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04" y="3877711"/>
            <a:ext cx="3592092" cy="29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3807C-F022-3452-B599-6687F7161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68" y="2269933"/>
            <a:ext cx="4378460" cy="349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819"/>
          <a:stretch/>
        </p:blipFill>
        <p:spPr>
          <a:xfrm>
            <a:off x="197830" y="1623517"/>
            <a:ext cx="1839314" cy="39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243310" y="3579395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3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CC13B-F517-C922-C314-51D28086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48" y="1469746"/>
            <a:ext cx="5696885" cy="335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A77C6-B150-D653-723F-6A0773AF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3564764"/>
            <a:ext cx="5712246" cy="3494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19"/>
          <a:stretch/>
        </p:blipFill>
        <p:spPr>
          <a:xfrm>
            <a:off x="612366" y="1574025"/>
            <a:ext cx="2038236" cy="433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634277" y="4663084"/>
            <a:ext cx="1607832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2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3F2949-366E-3F41-8A1E-110B364685DF}"/>
              </a:ext>
            </a:extLst>
          </p:cNvPr>
          <p:cNvSpPr txBox="1"/>
          <p:nvPr/>
        </p:nvSpPr>
        <p:spPr>
          <a:xfrm>
            <a:off x="3589783" y="2441940"/>
            <a:ext cx="5256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Raleway" pitchFamily="2" charset="0"/>
              </a:rPr>
              <a:t>Благодарим вас </a:t>
            </a:r>
            <a:br>
              <a:rPr lang="ru-RU" sz="4800" b="1" dirty="0">
                <a:solidFill>
                  <a:srgbClr val="002060"/>
                </a:solidFill>
                <a:latin typeface="Raleway" pitchFamily="2" charset="0"/>
              </a:rPr>
            </a:br>
            <a:r>
              <a:rPr lang="ru-RU" sz="4800" b="1" dirty="0">
                <a:solidFill>
                  <a:srgbClr val="002060"/>
                </a:solidFill>
                <a:latin typeface="Raleway" pitchFamily="2" charset="0"/>
              </a:rPr>
              <a:t>за участие в вебинаре</a:t>
            </a:r>
          </a:p>
        </p:txBody>
      </p:sp>
    </p:spTree>
    <p:extLst>
      <p:ext uri="{BB962C8B-B14F-4D97-AF65-F5344CB8AC3E}">
        <p14:creationId xmlns:p14="http://schemas.microsoft.com/office/powerpoint/2010/main" val="390956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512EC9-7F0D-41C5-0576-FFD432CE5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98" y="1408840"/>
            <a:ext cx="9769502" cy="46344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0D60DB-9386-3174-C6BF-64A2D59F46D3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96603" y="3990886"/>
            <a:ext cx="1182759" cy="292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066404-F8F7-C8DC-BAC7-01E7EA156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58" y="84680"/>
            <a:ext cx="10088383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05AC98-5D7C-160C-845F-23886D8D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69" y="169475"/>
            <a:ext cx="7800157" cy="2471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D5E7-FE51-7954-6790-F2D10BEB2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69" y="2705763"/>
            <a:ext cx="8659433" cy="27435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9828C7-A860-192C-E76C-FD766781E60E}"/>
              </a:ext>
            </a:extLst>
          </p:cNvPr>
          <p:cNvSpPr txBox="1"/>
          <p:nvPr/>
        </p:nvSpPr>
        <p:spPr>
          <a:xfrm rot="10800000" flipV="1">
            <a:off x="7688578" y="3708223"/>
            <a:ext cx="275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145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916F41-5FFF-2663-17B5-542E1A5A8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96" y="501446"/>
            <a:ext cx="7686030" cy="568069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A124DC-D13A-FE31-65C2-5A9579D9B99B}"/>
              </a:ext>
            </a:extLst>
          </p:cNvPr>
          <p:cNvSpPr/>
          <p:nvPr/>
        </p:nvSpPr>
        <p:spPr>
          <a:xfrm>
            <a:off x="3936956" y="5658998"/>
            <a:ext cx="2654709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8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F96E7C-63B1-5C96-6297-39C430F48291}"/>
              </a:ext>
            </a:extLst>
          </p:cNvPr>
          <p:cNvSpPr txBox="1"/>
          <p:nvPr/>
        </p:nvSpPr>
        <p:spPr>
          <a:xfrm>
            <a:off x="2140954" y="1040848"/>
            <a:ext cx="7940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Проектное задание в структуре урока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088020" y="719665"/>
          <a:ext cx="10046826" cy="602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920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F96E7C-63B1-5C96-6297-39C430F48291}"/>
              </a:ext>
            </a:extLst>
          </p:cNvPr>
          <p:cNvSpPr txBox="1"/>
          <p:nvPr/>
        </p:nvSpPr>
        <p:spPr>
          <a:xfrm>
            <a:off x="2578334" y="249679"/>
            <a:ext cx="9613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мотивации для формирования познавательного интереса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5" t="29230" r="41544" b="29012"/>
          <a:stretch>
            <a:fillRect/>
          </a:stretch>
        </p:blipFill>
        <p:spPr bwMode="auto">
          <a:xfrm>
            <a:off x="774041" y="1360849"/>
            <a:ext cx="3608585" cy="44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570" t="18551" r="41596" b="46138"/>
          <a:stretch/>
        </p:blipFill>
        <p:spPr>
          <a:xfrm>
            <a:off x="3305789" y="3248159"/>
            <a:ext cx="3277969" cy="345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758" t="14318" r="60683" b="46960"/>
          <a:stretch/>
        </p:blipFill>
        <p:spPr>
          <a:xfrm>
            <a:off x="8237061" y="1050081"/>
            <a:ext cx="3557541" cy="3961758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23552" r="20663" b="45654"/>
          <a:stretch/>
        </p:blipFill>
        <p:spPr bwMode="auto">
          <a:xfrm>
            <a:off x="6796835" y="3765473"/>
            <a:ext cx="3290235" cy="269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8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E1E732-3919-447A-B0B6-0FE977D20C02}"/>
              </a:ext>
            </a:extLst>
          </p:cNvPr>
          <p:cNvSpPr txBox="1"/>
          <p:nvPr/>
        </p:nvSpPr>
        <p:spPr>
          <a:xfrm>
            <a:off x="2619441" y="239398"/>
            <a:ext cx="74273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Raleway" pitchFamily="2" charset="0"/>
              </a:rPr>
              <a:t>Этап решения практических задач</a:t>
            </a:r>
            <a:endParaRPr lang="ru-RU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9" t="24171" r="40942" b="43779"/>
          <a:stretch>
            <a:fillRect/>
          </a:stretch>
        </p:blipFill>
        <p:spPr bwMode="auto">
          <a:xfrm>
            <a:off x="6333137" y="1265407"/>
            <a:ext cx="5103126" cy="466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438" y="1162728"/>
            <a:ext cx="6096000" cy="48705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задание носит обобщенный универсальный характер и может быть использовано при изучении разных тем школьного курса химии.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Тексты составленных задач должны соответствовать теме урока, это могут быть как экспериментальные, так и расчетные задачи с использованием элементов контекстного обучения.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Выполнение этой  работы целесообразно осуществлять при изучении тем 9 класса школьного курса химии, связанных с химией элементов и решением задач разных типов.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Целесообразно, чтобы при составлении задач школьники использовали не только обычные задачи расчеты по химическим уравнениям, но и задания с бытовым, экологическим и социальным контекстом.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92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4566</TotalTime>
  <Words>469</Words>
  <Application>Microsoft Office PowerPoint</Application>
  <PresentationFormat>Широкоэкранный</PresentationFormat>
  <Paragraphs>50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Lato</vt:lpstr>
      <vt:lpstr>Raleway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образовательная платформа ГлобалЛаб для организации проектно-исследовательской деятельности</dc:title>
  <dc:creator>Алена Сайфетдинова</dc:creator>
  <cp:lastModifiedBy>Пользователь Windows</cp:lastModifiedBy>
  <cp:revision>2172</cp:revision>
  <dcterms:created xsi:type="dcterms:W3CDTF">2021-07-21T07:45:47Z</dcterms:created>
  <dcterms:modified xsi:type="dcterms:W3CDTF">2022-11-29T11:51:32Z</dcterms:modified>
</cp:coreProperties>
</file>