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9"/>
  </p:notesMasterIdLst>
  <p:sldIdLst>
    <p:sldId id="257" r:id="rId4"/>
    <p:sldId id="414" r:id="rId5"/>
    <p:sldId id="415" r:id="rId6"/>
    <p:sldId id="409" r:id="rId7"/>
    <p:sldId id="265" r:id="rId8"/>
    <p:sldId id="379" r:id="rId9"/>
    <p:sldId id="377" r:id="rId10"/>
    <p:sldId id="412" r:id="rId11"/>
    <p:sldId id="375" r:id="rId12"/>
    <p:sldId id="266" r:id="rId13"/>
    <p:sldId id="374" r:id="rId14"/>
    <p:sldId id="380" r:id="rId15"/>
    <p:sldId id="267" r:id="rId16"/>
    <p:sldId id="280" r:id="rId17"/>
    <p:sldId id="281" r:id="rId18"/>
    <p:sldId id="282" r:id="rId19"/>
    <p:sldId id="284" r:id="rId20"/>
    <p:sldId id="285" r:id="rId21"/>
    <p:sldId id="283" r:id="rId22"/>
    <p:sldId id="287" r:id="rId23"/>
    <p:sldId id="411" r:id="rId24"/>
    <p:sldId id="366" r:id="rId25"/>
    <p:sldId id="370" r:id="rId26"/>
    <p:sldId id="367" r:id="rId27"/>
    <p:sldId id="371" r:id="rId28"/>
    <p:sldId id="372" r:id="rId29"/>
    <p:sldId id="369" r:id="rId30"/>
    <p:sldId id="406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413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397" r:id="rId49"/>
    <p:sldId id="398" r:id="rId50"/>
    <p:sldId id="399" r:id="rId51"/>
    <p:sldId id="400" r:id="rId52"/>
    <p:sldId id="401" r:id="rId53"/>
    <p:sldId id="402" r:id="rId54"/>
    <p:sldId id="403" r:id="rId55"/>
    <p:sldId id="404" r:id="rId56"/>
    <p:sldId id="405" r:id="rId57"/>
    <p:sldId id="373" r:id="rId5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klrNGJ1C4bO5TbvyukCGg==" hashData="1FPpUPwDsWTP8M40Gs0RakW4L88="/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8549" autoAdjust="0"/>
  </p:normalViewPr>
  <p:slideViewPr>
    <p:cSldViewPr showGuides="1">
      <p:cViewPr>
        <p:scale>
          <a:sx n="86" d="100"/>
          <a:sy n="86" d="100"/>
        </p:scale>
        <p:origin x="-24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4611F-440C-4FE8-91CD-8B19530A2EC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C59CA-5C15-4459-B1C6-0DBF834F2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3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8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1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93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5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17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44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16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3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58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7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58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21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15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99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03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67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64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9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01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23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94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1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3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3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4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0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5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5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4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3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niso54.ru/node/1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DD08C5F-6D1E-4158-93D0-EA47CA017BAE}"/>
              </a:ext>
            </a:extLst>
          </p:cNvPr>
          <p:cNvSpPr txBox="1">
            <a:spLocks/>
          </p:cNvSpPr>
          <p:nvPr/>
        </p:nvSpPr>
        <p:spPr>
          <a:xfrm>
            <a:off x="6456040" y="1268760"/>
            <a:ext cx="5400600" cy="2772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56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endParaRPr lang="ru-RU" sz="56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28D9C07-FD85-41FC-90AD-23644229A551}"/>
              </a:ext>
            </a:extLst>
          </p:cNvPr>
          <p:cNvSpPr txBox="1">
            <a:spLocks/>
          </p:cNvSpPr>
          <p:nvPr/>
        </p:nvSpPr>
        <p:spPr>
          <a:xfrm>
            <a:off x="8256640" y="5589240"/>
            <a:ext cx="3600000" cy="765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 smtClean="0">
                <a:latin typeface="Myriad Pro" pitchFamily="34" charset="0"/>
                <a:cs typeface="Times New Roman" panose="02020603050405020304" pitchFamily="18" charset="0"/>
              </a:rPr>
              <a:t>Гладкова И. А., </a:t>
            </a:r>
          </a:p>
          <a:p>
            <a:pPr algn="r"/>
            <a:r>
              <a:rPr lang="ru-RU" sz="2400" b="1" dirty="0" smtClean="0">
                <a:latin typeface="Myriad Pro" pitchFamily="34" charset="0"/>
                <a:cs typeface="Times New Roman" panose="02020603050405020304" pitchFamily="18" charset="0"/>
              </a:rPr>
              <a:t>старший методист</a:t>
            </a:r>
            <a:endParaRPr lang="ru-RU" sz="2400" b="1" dirty="0">
              <a:latin typeface="Myriad Pro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2024" y="908720"/>
            <a:ext cx="56526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 Нормативные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правовые основы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  аттестации педагогических работников. Требования к результатам профессиональной деятельности. </a:t>
            </a:r>
          </a:p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87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 lnSpcReduction="10000"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/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С учетом норм Федерального закона «Об образовании в Российской Федерации» (статья 49) Порядком аттестации, утвержденным приказом 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№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196, </a:t>
            </a: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устанавливаются сроки действия первой и высшей квалификационных категорий педагогических работников, устанавливаемых по результатам аттестации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 проводимой по их желанию. </a:t>
            </a:r>
            <a:endParaRPr lang="ru-RU" sz="26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0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Сроки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действия квалификационных категорий </a:t>
            </a: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и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«педагог-наставник</a:t>
            </a: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» Порядком аттестации также не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предусмотрены.</a:t>
            </a: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Ответы 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на часто задаваемые вопросы по применению Порядка проведения аттестации педагогических работников организаций, осуществляющих образовательную </a:t>
            </a: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деятельность 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latin typeface="Myriad Pro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РФ и Общероссийский Профсоюз </a:t>
            </a: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образования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1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620688"/>
            <a:ext cx="11485276" cy="5808303"/>
          </a:xfrm>
        </p:spPr>
        <p:txBody>
          <a:bodyPr>
            <a:normAutofit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/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dirty="0" smtClean="0">
                <a:latin typeface="Myriad Pro" pitchFamily="34" charset="0"/>
                <a:cs typeface="Times New Roman" pitchFamily="18" charset="0"/>
              </a:rPr>
              <a:t>Заявления </a:t>
            </a:r>
            <a:r>
              <a:rPr lang="ru-RU" dirty="0">
                <a:latin typeface="Myriad Pro" pitchFamily="34" charset="0"/>
                <a:cs typeface="Times New Roman" pitchFamily="18" charset="0"/>
              </a:rPr>
              <a:t>в аттестационную комиссию о проведении аттестации </a:t>
            </a:r>
            <a:r>
              <a:rPr lang="ru-RU" dirty="0" smtClean="0">
                <a:latin typeface="Myriad Pro" pitchFamily="34" charset="0"/>
                <a:cs typeface="Times New Roman" pitchFamily="18" charset="0"/>
              </a:rPr>
              <a:t/>
            </a:r>
            <a:br>
              <a:rPr lang="ru-RU" dirty="0" smtClean="0">
                <a:latin typeface="Myriad Pro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целях установления высшей квалификационной категории</a:t>
            </a:r>
            <a:r>
              <a:rPr lang="ru-RU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Myriad Pro" pitchFamily="34" charset="0"/>
                <a:cs typeface="Times New Roman" pitchFamily="18" charset="0"/>
              </a:rPr>
              <a:t>подаются педагогическими работниками</a:t>
            </a:r>
            <a:r>
              <a:rPr lang="ru-RU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имеющими (имевшими) </a:t>
            </a: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ОДНОЙ ИЗ ДОЛЖНОСТЕЙ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первую или высшую </a:t>
            </a: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квалификационную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категорию.</a:t>
            </a:r>
            <a:r>
              <a:rPr lang="ru-RU" b="1" dirty="0"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b="1" dirty="0"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b="1" dirty="0" smtClean="0"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деятельность»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9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548680"/>
            <a:ext cx="10801350" cy="5808303"/>
          </a:xfrm>
        </p:spPr>
        <p:txBody>
          <a:bodyPr>
            <a:normAutofit fontScale="55000" lnSpcReduction="20000"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4700" dirty="0" smtClean="0">
                <a:latin typeface="Myriad Pro" pitchFamily="34" charset="0"/>
                <a:cs typeface="Times New Roman" pitchFamily="18" charset="0"/>
              </a:rPr>
              <a:t>Порядок аттестации </a:t>
            </a:r>
            <a:r>
              <a:rPr lang="ru-RU" sz="47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устанавливает период времени со дня вынесения аттестационной комиссией решения об установлении высшей квалификационной категории, </a:t>
            </a:r>
            <a:r>
              <a:rPr lang="ru-RU" sz="4700" dirty="0" smtClean="0">
                <a:latin typeface="Myriad Pro" pitchFamily="34" charset="0"/>
                <a:cs typeface="Times New Roman" pitchFamily="18" charset="0"/>
              </a:rPr>
              <a:t>через который педагогический работник может подать заявление на проведение аттестации в целях установления квалификационной категории </a:t>
            </a:r>
            <a:r>
              <a:rPr lang="ru-RU" sz="47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или «педагог-наставни</a:t>
            </a:r>
            <a:r>
              <a:rPr lang="ru-RU" sz="42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к».</a:t>
            </a: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42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3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3300" dirty="0" smtClean="0">
                <a:latin typeface="Myriad Pro" pitchFamily="34" charset="0"/>
                <a:cs typeface="Times New Roman" panose="02020603050405020304" pitchFamily="18" charset="0"/>
              </a:rPr>
              <a:t>Ответы </a:t>
            </a:r>
            <a:r>
              <a:rPr lang="ru-RU" sz="3300" dirty="0">
                <a:latin typeface="Myriad Pro" pitchFamily="34" charset="0"/>
                <a:cs typeface="Times New Roman" panose="02020603050405020304" pitchFamily="18" charset="0"/>
              </a:rPr>
              <a:t>на часто задаваемые вопросы по применению Порядка проведения аттестации педагогических работников организаций, осуществляющих образовательную деятельность (</a:t>
            </a:r>
            <a:r>
              <a:rPr lang="ru-RU" sz="3300" dirty="0" err="1" smtClean="0">
                <a:latin typeface="Myriad Pro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33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Myriad Pro" pitchFamily="34" charset="0"/>
                <a:cs typeface="Times New Roman" panose="02020603050405020304" pitchFamily="18" charset="0"/>
              </a:rPr>
              <a:t>РФ и Общероссийский Профсоюз образования</a:t>
            </a:r>
            <a:r>
              <a:rPr lang="ru-RU" sz="3300" dirty="0" smtClean="0">
                <a:latin typeface="Myriad Pro" pitchFamily="34" charset="0"/>
                <a:cs typeface="Times New Roman" panose="02020603050405020304" pitchFamily="18" charset="0"/>
              </a:rPr>
              <a:t>)</a:t>
            </a:r>
            <a:endParaRPr lang="ru-RU" sz="33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3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9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Аттестация </a:t>
            </a:r>
            <a:r>
              <a:rPr lang="ru-RU" sz="3200" b="1" dirty="0">
                <a:latin typeface="Myriad Pro" pitchFamily="34" charset="0"/>
                <a:cs typeface="Times New Roman" pitchFamily="18" charset="0"/>
              </a:rPr>
              <a:t>в целях установления квалификационной категории</a:t>
            </a:r>
            <a:br>
              <a:rPr lang="ru-RU" sz="3200" b="1" dirty="0">
                <a:latin typeface="Myriad Pro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(первой или высшей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392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Критерии принятия решений АК по установлению педагогическим работникам </a:t>
            </a: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первой или высшей квалификационных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категорий</a:t>
            </a:r>
            <a:br>
              <a:rPr lang="ru-RU" sz="2400" b="1" dirty="0">
                <a:latin typeface="Myriad Pro" pitchFamily="34" charset="0"/>
                <a:cs typeface="Times New Roman" pitchFamily="18" charset="0"/>
              </a:rPr>
            </a:b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81166"/>
              </p:ext>
            </p:extLst>
          </p:nvPr>
        </p:nvGraphicFramePr>
        <p:xfrm>
          <a:off x="983432" y="1160748"/>
          <a:ext cx="10585176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2588"/>
                <a:gridCol w="5292588"/>
              </a:tblGrid>
              <a:tr h="468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Myriad Pro" pitchFamily="34" charset="0"/>
                        </a:rPr>
                        <a:t>Первая квалификационная категория</a:t>
                      </a:r>
                    </a:p>
                    <a:p>
                      <a:endParaRPr lang="ru-RU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Myriad Pro" pitchFamily="34" charset="0"/>
                        </a:rPr>
                        <a:t>Высшая квалификационная</a:t>
                      </a:r>
                      <a:r>
                        <a:rPr lang="ru-RU" sz="1800" baseline="0" dirty="0" smtClean="0">
                          <a:latin typeface="Myriad Pro" pitchFamily="34" charset="0"/>
                        </a:rPr>
                        <a:t> категория</a:t>
                      </a:r>
                      <a:endParaRPr lang="ru-RU" sz="1800" dirty="0" smtClean="0">
                        <a:latin typeface="Myriad Pro" pitchFamily="34" charset="0"/>
                      </a:endParaRPr>
                    </a:p>
                    <a:p>
                      <a:endParaRPr lang="ru-RU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1098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Myriad Pro" pitchFamily="34" charset="0"/>
                        </a:rPr>
                        <a:t>стабильные положительные результаты освоения обучающимися образовательных </a:t>
                      </a:r>
                      <a:r>
                        <a:rPr lang="ru-RU" sz="1800" dirty="0" smtClean="0">
                          <a:latin typeface="Myriad Pro" pitchFamily="34" charset="0"/>
                        </a:rPr>
                        <a:t>программ</a:t>
                      </a:r>
                      <a:r>
                        <a:rPr lang="ru-RU" sz="1800" b="0" dirty="0" smtClean="0">
                          <a:latin typeface="Myriad Pro" pitchFamily="34" charset="0"/>
                        </a:rPr>
                        <a:t>, 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в том числе в области искусств, физической  культуры и спорта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, по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итогам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мониторингов</a:t>
                      </a:r>
                      <a:r>
                        <a:rPr lang="ru-RU" sz="1800" dirty="0" smtClean="0">
                          <a:solidFill>
                            <a:schemeClr val="accent1"/>
                          </a:solidFill>
                          <a:latin typeface="Myriad Pro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и иных</a:t>
                      </a:r>
                      <a:r>
                        <a:rPr lang="ru-RU" sz="1800" b="0" baseline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 форм контроля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,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проводимых организацией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достижение обучающимися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положительной динамики результатов </a:t>
                      </a:r>
                      <a:r>
                        <a:rPr lang="ru-RU" sz="1800" b="0" dirty="0">
                          <a:latin typeface="Myriad Pro" pitchFamily="34" charset="0"/>
                        </a:rPr>
                        <a:t>освоения </a:t>
                      </a:r>
                      <a:r>
                        <a:rPr lang="ru-RU" sz="1800" b="0" dirty="0" smtClean="0">
                          <a:latin typeface="Myriad Pro" pitchFamily="34" charset="0"/>
                        </a:rPr>
                        <a:t>    </a:t>
                      </a:r>
                      <a:r>
                        <a:rPr lang="ru-RU" sz="1800" b="0" dirty="0">
                          <a:latin typeface="Myriad Pro" pitchFamily="34" charset="0"/>
                        </a:rPr>
                        <a:t>образовательных </a:t>
                      </a:r>
                      <a:r>
                        <a:rPr lang="ru-RU" sz="1800" b="0" dirty="0" smtClean="0">
                          <a:latin typeface="Myriad Pro" pitchFamily="34" charset="0"/>
                        </a:rPr>
                        <a:t>программ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, в том числе в области искусств, физической  культуры и спорта  </a:t>
                      </a:r>
                      <a:r>
                        <a:rPr lang="ru-RU" sz="1800" b="0" dirty="0">
                          <a:latin typeface="Myriad Pro" pitchFamily="34" charset="0"/>
                        </a:rPr>
                        <a:t>по итогам мониторингов, проводимых организацией</a:t>
                      </a:r>
                      <a:endParaRPr lang="ru-RU" sz="1800" b="0" dirty="0">
                        <a:latin typeface="Myriad Pro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</a:tr>
              <a:tr h="1358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Myriad Pro" pitchFamily="34" charset="0"/>
                        </a:rPr>
                        <a:t>стабильные положительные результаты освоения обучающимися   образовательных программ по итогам мониторинга системы образования, проводимого в порядке,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установленном  Правительством Российской Федерации </a:t>
                      </a:r>
                      <a:r>
                        <a:rPr lang="ru-RU" sz="1800" dirty="0" smtClean="0">
                          <a:latin typeface="Myriad Pro" pitchFamily="34" charset="0"/>
                        </a:rPr>
                        <a:t>(Постановление Правительства РФ от 05.08.2013 № 662 «Об осуществлении мониторинга системы образования»)</a:t>
                      </a:r>
                    </a:p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достижение обучающимися положительных результатов освоения     образовательных программ по итогам мониторинга системы образования, проводимого в порядке, установленном  Правительством Российской Федерации (Постановление Правительства РФ от 05.08.2013 № 662 «Об осуществлении мониторинга системы образования»)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606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73888"/>
              </p:ext>
            </p:extLst>
          </p:nvPr>
        </p:nvGraphicFramePr>
        <p:xfrm>
          <a:off x="1019436" y="88423"/>
          <a:ext cx="10189132" cy="6481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76"/>
                <a:gridCol w="5004556"/>
              </a:tblGrid>
              <a:tr h="1764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выявление развития у обучающихся способностей к научной (интеллектуальной), творческой, физкультурно-спортивной деятельности</a:t>
                      </a:r>
                      <a:endParaRPr lang="ru-RU" sz="175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  <a:p>
                      <a:endParaRPr lang="ru-RU" sz="175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1" i="1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выявление и развитие</a:t>
                      </a:r>
                      <a:r>
                        <a:rPr lang="ru-RU" sz="1750" b="0" i="1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750" dirty="0" smtClean="0">
                          <a:latin typeface="Myriad Pro" pitchFamily="34" charset="0"/>
                          <a:cs typeface="Times New Roman" pitchFamily="18" charset="0"/>
                        </a:rPr>
                        <a:t>способностей обучающихся к научной (интеллектуальной), творческой, физкультурно-спортивной </a:t>
                      </a:r>
                      <a:r>
                        <a:rPr lang="ru-RU" sz="1750" b="0" i="0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деятельности, а также их участие в олимпиадах, конкурсах, фестивалях, соревнованиях</a:t>
                      </a:r>
                    </a:p>
                  </a:txBody>
                  <a:tcPr/>
                </a:tc>
              </a:tr>
              <a:tr h="2678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личный вклад  в повышение качества </a:t>
                      </a: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образования</a:t>
                      </a:r>
                      <a:r>
                        <a:rPr lang="ru-RU" sz="1750" b="0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</a:t>
                      </a: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в работе методических объединений педагогических работников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личный вклад  в повышение качества образования, совершенствование методов обучения и воспитания,  </a:t>
                      </a:r>
                      <a:r>
                        <a:rPr lang="ru-RU" sz="1750" b="1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продуктивное использование новых образовательных технологий</a:t>
                      </a:r>
                      <a:r>
                        <a:rPr lang="ru-RU" sz="1750" b="0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транслирование в педагогических коллективах опыта практических результатов своей профессиональной деятельности</a:t>
                      </a:r>
                      <a:r>
                        <a:rPr lang="ru-RU" sz="1750" b="0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50" b="1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 том числе экспериментальной и инновационной</a:t>
                      </a:r>
                      <a:endParaRPr lang="ru-RU" sz="1750" b="1" i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1901783">
                <a:tc>
                  <a:txBody>
                    <a:bodyPr/>
                    <a:lstStyle/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 smtClean="0">
                          <a:latin typeface="Myriad Pro" pitchFamily="34" charset="0"/>
                          <a:cs typeface="Times New Roman" pitchFamily="18" charset="0"/>
                        </a:rPr>
                        <a:t>активное участие в работе методических объединений педагогических работников организаций, </a:t>
                      </a:r>
                      <a:r>
                        <a:rPr lang="ru-RU" sz="1750" b="1" i="1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 разработке программно-методического сопровождения образовательного процесса, профессиональных конкурсах</a:t>
                      </a:r>
                    </a:p>
                    <a:p>
                      <a:endParaRPr lang="ru-RU" sz="1750" b="0" i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637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Заключение экспертной группы содержит одно из следующих рекомендаций:</a:t>
            </a:r>
          </a:p>
          <a:p>
            <a:pPr marL="0" indent="0" algn="just">
              <a:buNone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1) Положительная –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соответствии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аттестационного дела установленным требованиям и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целесообразности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принятия АК решения об установлении квалификационной категории:</a:t>
            </a:r>
            <a:endParaRPr lang="ru-RU" sz="9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первой 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квалификационной  категории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,  если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аттестуемый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набрал 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17 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- 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22  баллов</a:t>
            </a:r>
            <a:r>
              <a:rPr lang="ru-RU" sz="9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;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 </a:t>
            </a:r>
            <a:endParaRPr lang="ru-RU" sz="9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высшей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 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квалификационной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категории, если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аттестуемый набрал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от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23  и выше.</a:t>
            </a:r>
          </a:p>
          <a:p>
            <a:pPr marL="0" indent="0" algn="just">
              <a:buNone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2) Отрицательная - </a:t>
            </a:r>
            <a:r>
              <a:rPr lang="ru-RU" sz="9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несоответствии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аттестационного дела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или квалификации аттестуемого установленным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требованиям и о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нецелесообразности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принятия АК решения об установлении квалификационной категории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1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20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96" y="296652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11200" b="1" dirty="0">
                <a:latin typeface="Myriad Pro" pitchFamily="34" charset="0"/>
                <a:cs typeface="Times New Roman" panose="02020603050405020304" pitchFamily="18" charset="0"/>
              </a:rPr>
              <a:t>Аттестация педагогических работников </a:t>
            </a:r>
            <a:r>
              <a:rPr lang="ru-RU" sz="11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на высшую и первую</a:t>
            </a:r>
            <a:r>
              <a:rPr lang="ru-RU" sz="11200" b="1" dirty="0" smtClean="0">
                <a:solidFill>
                  <a:srgbClr val="0070C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квалификационные категории </a:t>
            </a:r>
            <a:r>
              <a:rPr lang="ru-RU" sz="11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без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проведения </a:t>
            </a:r>
            <a:r>
              <a:rPr lang="ru-RU" sz="11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оценки </a:t>
            </a:r>
            <a:r>
              <a:rPr lang="ru-RU" sz="11200" b="1" dirty="0">
                <a:latin typeface="Myriad Pro" pitchFamily="34" charset="0"/>
                <a:cs typeface="Times New Roman" panose="02020603050405020304" pitchFamily="18" charset="0"/>
              </a:rPr>
              <a:t>результатов профессиональной деятельности проводится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по решени</a:t>
            </a:r>
            <a:r>
              <a:rPr lang="ru-RU" sz="112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ю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АК</a:t>
            </a:r>
            <a:r>
              <a:rPr lang="ru-RU" sz="112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в отношении следующих педагогических работников</a:t>
            </a: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:</a:t>
            </a:r>
            <a:endParaRPr lang="ru-RU" sz="96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>
                <a:latin typeface="Myriad Pro" pitchFamily="34" charset="0"/>
                <a:cs typeface="Times New Roman" pitchFamily="18" charset="0"/>
              </a:rPr>
              <a:t>1)имеющих ученые звания 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степени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при аттестации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ту же квалификационную категорию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>
                <a:latin typeface="Myriad Pro" pitchFamily="34" charset="0"/>
                <a:cs typeface="Times New Roman" pitchFamily="18" charset="0"/>
              </a:rPr>
              <a:t>2) педагогические работники при аттестации на более высокую или ту же квалификационную категорию,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которые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ТЕЧЕНИЕ ПЯТИ ЛЕТ, ПРЕДШЕСТВУЮЩИХ АТТЕСТАЦИИ:</a:t>
            </a: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 получили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государственные награды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по профилю педагогической деятельности,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почетные звания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, начинающиеся со слов «Народный», «Заслуженный»;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ведомственные знаки отличия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: «Отличник народного просвещения», «Отличник профессионально-технического образования»,  «Почетный работник общего образования РФ», другие почетные звания и ведомственные знаки отличия,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награждены ведомственными нагрудными знаками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(«За заслуги в образовании», «За вклад в Российскую культуру» и др.), медалью К. Д. Ушинского,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Почетной грамотой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Президента Российской Федерации,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Благодарностью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Президента Российской Федерации,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Почетными грамотами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Российской Федерации;   </a:t>
            </a:r>
          </a:p>
          <a:p>
            <a:pPr marL="0" lvl="0" indent="0" algn="ctr">
              <a:buClr>
                <a:srgbClr val="F07F09"/>
              </a:buClr>
              <a:buNone/>
            </a:pPr>
            <a:r>
              <a:rPr lang="ru-RU" sz="96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96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8983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стали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победителями конкурсов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в рамках реализации приоритетного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национального проекта  «Образование», </a:t>
            </a:r>
            <a:endParaRPr lang="ru-RU" sz="9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стали обладателями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государственных премий Новосибирской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области,</a:t>
            </a: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dirty="0">
                <a:latin typeface="Myriad Pro" pitchFamily="34" charset="0"/>
                <a:cs typeface="Times New Roman" pitchFamily="18" charset="0"/>
              </a:rPr>
              <a:t>стали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победителями, призерами, дипломантами, лауреатами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(очных) профессиональных конкурсов по профилю деятельности аттестуемого работника («Учитель года», «Воспитатель года», «Педагог-психолог года», «Сердце отдаю детям», «Вожатый года», «Преподаватель года», «Лучший мастер по профессии»,  «Лидер в образовании», «Педагогический дебют», «Лучший преподаватель детской школы искусств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»,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«Мастер года», «Учитель-дефектолог России», «Лучший учитель татарского языка и литературы», «Первый учитель»).</a:t>
            </a: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*</a:t>
            </a:r>
            <a:r>
              <a:rPr lang="ru-RU" sz="72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международного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sz="72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федерального, регионального уровней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–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на 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высшую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 квалификационную категорию;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7200" dirty="0">
                <a:latin typeface="Myriad Pro" pitchFamily="34" charset="0"/>
                <a:cs typeface="Times New Roman" pitchFamily="18" charset="0"/>
              </a:rPr>
              <a:t>* 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муниципального уровня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– на 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первую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 квалификационную категорию.</a:t>
            </a:r>
          </a:p>
          <a:p>
            <a:pPr marL="0" indent="0" algn="ctr">
              <a:buClr>
                <a:srgbClr val="F07F09"/>
              </a:buClr>
              <a:buNone/>
            </a:pPr>
            <a:endParaRPr lang="ru-RU" sz="72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Clr>
                <a:srgbClr val="F07F09"/>
              </a:buClr>
              <a:buNone/>
            </a:pPr>
            <a:r>
              <a:rPr lang="ru-RU" sz="96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96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3710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Для 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прохождения аттестации </a:t>
            </a:r>
            <a:r>
              <a:rPr lang="ru-RU" sz="120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без проведения экспертной оценки результатов профессиональной деятельности 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педагогическому работнику необходимо направить в </a:t>
            </a: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АК</a:t>
            </a:r>
            <a:endParaRPr lang="ru-RU" sz="120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2000" b="1" dirty="0">
                <a:latin typeface="Myriad Pro" pitchFamily="34" charset="0"/>
                <a:cs typeface="Times New Roman" panose="02020603050405020304" pitchFamily="18" charset="0"/>
              </a:rPr>
              <a:t>заявление </a:t>
            </a:r>
            <a:r>
              <a:rPr lang="ru-RU" sz="120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(без приложения</a:t>
            </a:r>
            <a:r>
              <a:rPr lang="ru-RU" sz="120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), </a:t>
            </a:r>
            <a:r>
              <a:rPr lang="ru-RU" sz="12000" b="1" dirty="0" smtClean="0">
                <a:latin typeface="Myriad Pro" pitchFamily="34" charset="0"/>
                <a:cs typeface="Times New Roman" panose="02020603050405020304" pitchFamily="18" charset="0"/>
              </a:rPr>
              <a:t>документы, подтверждающие данные заявления </a:t>
            </a: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и</a:t>
            </a:r>
            <a:r>
              <a:rPr lang="ru-RU" sz="120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20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копию(и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) </a:t>
            </a: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документа(</a:t>
            </a:r>
            <a:r>
              <a:rPr lang="ru-RU" sz="12000" dirty="0" err="1" smtClean="0">
                <a:latin typeface="Myriad Pro" pitchFamily="34" charset="0"/>
                <a:cs typeface="Times New Roman" panose="02020603050405020304" pitchFamily="18" charset="0"/>
              </a:rPr>
              <a:t>ов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) </a:t>
            </a:r>
            <a:r>
              <a:rPr lang="ru-RU" sz="120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 награде (ах), ученых степенях, результатах конкурсного отбора и профессиональных конкурсов.</a:t>
            </a: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673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476" y="332656"/>
            <a:ext cx="9649072" cy="1188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endParaRPr lang="ru-RU" sz="31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xmlns="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412" y="1160748"/>
            <a:ext cx="10800000" cy="5052019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Министерства просвещения России от 24.03.2023  № 196 «Об утверждении Порядка проведения аттестации педагогических работников организаций, осуществляющих образовательную деятельность» (зарегистрирован в Минюсте России  02.06.2023 № 73696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  <a:tabLst>
                <a:tab pos="177800" algn="l"/>
              </a:tabLst>
            </a:pPr>
            <a:endParaRPr lang="ru-RU" sz="2400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Ответы на часто задаваемые вопросы по применению Порядка проведения аттестации педагогических работников организаций, осуществляющих образовательную деятельность (</a:t>
            </a:r>
            <a:r>
              <a:rPr lang="ru-RU" sz="2400" dirty="0" err="1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Минпрсвещения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РФ и Общероссийский Профсоюз образования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44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ru-RU" sz="112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Документы 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с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результатами профессиональной деятельности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 педагогического работника заверяются в установленном порядке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руководителем организации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, осуществляющей образовательную деятельность</a:t>
            </a: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.</a:t>
            </a:r>
          </a:p>
          <a:p>
            <a:pPr marL="566928" lvl="1" indent="0" algn="ctr">
              <a:buNone/>
            </a:pPr>
            <a:endParaRPr lang="ru-RU" sz="7200" dirty="0" smtClean="0">
              <a:latin typeface="Myriad Pro" pitchFamily="34" charset="0"/>
              <a:cs typeface="Times New Roman" pitchFamily="18" charset="0"/>
            </a:endParaRPr>
          </a:p>
          <a:p>
            <a:pPr marL="566928" lvl="1" indent="0"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9600" dirty="0">
              <a:latin typeface="Myriad Pr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i="1" dirty="0" smtClean="0">
                <a:latin typeface="Myriad Pro"/>
              </a:rPr>
              <a:t>Правила заверения документов </a:t>
            </a:r>
            <a:r>
              <a:rPr lang="ru-RU" sz="11200" i="1" dirty="0">
                <a:latin typeface="Myriad Pro"/>
              </a:rPr>
              <a:t>можно найти в национальном стандарте </a:t>
            </a:r>
            <a:r>
              <a:rPr lang="ru-RU" sz="11200" b="1" i="1" dirty="0">
                <a:solidFill>
                  <a:srgbClr val="FF0000"/>
                </a:solidFill>
                <a:latin typeface="Myriad Pro"/>
              </a:rPr>
              <a:t>ГОСТ Р 7.0.97-2016</a:t>
            </a:r>
            <a:r>
              <a:rPr lang="ru-RU" sz="11200" i="1" dirty="0">
                <a:latin typeface="Myriad Pro"/>
              </a:rPr>
              <a:t>, который утвержден </a:t>
            </a:r>
            <a:r>
              <a:rPr lang="ru-RU" sz="11200" b="1" i="1" dirty="0">
                <a:solidFill>
                  <a:srgbClr val="FF0000"/>
                </a:solidFill>
                <a:latin typeface="Myriad Pro"/>
              </a:rPr>
              <a:t>приказом </a:t>
            </a:r>
            <a:r>
              <a:rPr lang="ru-RU" sz="11200" b="1" i="1" dirty="0" err="1">
                <a:solidFill>
                  <a:srgbClr val="FF0000"/>
                </a:solidFill>
                <a:latin typeface="Myriad Pro"/>
              </a:rPr>
              <a:t>Росстандарта</a:t>
            </a:r>
            <a:r>
              <a:rPr lang="ru-RU" sz="11200" b="1" i="1" dirty="0">
                <a:solidFill>
                  <a:srgbClr val="FF0000"/>
                </a:solidFill>
                <a:latin typeface="Myriad Pro"/>
              </a:rPr>
              <a:t> от 08.12.2016 № 2004-ст</a:t>
            </a:r>
            <a:r>
              <a:rPr lang="ru-RU" sz="11200" i="1" dirty="0">
                <a:solidFill>
                  <a:srgbClr val="FF0000"/>
                </a:solidFill>
                <a:latin typeface="Myriad Pro"/>
              </a:rPr>
              <a:t>.</a:t>
            </a:r>
            <a:r>
              <a:rPr lang="ru-RU" sz="11200" i="1" dirty="0">
                <a:latin typeface="Myriad Pro"/>
              </a:rPr>
              <a:t> По правилам запись может быть сделана </a:t>
            </a:r>
            <a:r>
              <a:rPr lang="ru-RU" sz="11200" i="1" dirty="0" smtClean="0">
                <a:latin typeface="Myriad Pro"/>
              </a:rPr>
              <a:t> </a:t>
            </a:r>
            <a:r>
              <a:rPr lang="ru-RU" sz="11200" i="1" dirty="0">
                <a:latin typeface="Myriad Pro"/>
              </a:rPr>
              <a:t>от </a:t>
            </a:r>
            <a:r>
              <a:rPr lang="ru-RU" sz="11200" i="1" dirty="0" smtClean="0">
                <a:latin typeface="Myriad Pro"/>
              </a:rPr>
              <a:t>руки </a:t>
            </a:r>
            <a:r>
              <a:rPr lang="ru-RU" sz="11200" i="1" dirty="0">
                <a:latin typeface="Myriad Pro"/>
              </a:rPr>
              <a:t>либо проставлена с помощью готового штампа.</a:t>
            </a:r>
          </a:p>
          <a:p>
            <a:pPr marL="109728" indent="0" algn="ctr">
              <a:buNone/>
            </a:pP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1329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ru-RU" sz="96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Отметка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о заверении копии оформляется для подтверждения соответствия копии документа (выписки из документа) подлиннику документа. </a:t>
            </a:r>
            <a:endParaRPr lang="ru-RU" sz="96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Отметка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о заверении копии проставляется под 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реквизитом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«подпись» и включает: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слово «Верно»; наименование должности лица, заверившего копию; его собственноручную подпись; расшифровку подписи (инициалы, фамилию); дату заверения копии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 (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выписки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из документа).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Если копия выдается для представления в другую организацию, отметка о заверении копии 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дополняется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надписью о месте хранения документа, с которого была изготовлена копия («Подлинник документа находится в (наименование организации) в деле № ... за ... год») 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заверяется печатью организации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. Для проставления отметки о заверении копии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может использоваться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штамп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.</a:t>
            </a:r>
            <a:endParaRPr lang="ru-RU" sz="96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Myriad Pro" pitchFamily="34" charset="0"/>
                <a:cs typeface="Times New Roman" panose="02020603050405020304" pitchFamily="18" charset="0"/>
              </a:rPr>
              <a:t>ГОСТ </a:t>
            </a:r>
            <a:r>
              <a:rPr lang="ru-RU" sz="7200" dirty="0">
                <a:latin typeface="Myriad Pro" pitchFamily="34" charset="0"/>
                <a:cs typeface="Times New Roman" panose="02020603050405020304" pitchFamily="18" charset="0"/>
              </a:rPr>
              <a:t>Р </a:t>
            </a:r>
            <a:r>
              <a:rPr lang="ru-RU" sz="7200" dirty="0" smtClean="0">
                <a:latin typeface="Myriad Pro" pitchFamily="34" charset="0"/>
                <a:cs typeface="Times New Roman" panose="02020603050405020304" pitchFamily="18" charset="0"/>
              </a:rPr>
              <a:t>7.0.97-2016</a:t>
            </a:r>
            <a:r>
              <a:rPr lang="ru-RU" sz="7200" dirty="0">
                <a:latin typeface="Myriad Pro" pitchFamily="34" charset="0"/>
                <a:cs typeface="Times New Roman" panose="02020603050405020304" pitchFamily="18" charset="0"/>
              </a:rPr>
              <a:t>, пункт </a:t>
            </a:r>
            <a:r>
              <a:rPr lang="ru-RU" sz="7200" dirty="0" smtClean="0">
                <a:latin typeface="Myriad Pro" pitchFamily="34" charset="0"/>
                <a:cs typeface="Times New Roman" panose="02020603050405020304" pitchFamily="18" charset="0"/>
              </a:rPr>
              <a:t>5.26</a:t>
            </a:r>
            <a:endParaRPr lang="ru-RU" sz="7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067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296652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n w="11430"/>
                <a:latin typeface="Myriad Pro" pitchFamily="34" charset="0"/>
                <a:cs typeface="Times New Roman" pitchFamily="18" charset="0"/>
              </a:rPr>
              <a:t>Аттестация </a:t>
            </a:r>
            <a:r>
              <a:rPr lang="ru-RU" sz="3200" b="1" dirty="0">
                <a:ln w="11430"/>
                <a:latin typeface="Myriad Pro" pitchFamily="34" charset="0"/>
                <a:cs typeface="Times New Roman" pitchFamily="18" charset="0"/>
              </a:rPr>
              <a:t>в целях установления </a:t>
            </a:r>
            <a:r>
              <a:rPr lang="ru-RU" sz="3200" b="1" dirty="0" smtClean="0">
                <a:ln w="11430"/>
                <a:latin typeface="Myriad Pro" pitchFamily="34" charset="0"/>
                <a:cs typeface="Times New Roman" pitchFamily="18" charset="0"/>
              </a:rPr>
              <a:t>квалификационных категорий</a:t>
            </a:r>
            <a:r>
              <a:rPr lang="ru-RU" sz="3200" b="1" dirty="0">
                <a:ln w="11430"/>
                <a:latin typeface="Myriad Pro" pitchFamily="34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latin typeface="Myriad Pro" pitchFamily="34" charset="0"/>
                <a:cs typeface="Times New Roman" pitchFamily="18" charset="0"/>
              </a:rPr>
            </a:br>
            <a:r>
              <a:rPr lang="ru-RU" sz="3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</a:t>
            </a:r>
            <a:r>
              <a:rPr lang="ru-RU" sz="3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 </a:t>
            </a:r>
            <a:r>
              <a:rPr lang="ru-RU" sz="3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«педагог-наставник»</a:t>
            </a:r>
          </a:p>
          <a:p>
            <a:pPr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94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296652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Квалификационные категории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и «педагог-наставник» </a:t>
            </a:r>
            <a:endParaRPr lang="ru-RU" sz="3200" dirty="0" smtClean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устанавливаются </a:t>
            </a:r>
            <a:r>
              <a:rPr lang="ru-RU" sz="3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ОСНОВЕ ПОКАЗАТЕЛЕЙ ДЕЯТЕЛЬНОСТИ, НЕ ВХОДЯЩЕЙ В ДОЛЖНОСТНЫЕ ОБЯЗАННОСТИ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педагогического работника по занимаемой в организации </a:t>
            </a: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должности, и являются основанием для дифференциации оплаты труда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ПРИ УСЛОВИИ ВЫПОЛНЕНИЯ ДОПОЛНИТЕЛЬНЫХ   ОБЯЗАННОСТЕЙ,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связанных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с методической работой или с наставнической деятельностью.</a:t>
            </a:r>
            <a:endParaRPr lang="ru-RU" sz="3200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18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05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Аттестация в целях установления </a:t>
            </a: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квалификационных категорий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или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«педагог-наставник»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проводится </a:t>
            </a:r>
          </a:p>
          <a:p>
            <a:pPr marL="0" indent="0" algn="just">
              <a:buNone/>
            </a:pP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желанию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педагогических работников, имеющих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высшую</a:t>
            </a:r>
            <a:r>
              <a:rPr lang="ru-RU" sz="3200" dirty="0">
                <a:ln w="11430"/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квалификационную категорию.</a:t>
            </a:r>
          </a:p>
          <a:p>
            <a:pPr>
              <a:buNone/>
            </a:pP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51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Квалификационная категория </a:t>
            </a:r>
            <a:r>
              <a:rPr lang="ru-RU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</a:t>
            </a:r>
            <a:r>
              <a:rPr lang="ru-RU" dirty="0">
                <a:ln w="11430"/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устанавливается на основе показателей деятельности, </a:t>
            </a:r>
            <a:r>
              <a:rPr lang="ru-RU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входящей в должностные обязанности по занимаемой должности: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600" dirty="0">
              <a:ln w="11430"/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руководство методическим объединением и активное участие в методической работе ОО;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руководство разработкой программно-методического сопровождения образовательного процесса ОО;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методическая поддержка педагогических работников ОО при подготовке к участию в профессиональных конкурсах;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участие в методической поддержке (сопровождении) педагогических работников ОО, направленной на их профессиональное развитие, преодоление профессиональных дефицитов;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передача опыта по применению в ОО авторских учебных и (или) учебно-методических разработок.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21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21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1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деятельность»</a:t>
            </a:r>
          </a:p>
          <a:p>
            <a:pPr algn="ctr">
              <a:buNone/>
            </a:pPr>
            <a:endParaRPr lang="ru-RU" sz="18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57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Квалификационная категория </a:t>
            </a:r>
            <a:r>
              <a:rPr lang="ru-RU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</a:t>
            </a:r>
            <a:r>
              <a:rPr lang="ru-RU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педагог-наставник»</a:t>
            </a:r>
            <a:r>
              <a:rPr lang="ru-RU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устанавливается на основе показателей деятельности, </a:t>
            </a:r>
            <a:r>
              <a:rPr lang="ru-RU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входящей в должностные обязанности по занимаемой должности: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dirty="0">
              <a:ln w="11430"/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руководство практической подготовкой студентов;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6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наставничество в отношении педагогических работников ОО, активное сопровождение их профессионального развития;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6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содействие в подготовке педагогических работников к участию в конкурсах профессионального мастерства;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6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распространение авторских подходов и методических разработок в области наставнической деятельности в ОО.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4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56" y="332656"/>
            <a:ext cx="11629292" cy="619268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n w="11430"/>
                <a:latin typeface="Myriad Pro" pitchFamily="34" charset="0"/>
                <a:cs typeface="Times New Roman" pitchFamily="18" charset="0"/>
              </a:rPr>
              <a:t>Документы для аттестации</a:t>
            </a:r>
          </a:p>
          <a:p>
            <a:pPr marL="0" indent="0" algn="ctr"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Заявление</a:t>
            </a:r>
          </a:p>
          <a:p>
            <a:pPr marL="0" indent="0" algn="ctr"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Ходатайство работодателя (+приложение к ходатайству)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характеризующее деятельность педагогического работника, направленную</a:t>
            </a:r>
          </a:p>
          <a:p>
            <a:pPr algn="ctr"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совершенствование                                                                 </a:t>
            </a:r>
            <a:r>
              <a:rPr lang="ru-RU" sz="2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на наставничество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методической  работы                                                                    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Ходатайство формируется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основе решения педагогического совета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ОО (общего собрания, управляющего совета, совета учреждения, наблюдательного совета (у автономных ОО), согласованного с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первичной профсоюзной организацией. 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Минобразования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034300" y="2204864"/>
            <a:ext cx="30963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130644" y="2204864"/>
            <a:ext cx="30963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856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404664"/>
            <a:ext cx="1116124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Заключение экспертной группы содержит одно из следующих рекомендаций:</a:t>
            </a:r>
          </a:p>
          <a:p>
            <a:pPr marL="0" indent="0" algn="just">
              <a:buNone/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1) Положительная –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соответствии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аттестационного дела установленным требованиям и о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целесообразности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 принятия АК решения об установлении квалификационной категории:</a:t>
            </a: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, 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если аттестуемый набрал 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13 – 18 баллов</a:t>
            </a:r>
            <a:r>
              <a:rPr lang="ru-RU" sz="2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;  </a:t>
            </a: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«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педагог-наставник»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, 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если аттестуемый набрал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13 – 18 баллов.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2) Отрицательная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-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несоответствии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аттестационного дела или квалификации аттестуемого установленным требованиям и о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нецелесообразности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 принятия АК решения об установлении квалификационной 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категории.</a:t>
            </a:r>
            <a:endParaRPr lang="ru-RU" sz="26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1" indent="0" algn="ctr">
              <a:lnSpc>
                <a:spcPct val="110000"/>
              </a:lnSpc>
              <a:spcBef>
                <a:spcPts val="1000"/>
              </a:spcBef>
              <a:buNone/>
            </a:pPr>
            <a:r>
              <a:rPr lang="ru-RU" sz="21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Myriad Pro" pitchFamily="34" charset="0"/>
                <a:cs typeface="Times New Roman" pitchFamily="18" charset="0"/>
              </a:rPr>
              <a:t>Приказ Минобразования </a:t>
            </a:r>
            <a:r>
              <a:rPr lang="ru-RU" sz="19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19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900" dirty="0">
              <a:latin typeface="Myriad Pro" pitchFamily="34" charset="0"/>
              <a:cs typeface="Times New Roman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2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64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6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1230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123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14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I</a:t>
            </a:r>
            <a:r>
              <a:rPr lang="en-US" sz="14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  <a:r>
              <a:rPr lang="ru-RU" sz="14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  <a:r>
              <a:rPr lang="ru-RU" sz="14400" dirty="0">
                <a:ln w="11430"/>
                <a:solidFill>
                  <a:srgbClr val="FF0000"/>
                </a:solidFill>
                <a:latin typeface="Myriad Pro" pitchFamily="34" charset="0"/>
              </a:rPr>
              <a:t/>
            </a:r>
            <a:br>
              <a:rPr lang="ru-RU" sz="14400" dirty="0">
                <a:ln w="11430"/>
                <a:solidFill>
                  <a:srgbClr val="FF0000"/>
                </a:solidFill>
                <a:latin typeface="Myriad Pro" pitchFamily="34" charset="0"/>
              </a:rPr>
            </a:br>
            <a:endParaRPr lang="ru-RU" sz="14400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130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12676"/>
            <a:ext cx="10549172" cy="5880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0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77800" algn="l"/>
              </a:tabLst>
            </a:pPr>
            <a:endParaRPr lang="ru-RU" sz="2400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Приказ министерства образования Новосибирской области от 04.10.2023 № 2180 «Об утверждении регламента работы аттестационной комиссии министерства образования Новосибирской области по аттестации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деятельность, расположенных на территории Новосибирской области».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49901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44" y="260648"/>
            <a:ext cx="10513168" cy="6300700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8800" b="1" u="sng" dirty="0" smtClean="0">
                <a:ln w="11430"/>
                <a:latin typeface="Myriad Pro" pitchFamily="34" charset="0"/>
                <a:cs typeface="Times New Roman" pitchFamily="18" charset="0"/>
              </a:rPr>
              <a:t>1.1. Обоснование актуальности темы (направления) профессиональной деятельности (или проблемы профессионального проекта)</a:t>
            </a:r>
          </a:p>
          <a:p>
            <a:pPr marL="109728" indent="0" algn="ctr">
              <a:buNone/>
            </a:pPr>
            <a:r>
              <a:rPr lang="ru-RU" sz="8800" b="1" dirty="0" smtClean="0">
                <a:ln w="11430"/>
                <a:latin typeface="Myriad Pro" pitchFamily="34" charset="0"/>
                <a:cs typeface="Times New Roman" pitchFamily="18" charset="0"/>
              </a:rPr>
              <a:t>3 балла</a:t>
            </a:r>
          </a:p>
          <a:p>
            <a:pPr marL="109728" indent="0" algn="ctr">
              <a:buNone/>
            </a:pPr>
            <a:r>
              <a:rPr lang="ru-RU" sz="8800" dirty="0" smtClean="0">
                <a:ln w="11430"/>
                <a:latin typeface="Myriad Pro" pitchFamily="34" charset="0"/>
                <a:cs typeface="Times New Roman" pitchFamily="18" charset="0"/>
              </a:rPr>
              <a:t>Сформулированы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и согласованы между собою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(направление</a:t>
            </a:r>
            <a:r>
              <a:rPr lang="ru-RU" sz="88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),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значимая для современного образования,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цель,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задачи,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результаты, представленные в </a:t>
            </a: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1.2, 1.3, 2.1, </a:t>
            </a:r>
            <a:r>
              <a:rPr lang="ru-RU" sz="8800" b="1" dirty="0" smtClean="0">
                <a:ln w="11430"/>
                <a:latin typeface="Myriad Pro" pitchFamily="34" charset="0"/>
                <a:cs typeface="Times New Roman" pitchFamily="18" charset="0"/>
              </a:rPr>
              <a:t>3.2</a:t>
            </a: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.</a:t>
            </a:r>
            <a:r>
              <a:rPr lang="ru-RU" sz="88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 smtClean="0">
                <a:ln w="11430"/>
                <a:latin typeface="Myriad Pro" pitchFamily="34" charset="0"/>
                <a:cs typeface="Times New Roman" pitchFamily="18" charset="0"/>
              </a:rPr>
              <a:t>Обоснована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актуальность темы (направления) и целеполагания деятельности: обоснование включает в себя </a:t>
            </a:r>
            <a:r>
              <a:rPr lang="ru-RU" sz="88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АНАЛИЗ ТРЕБОВАНИЙ </a:t>
            </a:r>
            <a:r>
              <a:rPr lang="ru-RU" sz="88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НОРМАТИВНЫХ ДОКУМЕНТОВ</a:t>
            </a:r>
            <a:r>
              <a:rPr lang="ru-RU" sz="88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88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особенностей образовательной организации и </a:t>
            </a:r>
            <a:r>
              <a:rPr lang="ru-RU" sz="88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обучающихся.</a:t>
            </a:r>
            <a:endParaRPr lang="ru-RU" sz="8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2 балла</a:t>
            </a:r>
          </a:p>
          <a:p>
            <a:pPr marL="109728" indent="0" algn="ctr">
              <a:buNone/>
            </a:pP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Сформулированы и согласованы между собою </a:t>
            </a:r>
          </a:p>
          <a:p>
            <a:pPr marL="109728" indent="0" algn="just"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(направление),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значимая для современного образования,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109728" indent="0" algn="just"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цель, задачи, результаты, представленные в </a:t>
            </a: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1.2, 1.3, 2.1, 3.2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. </a:t>
            </a:r>
          </a:p>
          <a:p>
            <a:pPr marL="109728" indent="0" algn="just">
              <a:buNone/>
            </a:pP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Обоснована актуальность темы (направления) и целеполагания деятельности: обоснование включает в себя </a:t>
            </a:r>
            <a:r>
              <a:rPr lang="ru-RU" sz="88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ОТСЫЛКИ</a:t>
            </a:r>
            <a:r>
              <a:rPr lang="ru-RU" sz="88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К НОРМАТИВНЫМ ДОКУМЕНТАМ, В АНАЛИЗЕ </a:t>
            </a:r>
            <a:r>
              <a:rPr lang="ru-RU" sz="88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ЧАСТИЧНО</a:t>
            </a:r>
            <a:r>
              <a:rPr lang="ru-RU" sz="88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УЧТЕНЫ особенности 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образовательной организации и обучающихся.</a:t>
            </a:r>
          </a:p>
          <a:p>
            <a:pPr marL="0" indent="0" algn="ctr">
              <a:buNone/>
            </a:pPr>
            <a:r>
              <a:rPr lang="ru-RU" sz="80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80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 smtClean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84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68" y="332656"/>
            <a:ext cx="10513168" cy="608467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endParaRPr lang="ru-RU" sz="23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1 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балл</a:t>
            </a:r>
          </a:p>
          <a:p>
            <a:pPr marL="109728" indent="0" algn="just"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Сформулированные 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(направление),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цель, задачи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ЧАСТИЧНО НЕ СОГЛАСОВАНЫ</a:t>
            </a: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С РЕЗУЛЬТАТАМИ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2400" b="1" dirty="0" smtClean="0">
                <a:ln w="11430"/>
                <a:solidFill>
                  <a:schemeClr val="accent1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представленными в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 1.2, 1.3, 2.1, 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3.2 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или обоснование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актуальности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ПРЕДСТАВЛЕНО НЕПОЛНО</a:t>
            </a: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.</a:t>
            </a:r>
            <a:endParaRPr lang="ru-RU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(направление), цель и задачи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профессиональной деятельности </a:t>
            </a: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СФОРМУЛИРОВАНЫ</a:t>
            </a: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или </a:t>
            </a:r>
          </a:p>
          <a:p>
            <a:pPr marL="109728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сформулированы </a:t>
            </a: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ОТРЫВЕ ОТ РЕЗУЛЬТАТОВ,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представленных в 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1.2, </a:t>
            </a:r>
          </a:p>
          <a:p>
            <a:pPr marL="109728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1.3, 2.1, 3.2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ОБОСНОВАНИЕ АКТУАЛЬНОСТИ  ОТСУТСТВУЕТ ИЛИ ПРЕДСТАВЛЕНО НЕКОРРЕКТНО.</a:t>
            </a: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109728" lvl="1" indent="0" algn="ctr">
              <a:spcBef>
                <a:spcPts val="100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3200" dirty="0" smtClean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72" y="404664"/>
            <a:ext cx="11197244" cy="6156684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7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 dirty="0">
                <a:ln w="11430"/>
                <a:latin typeface="Myriad Pro" pitchFamily="34" charset="0"/>
                <a:cs typeface="Times New Roman" pitchFamily="18" charset="0"/>
              </a:rPr>
              <a:t>1.2.Участие аттестуемого в разработке программно-методического сопровождения образовательного процесса</a:t>
            </a:r>
            <a:r>
              <a:rPr lang="ru-RU" sz="2200" b="1" u="sng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  <a:p>
            <a:pPr algn="ctr"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90439"/>
              </p:ext>
            </p:extLst>
          </p:nvPr>
        </p:nvGraphicFramePr>
        <p:xfrm>
          <a:off x="515380" y="1238577"/>
          <a:ext cx="1137726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844"/>
                <a:gridCol w="3001819"/>
                <a:gridCol w="3409473"/>
                <a:gridCol w="3817128"/>
              </a:tblGrid>
              <a:tr h="817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Количество баллов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Авторство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Уровень  использования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Уровень представления/публикации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13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 балла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Автор/соавтор 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(кроме рабочих программ)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РЕГИОНАЛЬНОМ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уровне и выше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представлены в открытых рецензируемых информационных системах/опубликованы 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региональном, всероссийском, международном уровнях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92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 балла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Автор/соавтор 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(кроме рабочих программ)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МУНИЦИПАЛЬНОМ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 уровне  </a:t>
                      </a:r>
                      <a:endParaRPr lang="ru-RU" sz="1600" b="0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представлены в открытых рецензируемых информационных системах/опубликованы 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муниципальном уровне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13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 балл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Автор/соавтор 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дополнительных программно-методических 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материалов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ОО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представлены в открытых рецензируемых информационных системах (сайт</a:t>
                      </a:r>
                      <a:r>
                        <a:rPr lang="ru-RU" sz="1600" b="0" kern="1200" baseline="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ОО)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/опубликованы 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институциональном, муниципальном уровнях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50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0 баллов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 принимал участия в разработке программно-методических материалов/ отсутствуют подтверждающие документы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656692"/>
            <a:ext cx="10513168" cy="5868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документы:</a:t>
            </a:r>
          </a:p>
          <a:p>
            <a:pPr algn="ctr">
              <a:buNone/>
            </a:pPr>
            <a:endParaRPr lang="ru-RU" sz="24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  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тексты самостоятельно или в соавторстве разработанных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образовательных программ, </a:t>
            </a:r>
          </a:p>
          <a:p>
            <a:pPr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  другое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программно-методическое обеспечение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и/или </a:t>
            </a:r>
          </a:p>
          <a:p>
            <a:pPr>
              <a:buNone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  отзывы, рецензии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на них, включая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ссылки на публикации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или </a:t>
            </a:r>
          </a:p>
          <a:p>
            <a:pPr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 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тексты подтверждающих документов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, в том числе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электронных.</a:t>
            </a:r>
            <a:endParaRPr lang="ru-RU" sz="2400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332656"/>
            <a:ext cx="11773308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u="sng" dirty="0" smtClean="0">
                <a:latin typeface="Myriad Pro" pitchFamily="34" charset="0"/>
                <a:cs typeface="Times New Roman" panose="02020603050405020304" pitchFamily="18" charset="0"/>
              </a:rPr>
              <a:t>1.3. </a:t>
            </a:r>
            <a:r>
              <a:rPr lang="ru-RU" sz="2100" b="1" u="sng" dirty="0">
                <a:latin typeface="Myriad Pro" pitchFamily="34" charset="0"/>
                <a:cs typeface="Times New Roman" panose="02020603050405020304" pitchFamily="18" charset="0"/>
              </a:rPr>
              <a:t>Совершенствование  методов </a:t>
            </a:r>
            <a:r>
              <a:rPr lang="ru-RU" sz="2100" b="1" u="sng" dirty="0" smtClean="0">
                <a:latin typeface="Myriad Pro" pitchFamily="34" charset="0"/>
                <a:cs typeface="Times New Roman" panose="02020603050405020304" pitchFamily="18" charset="0"/>
              </a:rPr>
              <a:t>обучения и продуктивное использование современных образовательных технологий, </a:t>
            </a:r>
            <a:r>
              <a:rPr lang="ru-RU" sz="2100" b="1" u="sng" dirty="0">
                <a:latin typeface="Myriad Pro" pitchFamily="34" charset="0"/>
                <a:cs typeface="Times New Roman" panose="02020603050405020304" pitchFamily="18" charset="0"/>
              </a:rPr>
              <a:t>воспитания и диагностики развития обучающихся, в том числе обучающихся с особыми образовательными потребностями, в соответствии с темой профессиональной </a:t>
            </a:r>
            <a:r>
              <a:rPr lang="ru-RU" sz="2100" b="1" u="sng" dirty="0" smtClean="0">
                <a:latin typeface="Myriad Pro" pitchFamily="34" charset="0"/>
                <a:cs typeface="Times New Roman" panose="02020603050405020304" pitchFamily="18" charset="0"/>
              </a:rPr>
              <a:t>деятельности</a:t>
            </a:r>
            <a:endParaRPr lang="ru-RU" sz="2100" b="1" u="sng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38588"/>
              </p:ext>
            </p:extLst>
          </p:nvPr>
        </p:nvGraphicFramePr>
        <p:xfrm>
          <a:off x="443372" y="1664804"/>
          <a:ext cx="11449271" cy="503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913"/>
                <a:gridCol w="3784611"/>
                <a:gridCol w="3875806"/>
                <a:gridCol w="2305941"/>
              </a:tblGrid>
              <a:tr h="1134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Количество баллов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Представлен/описан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показано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Уровень внедрения в образовательный процесс и положительной внешней оценки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7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КОМПЛЕКС самостоятельно созданных методических разработок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теме  профессиональной деятельности и/или описана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авторская технология (методическая система)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показано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ООП), приводящее к достижению целей и задач профессиональной деятельности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и выше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311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КОМПЛЕКС самостоятельно созданных методических разработок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теме  профессиональной деятельности и/или описана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авторская технология (методическая система)</a:t>
                      </a: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показано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ООП), приводящее к достижению целей и задач профессиональной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6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332656"/>
            <a:ext cx="11773308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20617"/>
              </p:ext>
            </p:extLst>
          </p:nvPr>
        </p:nvGraphicFramePr>
        <p:xfrm>
          <a:off x="479376" y="908721"/>
          <a:ext cx="11377264" cy="444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640"/>
                <a:gridCol w="3784666"/>
                <a:gridCol w="3852128"/>
                <a:gridCol w="2298830"/>
              </a:tblGrid>
              <a:tr h="738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Количество баллов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Представлено/описано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показано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Уровень внедрения в образовательный процесс и положительной внешней оценки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3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КОМПЛЕКС адаптированных методических разработок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теме  профессиональной деятельности,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показывающий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  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в описании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показано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ИНСТИТУЦИОНАЛЬ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НЫЙ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6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 документы, подтверждающие участие в совершенствовании методов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</a:t>
            </a:r>
          </a:p>
          <a:p>
            <a:pPr lvl="0" algn="ctr">
              <a:buNone/>
            </a:pPr>
            <a:endParaRPr lang="ru-RU" sz="24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 Документы, подтверждающие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внедрение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разработок в образовательный процесс и их положительную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внешнюю оценку – на региональном, муниципальном, институциональном уровнях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(отзывы, рецензии экспертов).</a:t>
            </a:r>
          </a:p>
          <a:p>
            <a:pPr marL="0" lvl="0" indent="0" algn="ctr">
              <a:buNone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38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II</a:t>
            </a:r>
            <a:r>
              <a:rPr lang="en-US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  <a:r>
              <a:rPr lang="ru-RU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Результаты освоения обучающимися образовательных программ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29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96" y="260648"/>
            <a:ext cx="1116124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2.1. Результаты освоения образовательных программ по итогам мониторингов, проводимых аттестуемым и/или организацией</a:t>
            </a: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3 балла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Положительная динамика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освоения обучающимися образовательных программ и достижения 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ПЕРИОД 7 ЛЕТ (И БОЛЕЕ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);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описаны и/или указаны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методики диагностирования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показатели и критерии мониторинга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(диагностики)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СООТВЕТСТВУЮТ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заявленным теме (направлению), цели и задачам профессиональной деятельности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2 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Стабильные положительные результаты или положительная динамика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 освоения обучающимися образовательных программ и достижения 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5 ЛЕТ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описаны и/или указаны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методики диагностирования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показатели и критерии мониторинга (диагностики)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ОСНОВНОМ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СООТВЕТСТВУЮТ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заявленным теме (направлению), цели и задачам профессиональной деятельности.</a:t>
            </a:r>
          </a:p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712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 </a:t>
            </a:r>
            <a:endParaRPr lang="ru-RU" sz="2400" b="1" dirty="0" smtClean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1 балл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Стабильные положительные результаты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развития обучающихся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или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положительная динамика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освоения обучающимися образовательных программ и достижения предметных, </a:t>
            </a:r>
            <a:r>
              <a:rPr lang="ru-RU" sz="22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3 ГОДА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описаны и/или указаны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методики диагностирования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предметных, </a:t>
            </a:r>
            <a:r>
              <a:rPr lang="ru-RU" sz="2200" dirty="0" err="1" smtClean="0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и личностных результатов;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показатели и критерии мониторинга (диагностики)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ЧАСТИЧНО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СООТВЕТСТВУЮТ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заявленным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теме (направлению), цели и задачам профессиональной деятельности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ОТСУТСТВУЮТ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результаты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достижения учащимися предметных, </a:t>
            </a:r>
            <a:r>
              <a:rPr lang="ru-RU" sz="22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результатов; 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ОПИСАНЫ показатели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 критерии мониторинга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(диагностики);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показатели и критерии мониторинга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СООТВЕТСВУЮТ поставленным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целям и задачам по теме (направлению) профессиональной деятельности.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4500" b="1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200" b="1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itchFamily="18" charset="0"/>
              </a:rPr>
              <a:t>Цель </a:t>
            </a:r>
            <a:r>
              <a:rPr lang="ru-RU" sz="11200" b="1" dirty="0">
                <a:latin typeface="Myriad Pro" pitchFamily="34" charset="0"/>
                <a:cs typeface="Times New Roman" pitchFamily="18" charset="0"/>
              </a:rPr>
              <a:t>аттестации</a:t>
            </a: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1200" b="1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112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Аттестация 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проводится в целях </a:t>
            </a:r>
          </a:p>
          <a:p>
            <a:pPr algn="ctr">
              <a:buNone/>
            </a:pP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подтверждения соответствия </a:t>
            </a:r>
            <a:r>
              <a:rPr lang="ru-RU" sz="11200" dirty="0">
                <a:latin typeface="Myriad Pro" pitchFamily="34" charset="0"/>
                <a:cs typeface="Times New Roman" pitchFamily="18" charset="0"/>
              </a:rPr>
              <a:t>педагогических работников занимаемым ими должностям на основе оценки их профессиональной деятельности и</a:t>
            </a:r>
          </a:p>
          <a:p>
            <a:pPr algn="ctr">
              <a:buNone/>
            </a:pP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желанию </a:t>
            </a:r>
            <a:r>
              <a:rPr lang="ru-RU" sz="11200" dirty="0">
                <a:latin typeface="Myriad Pro" pitchFamily="34" charset="0"/>
                <a:cs typeface="Times New Roman" pitchFamily="18" charset="0"/>
              </a:rPr>
              <a:t>педагогических работников в целях установления </a:t>
            </a:r>
            <a:r>
              <a:rPr lang="ru-RU" sz="11200" dirty="0" smtClean="0">
                <a:latin typeface="Myriad Pro" pitchFamily="34" charset="0"/>
                <a:cs typeface="Times New Roman" pitchFamily="18" charset="0"/>
              </a:rPr>
              <a:t>квалификационных категорий. </a:t>
            </a:r>
            <a:r>
              <a:rPr lang="ru-RU" sz="112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endParaRPr lang="ru-RU" sz="11200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12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12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9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900" dirty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72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500" dirty="0"/>
          </a:p>
          <a:p>
            <a:pPr algn="ctr"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5965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 </a:t>
            </a:r>
            <a:endParaRPr lang="ru-RU" sz="2400" b="1" dirty="0" smtClean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Подтверждающие документы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результаты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мониторингов, проводимых самим аттестуемым и организацией, представленные в таблицах, графиках, 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диаграммах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(с описанием и анализом!).</a:t>
            </a:r>
            <a:endParaRPr lang="ru-RU" sz="2400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48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u="sng" dirty="0" smtClean="0"/>
              <a:t>2.2. </a:t>
            </a:r>
            <a:r>
              <a:rPr lang="ru-RU" sz="2200" u="sng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образовательных программ по итогам мониторинга системы образования, проводимого в порядке, установленном Правительством РФ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3 </a:t>
            </a: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 ОП по итогам внешней экспертизы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7 ЛЕТ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не ниже средних показателей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РФ и/или 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региону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2 </a:t>
            </a: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 ОП по итогам внешней экспертизы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5 ЛЕТ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не ниже средних показателей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региону и/или муниципалитету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1 балл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 ОП по итогам внешней экспертизы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3 ГОДА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не ниже средних показателей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муниципалитету и/или организации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Отсутствуют результаты внешней экспертизы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или они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ниже средних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показателей по муниципалитету и/или образовательной организации.</a:t>
            </a: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78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Подтверждающие </a:t>
            </a: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документы: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5460" y="1844824"/>
            <a:ext cx="10333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выписки из протоколов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 (или их копии) промежуточной и итоговой аттестации обучающихся,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их сравнительный анализ;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мониторингов,  проводимых 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психолого-педагогической службой 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ОО;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данные 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 поступлении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 обучающихся в организации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среднего профессионального 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и высшего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образования.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39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u="sng" dirty="0" smtClean="0"/>
              <a:t>2.3. </a:t>
            </a:r>
            <a:r>
              <a:rPr lang="ru-RU" sz="2200" u="sng" dirty="0">
                <a:ln w="11430"/>
                <a:latin typeface="Myriad Pro" pitchFamily="34" charset="0"/>
                <a:cs typeface="Times New Roman" pitchFamily="18" charset="0"/>
              </a:rPr>
              <a:t>Участие обучающихся в научной (интеллектуальной), творческой, физкультурно-спортивной и других видах деятельности, достижения обучающихся в олимпиадах, конкурсах, фестивалях, </a:t>
            </a:r>
            <a:r>
              <a:rPr lang="ru-RU" sz="2200" u="sng" dirty="0" smtClean="0">
                <a:ln w="11430"/>
                <a:latin typeface="Myriad Pro" pitchFamily="34" charset="0"/>
                <a:cs typeface="Times New Roman" pitchFamily="18" charset="0"/>
              </a:rPr>
              <a:t>соревнованиях</a:t>
            </a:r>
            <a:endParaRPr lang="ru-RU" sz="2200" u="sng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3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Ежегодное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участие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менее 50%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обучающихся в научных (интеллектуальных), творческих, спортивных олимпиадах,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аттестуемого,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наличие обучающихся-победителей и/или призеров не ниже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РЕГИОНАЛЬНОГО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уровня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Результаты представлены не менее чем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7 ЛЕТ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2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Ежегодное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участие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менее 30%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обучающихся в научных (интеллектуальных), творческих, спортивных олимпиадах,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аттестуемого,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наличие обучающихся-победителей и/или призеров не ниже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МУНИЦИПАЛЬНОГО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уровня.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Результаты представлены не менее чем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5 ЛЕТ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69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1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Наличие обучающихся, участвующих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в научных (интеллектуальных), творческих, спортивных конкурсах,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аттестуемого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МУНИЦИПАЛЬНОМ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(и выше) уровне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Результаты представлены не менее чем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3 ГОДА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0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баллов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Отсутствуют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обучающиеся-участники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, обучающиеся-победители и/или призеры в научных (интеллектуальных), творческих, спортивных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аттестуемого.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217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копии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сертификатов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участия</a:t>
            </a: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олимпиадах, </a:t>
            </a: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конкурсах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соревнованиях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конференциях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с указанием уровня, учредителя и даты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проведения.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лучше представить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таблице.</a:t>
            </a: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13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1544" y="1246875"/>
            <a:ext cx="74486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/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algn="ctr"/>
            <a:r>
              <a:rPr lang="en-US" sz="40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III</a:t>
            </a:r>
            <a:r>
              <a:rPr lang="en-US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  <a:r>
              <a:rPr lang="ru-RU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Непрерывный профессиональный рост</a:t>
            </a:r>
          </a:p>
        </p:txBody>
      </p:sp>
    </p:spTree>
    <p:extLst>
      <p:ext uri="{BB962C8B-B14F-4D97-AF65-F5344CB8AC3E}">
        <p14:creationId xmlns:p14="http://schemas.microsoft.com/office/powerpoint/2010/main" val="8434506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1800" b="1" u="sng" dirty="0">
                <a:latin typeface="Myriad Pro" pitchFamily="34" charset="0"/>
                <a:cs typeface="Times New Roman" panose="02020603050405020304" pitchFamily="18" charset="0"/>
              </a:rPr>
              <a:t>3.1. Активное самообразование и темп повышения квалификации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77299"/>
              </p:ext>
            </p:extLst>
          </p:nvPr>
        </p:nvGraphicFramePr>
        <p:xfrm>
          <a:off x="875420" y="836712"/>
          <a:ext cx="10945216" cy="5780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2268252"/>
                <a:gridCol w="2412268"/>
                <a:gridCol w="2340260"/>
                <a:gridCol w="2088232"/>
              </a:tblGrid>
              <a:tr h="477188"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 3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одного раза каждые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одного раза каждые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одного раза каждые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 данные о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самообразовании и повышении квалификации или представленные данные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соответствуют теме (направлению) профессиональной деятельности.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13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108 часов суммарно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72 часов суммарно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36 часов суммарно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направлению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направлению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направлению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Пере-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подготовка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должностью в федеральных, государственных, муниципальных, социально значимых общественных организациях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должностью в федеральных, государственных, муниципальных, социально значимых общественных организациях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должностью в федеральных, государственных, муниципальных, социально значимых общественных организациях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240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 копии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удостоверений об освоении </a:t>
            </a:r>
            <a:r>
              <a:rPr lang="ru-RU" sz="20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дополнительных профессиональных программ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(повышение квалификации, переподготовки, стажировки),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сертификаты</a:t>
            </a: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участия в семинарах,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результаты</a:t>
            </a: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групповой самообразовательной работы (работа МО, творческих групп,</a:t>
            </a:r>
          </a:p>
          <a:p>
            <a:pPr marL="0" indent="0">
              <a:buNone/>
            </a:pP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посещение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лекций, педагогических </a:t>
            </a: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чтений).</a:t>
            </a:r>
            <a:endParaRPr lang="ru-RU" sz="2000" dirty="0"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лучше представить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таблице.</a:t>
            </a: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452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2000" b="1" u="sng" dirty="0">
                <a:latin typeface="Myriad Pro" pitchFamily="34" charset="0"/>
                <a:cs typeface="Times New Roman" panose="02020603050405020304" pitchFamily="18" charset="0"/>
              </a:rPr>
              <a:t>3.2. Транслирование в педагогических коллективах практических результатов, опыта инновационной профессиональной деятельности аттестуемого, активное участие в работе методических объединений, других педагогических сообществ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40724"/>
              </p:ext>
            </p:extLst>
          </p:nvPr>
        </p:nvGraphicFramePr>
        <p:xfrm>
          <a:off x="731404" y="1208550"/>
          <a:ext cx="1105323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2"/>
                <a:gridCol w="2153040"/>
                <a:gridCol w="2210646"/>
                <a:gridCol w="2210646"/>
                <a:gridCol w="2210646"/>
              </a:tblGrid>
              <a:tr h="4680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 балл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 баллов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39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Период, за который представлены результаты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4 года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 документы, подтверждающие трансляцию опыта практических результатов педагогической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48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Результат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публикации (не менее 4)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и/или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выступления (не менее 4)</a:t>
                      </a: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публикации (не менее 3)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и/или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выступления (не менее 3)</a:t>
                      </a: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публикации (не менее 2)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и/или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выступления (не менее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76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Уровень мероприятия (выступления)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(и выше)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НИЖЕ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РЕГИОНАЛЬНОГОуровня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в рамках деятельности методических объединений)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НИЖЕ МУНИЦИПАЛЬНОГО уровня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в рамках деятельности методических объединений)</a:t>
                      </a: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63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Myriad Pro" pitchFamily="34" charset="0"/>
                <a:cs typeface="Times New Roman" pitchFamily="18" charset="0"/>
              </a:rPr>
              <a:t>Задачи аттестации:</a:t>
            </a:r>
          </a:p>
          <a:p>
            <a:pPr marL="0" indent="0" algn="ctr">
              <a:buNone/>
            </a:pP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-285750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стимулирование целенаправленного, непрерывного повышения уровня квалификации педагогических работников, их методологической культуры,  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профессионального, личностного 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карьерного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роста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; </a:t>
            </a:r>
            <a:endParaRPr lang="ru-RU" sz="24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-285750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определение необходимости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дополнительного профессионального образования педагогических работников;</a:t>
            </a:r>
          </a:p>
          <a:p>
            <a:pPr marL="0" indent="0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-285750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повышение эффективности и качества педагогической деятельности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 indent="0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lvl="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itchFamily="18" charset="0"/>
              </a:rPr>
              <a:t>выявление перспектив использования потенциальных возможностей педагогических работников,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том числе в целях организации (осуществления) методической помощи (поддержки) и наставнической деятельности в ОО; </a:t>
            </a:r>
          </a:p>
          <a:p>
            <a:pPr marL="28575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endParaRPr lang="ru-RU" sz="3200" dirty="0" smtClean="0">
              <a:solidFill>
                <a:schemeClr val="accent1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  <a:tab pos="447675" algn="l"/>
              </a:tabLst>
            </a:pPr>
            <a:endParaRPr lang="ru-RU" sz="3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95028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список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 публикаций (или сертификаты),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4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конференций, семинаров, форумов, съездов, подтверждающих выступления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аттестуемого.</a:t>
            </a: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можно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представить в таблице.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10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2200" b="1" u="sng" dirty="0" smtClean="0"/>
              <a:t>3.3. Участие в профессиональных конкурсах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3 балла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Неоднократное участие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в профессиональных конкурсах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err="1" smtClean="0">
                <a:ln w="11430"/>
                <a:latin typeface="Myriad Pro" pitchFamily="34" charset="0"/>
                <a:cs typeface="Times New Roman" pitchFamily="18" charset="0"/>
              </a:rPr>
              <a:t>Минпрсвещения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России ,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реализуемых Академией </a:t>
            </a:r>
            <a:r>
              <a:rPr lang="ru-RU" sz="2200" dirty="0" err="1" smtClean="0">
                <a:ln w="11430"/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России,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конкурсах, реализуемых при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поддержке </a:t>
            </a:r>
            <a:r>
              <a:rPr lang="ru-RU" sz="2200" dirty="0" err="1">
                <a:ln w="11430"/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России.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2 балла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Участие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в профессиональных конкурсах не ниже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регионального уровня,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организованных государственными (муниципальными) учреждениями системы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образования.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1 балл</a:t>
            </a: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Участие в профессиональных конкурсах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муниципального уровня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организованных государственными (муниципальными) учреждениями системы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образования.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Отсутствует опыт участия в профессиональных конкурсах.</a:t>
            </a: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29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дипломы, грамоты, сертификаты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участия в профессиональных конкурсах с указанием их статуса.</a:t>
            </a:r>
            <a:endParaRPr lang="ru-RU" sz="24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можно представить в таблице.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797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2000" b="1" u="sng" dirty="0">
                <a:latin typeface="Myriad Pro" pitchFamily="34" charset="0"/>
                <a:cs typeface="Times New Roman" panose="02020603050405020304" pitchFamily="18" charset="0"/>
              </a:rPr>
              <a:t>3.4. Общественное признание профессионализма аттестуемого участниками образовательных отношений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681745"/>
              </p:ext>
            </p:extLst>
          </p:nvPr>
        </p:nvGraphicFramePr>
        <p:xfrm>
          <a:off x="1019436" y="848112"/>
          <a:ext cx="10837203" cy="600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906"/>
                <a:gridCol w="1846441"/>
                <a:gridCol w="4045394"/>
                <a:gridCol w="3414462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Период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7 лет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участие в работе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экспертных групп, жюри конкурсов;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грамоты, благодарности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(и выше);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(и выше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) от государственных органов и социально значимых организаций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участие в работе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экспертных групп, жюри конкурсов;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грамоты, благодарности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  (и выше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) от муниципальных   и социально значимых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лет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участие в работе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экспертных групп, жюри конкурсов;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грамоты, благодарности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муниципальный;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  (и выше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) от муниципальных   и социально значимых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данные об общественном признании;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работа в жюри и экспертных комиссиях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менее 3 лет;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работа в жюри и экспертных комиссиях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связана с основной профессиональной деятельностью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3692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Представлены подтверждающие документы:</a:t>
            </a: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документы, подтверждающие участие в работе экспертных комиссий, жюри конкурсов; </a:t>
            </a: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грамоты;</a:t>
            </a: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благодарности и т. д.</a:t>
            </a: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можно представить в таблице.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40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1161240" cy="53645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Все документы размещены на официальном сайте </a:t>
            </a:r>
          </a:p>
          <a:p>
            <a:pPr marL="0" indent="0" algn="ctr">
              <a:buNone/>
            </a:pP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МАУ </a:t>
            </a:r>
            <a:r>
              <a:rPr lang="ru-RU" sz="3200" b="1" u="sng" dirty="0">
                <a:ln w="11430"/>
                <a:latin typeface="Myriad Pro" pitchFamily="34" charset="0"/>
                <a:cs typeface="Times New Roman" pitchFamily="18" charset="0"/>
              </a:rPr>
              <a:t>ДПО </a:t>
            </a: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НИСО</a:t>
            </a:r>
          </a:p>
          <a:p>
            <a:pPr marL="0" indent="0" algn="ctr">
              <a:buNone/>
            </a:pPr>
            <a:endParaRPr lang="ru-RU" sz="3200" u="sng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u="sng" dirty="0">
                <a:ln w="11430"/>
                <a:latin typeface="Myriad Pro" pitchFamily="34" charset="0"/>
                <a:cs typeface="Times New Roman" pitchFamily="18" charset="0"/>
              </a:rPr>
              <a:t>Аттестация </a:t>
            </a: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педагогов</a:t>
            </a:r>
            <a:endParaRPr lang="ru-RU" sz="3200" b="1" u="sng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федеральный уровень </a:t>
            </a: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smtClean="0">
                <a:ln w="11430"/>
                <a:latin typeface="Myriad Pro" pitchFamily="34" charset="0"/>
                <a:cs typeface="Times New Roman" pitchFamily="18" charset="0"/>
              </a:rPr>
              <a:t>региональный уровень </a:t>
            </a: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  муниципальный уровень</a:t>
            </a:r>
          </a:p>
          <a:p>
            <a:pPr marL="0" indent="0" algn="ctr">
              <a:buNone/>
            </a:pPr>
            <a:endParaRPr lang="ru-RU" sz="3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u="sng" dirty="0">
                <a:hlinkClick r:id="rId3"/>
              </a:rPr>
              <a:t>https://niso54.ru/node/14</a:t>
            </a:r>
            <a:endParaRPr lang="ru-RU" sz="3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03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72870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Myriad Pro" pitchFamily="34" charset="0"/>
                <a:cs typeface="Times New Roman" pitchFamily="18" charset="0"/>
              </a:rPr>
              <a:t>Задачи аттестации:</a:t>
            </a:r>
          </a:p>
          <a:p>
            <a:pPr marL="0" indent="0" algn="ctr"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28575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учет требований ФГОС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к кадровым условиям реализации образовательных программ</a:t>
            </a: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при формировании кадрового состава ОО;</a:t>
            </a: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  <a:tab pos="447675" algn="l"/>
              </a:tabLst>
            </a:pPr>
            <a:endParaRPr lang="ru-RU" sz="2400" dirty="0" smtClean="0">
              <a:latin typeface="Myriad Pro" pitchFamily="34" charset="0"/>
              <a:cs typeface="Times New Roman" pitchFamily="18" charset="0"/>
            </a:endParaRPr>
          </a:p>
          <a:p>
            <a:pPr marL="28575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обеспечение дифференциации размеров оплаты труда педагогических работников с учетом установленных квалификационных категорий и объема их преподавательской (педагогической) работы 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либо дополнительной работы.</a:t>
            </a: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  <a:tab pos="447675" algn="l"/>
              </a:tabLst>
            </a:pPr>
            <a:endParaRPr lang="ru-RU" sz="21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244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Myriad Pro" pitchFamily="34" charset="0"/>
                <a:cs typeface="Times New Roman" pitchFamily="18" charset="0"/>
              </a:rPr>
              <a:t>Квалификационные </a:t>
            </a:r>
            <a:r>
              <a:rPr lang="ru-RU" dirty="0">
                <a:latin typeface="Myriad Pro" pitchFamily="34" charset="0"/>
                <a:cs typeface="Times New Roman" pitchFamily="18" charset="0"/>
              </a:rPr>
              <a:t>категории, установленные педагогическим работникам организаций, осуществляющих образовательную деятельность, </a:t>
            </a:r>
            <a:r>
              <a:rPr lang="ru-RU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до вступления в силу настоящего приказа, сохраняются в течение срока, на который они были </a:t>
            </a:r>
            <a:r>
              <a:rPr lang="ru-RU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установлены.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3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55" y="656692"/>
            <a:ext cx="10801350" cy="53645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3000" dirty="0" smtClean="0">
                <a:latin typeface="Myriad Pro" pitchFamily="34" charset="0"/>
                <a:cs typeface="Times New Roman" pitchFamily="18" charset="0"/>
              </a:rPr>
              <a:t>Заявление </a:t>
            </a:r>
            <a:r>
              <a:rPr lang="ru-RU" sz="3000" dirty="0">
                <a:latin typeface="Myriad Pro" pitchFamily="34" charset="0"/>
                <a:cs typeface="Times New Roman" pitchFamily="18" charset="0"/>
              </a:rPr>
              <a:t>в аттестационную комиссию подаются педагогическими работниками </a:t>
            </a:r>
            <a:r>
              <a:rPr lang="ru-RU" sz="30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независимо от продолжительности их работы в ОО</a:t>
            </a:r>
            <a:r>
              <a:rPr lang="ru-RU" sz="3000" dirty="0">
                <a:latin typeface="Myriad Pro" pitchFamily="34" charset="0"/>
                <a:cs typeface="Times New Roman" pitchFamily="18" charset="0"/>
              </a:rPr>
              <a:t>, в том числе в период нахождения в отпуске по уходу за ребенком</a:t>
            </a:r>
            <a:r>
              <a:rPr lang="ru-RU" sz="3000" dirty="0" smtClean="0">
                <a:latin typeface="Myriad Pro" pitchFamily="34" charset="0"/>
                <a:cs typeface="Times New Roman" pitchFamily="18" charset="0"/>
              </a:rPr>
              <a:t>.</a:t>
            </a:r>
            <a:endParaRPr lang="en-US" sz="30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620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 fontScale="40000" lnSpcReduction="20000"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45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55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6500" dirty="0" smtClean="0">
                <a:latin typeface="Myriad Pro" pitchFamily="34" charset="0"/>
                <a:cs typeface="Times New Roman" pitchFamily="18" charset="0"/>
              </a:rPr>
              <a:t>Порядок </a:t>
            </a:r>
            <a:r>
              <a:rPr lang="ru-RU" sz="6500" dirty="0">
                <a:latin typeface="Myriad Pro" pitchFamily="34" charset="0"/>
                <a:cs typeface="Times New Roman" pitchFamily="18" charset="0"/>
              </a:rPr>
              <a:t>аттестации </a:t>
            </a:r>
            <a:r>
              <a:rPr lang="ru-RU" sz="65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ограничивает какими-либо сроками</a:t>
            </a:r>
            <a:r>
              <a:rPr lang="ru-RU" sz="6500" b="1" dirty="0"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6500" dirty="0">
                <a:latin typeface="Myriad Pro" pitchFamily="34" charset="0"/>
                <a:cs typeface="Times New Roman" pitchFamily="18" charset="0"/>
              </a:rPr>
              <a:t>право педагогического работника, имеющего (имевшего) первую квалификационную категорию по одной из </a:t>
            </a:r>
            <a:r>
              <a:rPr lang="ru-RU" sz="6500" dirty="0" smtClean="0">
                <a:latin typeface="Myriad Pro" pitchFamily="34" charset="0"/>
                <a:cs typeface="Times New Roman" pitchFamily="18" charset="0"/>
              </a:rPr>
              <a:t>должностей, </a:t>
            </a:r>
            <a:r>
              <a:rPr lang="ru-RU" sz="6500" dirty="0">
                <a:latin typeface="Myriad Pro" pitchFamily="34" charset="0"/>
                <a:cs typeface="Times New Roman" pitchFamily="18" charset="0"/>
              </a:rPr>
              <a:t>обращаться в аттестационную комиссию с заявлением о проведении его аттестации в целях установления </a:t>
            </a:r>
            <a:r>
              <a:rPr lang="ru-RU" sz="65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высшей квалификационной категории по указанной в заявлении </a:t>
            </a:r>
            <a:r>
              <a:rPr lang="ru-RU" sz="65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должности</a:t>
            </a:r>
            <a:r>
              <a:rPr lang="ru-RU" sz="60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45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3800" dirty="0" smtClean="0">
                <a:latin typeface="Myriad Pro" pitchFamily="34" charset="0"/>
                <a:cs typeface="Times New Roman" panose="02020603050405020304" pitchFamily="18" charset="0"/>
              </a:rPr>
              <a:t>Ответы </a:t>
            </a:r>
            <a:r>
              <a:rPr lang="ru-RU" sz="3800" dirty="0">
                <a:latin typeface="Myriad Pro" pitchFamily="34" charset="0"/>
                <a:cs typeface="Times New Roman" panose="02020603050405020304" pitchFamily="18" charset="0"/>
              </a:rPr>
              <a:t>на часто задаваемые вопросы по применению Порядка проведения аттестации педагогических работников организаций, осуществляющих образовательную деятельность (</a:t>
            </a:r>
            <a:r>
              <a:rPr lang="ru-RU" sz="3800" dirty="0" err="1" smtClean="0">
                <a:latin typeface="Myriad Pro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38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Myriad Pro" pitchFamily="34" charset="0"/>
                <a:cs typeface="Times New Roman" panose="02020603050405020304" pitchFamily="18" charset="0"/>
              </a:rPr>
              <a:t>РФ и Общероссийский Профсоюз </a:t>
            </a:r>
            <a:r>
              <a:rPr lang="ru-RU" sz="3800" dirty="0" smtClean="0">
                <a:latin typeface="Myriad Pro" pitchFamily="34" charset="0"/>
                <a:cs typeface="Times New Roman" panose="02020603050405020304" pitchFamily="18" charset="0"/>
              </a:rPr>
              <a:t>образования) </a:t>
            </a:r>
            <a:endParaRPr lang="ru-RU" sz="38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3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5989</TotalTime>
  <Words>4106</Words>
  <Application>Microsoft Office PowerPoint</Application>
  <PresentationFormat>Произвольный</PresentationFormat>
  <Paragraphs>676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55</vt:i4>
      </vt:variant>
    </vt:vector>
  </HeadingPairs>
  <TitlesOfParts>
    <vt:vector size="58" baseType="lpstr">
      <vt:lpstr>Тема Office</vt:lpstr>
      <vt:lpstr>1_Тема Office</vt:lpstr>
      <vt:lpstr>2_Тема Office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Богомолов Иван Сергеевич</cp:lastModifiedBy>
  <cp:revision>288</cp:revision>
  <dcterms:created xsi:type="dcterms:W3CDTF">2022-02-10T09:33:50Z</dcterms:created>
  <dcterms:modified xsi:type="dcterms:W3CDTF">2023-11-28T08:04:38Z</dcterms:modified>
</cp:coreProperties>
</file>