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35" r:id="rId3"/>
    <p:sldId id="426" r:id="rId4"/>
    <p:sldId id="422" r:id="rId5"/>
    <p:sldId id="424" r:id="rId6"/>
    <p:sldId id="434" r:id="rId7"/>
    <p:sldId id="433" r:id="rId8"/>
    <p:sldId id="432" r:id="rId9"/>
    <p:sldId id="431" r:id="rId10"/>
    <p:sldId id="430" r:id="rId11"/>
    <p:sldId id="429" r:id="rId12"/>
    <p:sldId id="425" r:id="rId13"/>
    <p:sldId id="423" r:id="rId14"/>
    <p:sldId id="427" r:id="rId15"/>
    <p:sldId id="428" r:id="rId1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E014A5-7240-4227-A28F-1C541EBDF55F}">
          <p14:sldIdLst>
            <p14:sldId id="256"/>
            <p14:sldId id="435"/>
            <p14:sldId id="426"/>
            <p14:sldId id="422"/>
            <p14:sldId id="424"/>
            <p14:sldId id="434"/>
            <p14:sldId id="433"/>
            <p14:sldId id="432"/>
            <p14:sldId id="431"/>
            <p14:sldId id="430"/>
            <p14:sldId id="429"/>
            <p14:sldId id="425"/>
            <p14:sldId id="423"/>
            <p14:sldId id="427"/>
            <p14:sldId id="428"/>
          </p14:sldIdLst>
        </p14:section>
        <p14:section name="Раздел без заголовка" id="{E2600492-3EF0-49BC-8157-C0041E4A45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EC7B8-574C-43AD-B6A4-562726C46BDB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CA884-236F-45F2-8B48-DC6FE3E04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3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zaFsnVl95Vdjj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o_AUzSAQ4CQ1d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tepanova.75.N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 bwMode="auto">
          <a:xfrm>
            <a:off x="8252973" y="5833941"/>
            <a:ext cx="3600000" cy="76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400">
              <a:latin typeface="Calibri"/>
              <a:cs typeface="Arial"/>
            </a:endParaRPr>
          </a:p>
        </p:txBody>
      </p:sp>
      <p:sp>
        <p:nvSpPr>
          <p:cNvPr id="621499805" name="TextBox 621499804"/>
          <p:cNvSpPr txBox="1"/>
          <p:nvPr/>
        </p:nvSpPr>
        <p:spPr bwMode="auto">
          <a:xfrm>
            <a:off x="523836" y="4143380"/>
            <a:ext cx="7617458" cy="115397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Организационно-методическое сопровождение деятельности муниципальной Наставнической лиги в 2026 году</a:t>
            </a:r>
            <a:endParaRPr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19D71-9784-4A03-A1D0-73F1D6BBAA63}"/>
              </a:ext>
            </a:extLst>
          </p:cNvPr>
          <p:cNvSpPr txBox="1"/>
          <p:nvPr/>
        </p:nvSpPr>
        <p:spPr bwMode="auto">
          <a:xfrm>
            <a:off x="4652573" y="5661248"/>
            <a:ext cx="7200800" cy="6821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Степанова Наталья Анатольевна, </a:t>
            </a: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старший методист МАУ ДПО «НИСО»</a:t>
            </a:r>
            <a:endParaRPr sz="2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C0B096-E212-4FEE-9F05-3049AF3DB145}"/>
              </a:ext>
            </a:extLst>
          </p:cNvPr>
          <p:cNvSpPr/>
          <p:nvPr/>
        </p:nvSpPr>
        <p:spPr bwMode="auto">
          <a:xfrm>
            <a:off x="2809852" y="285728"/>
            <a:ext cx="64652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Магистральное направление «Профориентация»</a:t>
            </a:r>
            <a:endParaRPr lang="ru-RU" sz="2200" b="1" dirty="0">
              <a:solidFill>
                <a:srgbClr val="003366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F8D38F-58FF-4351-9C01-A92FA1532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35" t="48281" r="23618" b="31091"/>
          <a:stretch/>
        </p:blipFill>
        <p:spPr bwMode="auto">
          <a:xfrm>
            <a:off x="9382148" y="214290"/>
            <a:ext cx="722805" cy="73873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9522" y="857232"/>
            <a:ext cx="5157787" cy="823912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algn="ctr"/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«Лицей № 22 «Надежда Сибири»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39788" y="1714488"/>
            <a:ext cx="5157787" cy="447517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52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97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19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186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190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«Диалог»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222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3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881686" y="928670"/>
            <a:ext cx="3929090" cy="500066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«Лицей № 176»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172200" y="1643050"/>
            <a:ext cx="5183188" cy="454661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111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26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С(К)ШИ № 116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63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72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238612" y="26431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ОО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025090" y="271462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ОО</a:t>
            </a:r>
          </a:p>
        </p:txBody>
      </p:sp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813FC-1E54-4E9C-A549-75DADCAD76DE}"/>
              </a:ext>
            </a:extLst>
          </p:cNvPr>
          <p:cNvSpPr/>
          <p:nvPr/>
        </p:nvSpPr>
        <p:spPr bwMode="auto">
          <a:xfrm>
            <a:off x="3024166" y="285728"/>
            <a:ext cx="56103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Магистральное направление «Здоровье»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75A9C3-3C60-41F5-82BA-1FE69C992B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26" t="36248" r="54980" b="43124"/>
          <a:stretch/>
        </p:blipFill>
        <p:spPr bwMode="auto">
          <a:xfrm>
            <a:off x="8453454" y="214290"/>
            <a:ext cx="754198" cy="80016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8085" y="714356"/>
            <a:ext cx="4357718" cy="823912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ОЦ «Горностай»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39788" y="1857364"/>
            <a:ext cx="5157787" cy="433229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32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144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102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190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Лицей № 130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61  им. Н.М. Иванова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«Диалог»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3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58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77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381752" y="928670"/>
            <a:ext cx="3214710" cy="60959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СОШ № 196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172200" y="1643050"/>
            <a:ext cx="5567402" cy="4546612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18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153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59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36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Прогимназия «Зимородок»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«Лицей  № 126»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203 ХЭЦ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183 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66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188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90 с углубленным изучением предметов ХЭЦ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381488" y="328612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ОО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739470" y="335756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ОО</a:t>
            </a:r>
          </a:p>
        </p:txBody>
      </p:sp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92378" y="288355"/>
            <a:ext cx="9999573" cy="5267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Ссылка на план-график</a:t>
            </a: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66712" y="3000372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Отправить в срок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13.03.2026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B472FA-B55B-4488-91B2-AA06C13038D3}"/>
              </a:ext>
            </a:extLst>
          </p:cNvPr>
          <p:cNvSpPr/>
          <p:nvPr/>
        </p:nvSpPr>
        <p:spPr>
          <a:xfrm>
            <a:off x="767408" y="1150959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https://disk.yandex.ru/i/zaFsnVl95Vdjjw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5A15E6-F48A-44AD-A599-971F4FF702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19" t="19550" r="27556" b="43700"/>
          <a:stretch/>
        </p:blipFill>
        <p:spPr>
          <a:xfrm>
            <a:off x="3962659" y="2162350"/>
            <a:ext cx="6517089" cy="31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af12.mail.ru/cgi-bin/readmsg?id=17719160911288566946;0;1;1&amp;mode=attachment&amp;email=stepanova.75.n@mail.ru&amp;ct=image%2fpng&amp;cn=qrcod_bpcN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1026" y="1214422"/>
            <a:ext cx="4798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https://disk.yandex.ru/i/o_AUzSAQ4CQ1dA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92378" y="288355"/>
            <a:ext cx="9999573" cy="5267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Ссылка на отчет по мероприятиям </a:t>
            </a: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9765" b="22851"/>
          <a:stretch>
            <a:fillRect/>
          </a:stretch>
        </p:blipFill>
        <p:spPr bwMode="auto">
          <a:xfrm>
            <a:off x="3952860" y="2428868"/>
            <a:ext cx="7858180" cy="337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9522" y="2857496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Промежуточный  -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 2026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80960" y="4357694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Итоговый –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декабрь 2026</a:t>
            </a:r>
          </a:p>
        </p:txBody>
      </p:sp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f12.mail.ru/cgi-bin/readmsg?id=17719160911288566946;0;1;1&amp;mode=attachment&amp;email=stepanova.75.n@mail.ru&amp;ct=image%2fpng&amp;cn=qrcod_bpcN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Desktop\ОВЗ КУРСЫ НИСО\27.02 ЛИГА К СЕМИНАРУ\qrcod_bpc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54" y="1785926"/>
            <a:ext cx="3143272" cy="3143272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2398" y="928670"/>
            <a:ext cx="5000660" cy="5267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Кураторы ОО-Наставников </a:t>
            </a: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524628" y="928670"/>
            <a:ext cx="4214842" cy="52671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Чат 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M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AX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МНЛ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 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User\Desktop\ОВЗ КУРСЫ НИСО\27.02 ЛИГА К СЕМИНАРУ\qrcod_bymd В ЧАТ МАКС КУРАТОРОВ ОО_НАСТАВНИКО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132" y="1785926"/>
            <a:ext cx="3143272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5340" y="2143116"/>
            <a:ext cx="9999573" cy="207170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Куратор муниципальной Наставнической лиги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Степанова Наталья Анатольевна,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старший методист МАУ ДПО «НИСО»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  <a:hlinkClick r:id="rId3"/>
              </a:rPr>
              <a:t>stepanova.75.N@mail.ru</a:t>
            </a:r>
            <a:b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311-09-90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 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2CE717-E58B-4118-ACD1-F4EF5FD0F5A7}"/>
              </a:ext>
            </a:extLst>
          </p:cNvPr>
          <p:cNvSpPr/>
          <p:nvPr/>
        </p:nvSpPr>
        <p:spPr bwMode="auto">
          <a:xfrm>
            <a:off x="2666976" y="285728"/>
            <a:ext cx="72763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ОО-Наставники муниципальной Наставнической лиги</a:t>
            </a:r>
            <a:endParaRPr lang="ru-RU" sz="2200" b="1" dirty="0">
              <a:solidFill>
                <a:srgbClr val="003366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38150" y="928670"/>
          <a:ext cx="10287072" cy="559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Направление/ключевое условие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ОО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2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Магистральное направление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«Знание»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«Гимназия № 1»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Вторая гимназия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20">
                <a:tc rowSpan="2">
                  <a:txBody>
                    <a:bodyPr/>
                    <a:lstStyle/>
                    <a:p>
                      <a:pPr marL="698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Магистральное направление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«Здоровье»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ОЦ «Горностай»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 196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20">
                <a:tc rowSpan="2">
                  <a:txBody>
                    <a:bodyPr/>
                    <a:lstStyle/>
                    <a:p>
                      <a:pPr marL="698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Магистральное направление</a:t>
                      </a:r>
                    </a:p>
                    <a:p>
                      <a:pPr marL="698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«Воспитание»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«Гимназия № 7 «Сибирская»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НЭЛ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2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Магистральное направление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«Профориентация»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«Лицей № 176»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«Лицей № 22 «Надежда Сибири»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12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Магистральное направление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«Творчество»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ЦО «Развитие»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СОШ № 217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12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Ключевое условие «Учитель. Школьная команда»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 160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«Лицей № 9»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12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Ключевое условие «Школьный климат»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Лицей № 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Лицей № 185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612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Ключевое условие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«Образовательная среда»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ЦО «Лицей ИНТЕГРАЛ»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6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«Инженерный лицей НГТУ»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8084" y="28572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ОО-Наставников</a:t>
            </a:r>
          </a:p>
        </p:txBody>
      </p:sp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2CE717-E58B-4118-ACD1-F4EF5FD0F5A7}"/>
              </a:ext>
            </a:extLst>
          </p:cNvPr>
          <p:cNvSpPr/>
          <p:nvPr/>
        </p:nvSpPr>
        <p:spPr bwMode="auto">
          <a:xfrm>
            <a:off x="738150" y="1571612"/>
            <a:ext cx="27671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ОО-Наставников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4224" t="19531" r="12518" b="9179"/>
          <a:stretch>
            <a:fillRect/>
          </a:stretch>
        </p:blipFill>
        <p:spPr bwMode="auto">
          <a:xfrm>
            <a:off x="3882402" y="857232"/>
            <a:ext cx="735713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2CE717-E58B-4118-ACD1-F4EF5FD0F5A7}"/>
              </a:ext>
            </a:extLst>
          </p:cNvPr>
          <p:cNvSpPr/>
          <p:nvPr/>
        </p:nvSpPr>
        <p:spPr bwMode="auto">
          <a:xfrm>
            <a:off x="380960" y="3714752"/>
            <a:ext cx="371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Сформированы группы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ОО-Участников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итогам самодиагностики</a:t>
            </a:r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2024034" y="2000240"/>
            <a:ext cx="428628" cy="17859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2CE717-E58B-4118-ACD1-F4EF5FD0F5A7}"/>
              </a:ext>
            </a:extLst>
          </p:cNvPr>
          <p:cNvSpPr/>
          <p:nvPr/>
        </p:nvSpPr>
        <p:spPr bwMode="auto">
          <a:xfrm>
            <a:off x="3238480" y="357166"/>
            <a:ext cx="51507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Магистральное направление «Знание»</a:t>
            </a:r>
            <a:endParaRPr lang="ru-RU" sz="2200" b="1" dirty="0">
              <a:solidFill>
                <a:srgbClr val="003366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BD34D7-DB5D-44D5-BE17-30B646024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2016" y="214290"/>
            <a:ext cx="841084" cy="906239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309522" y="1000108"/>
            <a:ext cx="4286280" cy="500066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Вторая гимназия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666712" y="1643050"/>
            <a:ext cx="5157787" cy="454184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Прогимназия «Зимородок»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197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59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71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203 ХЭЦ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С(К)ШИ № 116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103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46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109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170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221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66</a:t>
            </a:r>
          </a:p>
          <a:p>
            <a:pPr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4"/>
          </p:nvPr>
        </p:nvSpPr>
        <p:spPr>
          <a:xfrm>
            <a:off x="6167438" y="1643050"/>
            <a:ext cx="5183188" cy="4541844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1" name="Текст 17"/>
          <p:cNvSpPr>
            <a:spLocks noGrp="1"/>
          </p:cNvSpPr>
          <p:nvPr>
            <p:ph type="body" sz="quarter" idx="3"/>
          </p:nvPr>
        </p:nvSpPr>
        <p:spPr bwMode="auto">
          <a:xfrm>
            <a:off x="6024562" y="1142984"/>
            <a:ext cx="4000528" cy="35719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«Гимназия № 1»</a:t>
            </a:r>
          </a:p>
        </p:txBody>
      </p:sp>
      <p:sp>
        <p:nvSpPr>
          <p:cNvPr id="12" name="Содержимое 16"/>
          <p:cNvSpPr txBox="1">
            <a:spLocks/>
          </p:cNvSpPr>
          <p:nvPr/>
        </p:nvSpPr>
        <p:spPr bwMode="auto">
          <a:xfrm>
            <a:off x="5953124" y="1643050"/>
            <a:ext cx="5157787" cy="4541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СОШ № 97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МАОУ НГПЛ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СОШ № 195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МАОУ СОШ № 32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СОШ № 117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СОШ № 102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СОШ № 190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СОШ № 61  им. Н.М. Иванова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МАОУ СОШ «Диалог»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МАОУ Гимназия № 10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СОШ № 172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МАОУ СОШ № 58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МАОУ СОШ № 85 «Журавушка»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5736" y="328612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ОО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0310842" y="307181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ОО</a:t>
            </a:r>
          </a:p>
        </p:txBody>
      </p:sp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E51A8B-47E5-4129-BE22-018EE372CA1D}"/>
              </a:ext>
            </a:extLst>
          </p:cNvPr>
          <p:cNvSpPr/>
          <p:nvPr/>
        </p:nvSpPr>
        <p:spPr bwMode="auto">
          <a:xfrm>
            <a:off x="3095604" y="357166"/>
            <a:ext cx="57278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Магистральное направление «Творчество»</a:t>
            </a:r>
            <a:endParaRPr lang="ru-RU" sz="2200" b="1" dirty="0">
              <a:solidFill>
                <a:srgbClr val="003366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702BD2-C1D5-410A-9D10-CD3C0D042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62" t="48281" r="44443" b="31091"/>
          <a:stretch/>
        </p:blipFill>
        <p:spPr bwMode="auto">
          <a:xfrm>
            <a:off x="8953520" y="214290"/>
            <a:ext cx="699667" cy="69966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9522" y="1000108"/>
            <a:ext cx="4214842" cy="35719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ОЦ «Развитие»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66713" y="1571612"/>
            <a:ext cx="4572032" cy="428628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52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117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222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100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172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58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74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310182" y="928670"/>
            <a:ext cx="4643470" cy="428628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СОШ № 217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167438" y="1571612"/>
            <a:ext cx="4786346" cy="450059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59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26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183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190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102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Лицей № 130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61  им. Н.М. Иванова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4024298" y="300037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ОО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096528" y="285749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ОО</a:t>
            </a:r>
          </a:p>
        </p:txBody>
      </p:sp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F889FE-5CD4-4C07-ACD5-48D375EF759D}"/>
              </a:ext>
            </a:extLst>
          </p:cNvPr>
          <p:cNvSpPr/>
          <p:nvPr/>
        </p:nvSpPr>
        <p:spPr bwMode="auto">
          <a:xfrm>
            <a:off x="2595538" y="285728"/>
            <a:ext cx="6219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33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Ключевое условие «Учитель. Школьная команда»</a:t>
            </a:r>
            <a:endParaRPr lang="ru-RU" b="1" dirty="0">
              <a:solidFill>
                <a:srgbClr val="003366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9D232C-7B73-42A6-96F7-576802363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913" t="76781" r="65517" b="1867"/>
          <a:stretch/>
        </p:blipFill>
        <p:spPr bwMode="auto">
          <a:xfrm>
            <a:off x="8739206" y="214290"/>
            <a:ext cx="942594" cy="63829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23836" y="928670"/>
            <a:ext cx="3643338" cy="428628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СОШ № 160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09588" y="1500174"/>
            <a:ext cx="4714908" cy="471490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71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197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203 ХЭЦ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С(К)ШИ № 116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91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65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109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72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221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738810" y="857232"/>
            <a:ext cx="4071966" cy="50006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Лицей № 9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172200" y="1428736"/>
            <a:ext cx="5183188" cy="4760926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199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195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147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142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102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190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Лицей № 130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Гимназия № 5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61  им. Н.М. Иванова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«Диалог»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100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172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13</a:t>
            </a:r>
          </a:p>
          <a:p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167174" y="321468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ОО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025090" y="300037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ОО</a:t>
            </a:r>
          </a:p>
        </p:txBody>
      </p:sp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5AB1FB-BACE-40CE-91DB-BE0712BC7769}"/>
              </a:ext>
            </a:extLst>
          </p:cNvPr>
          <p:cNvSpPr/>
          <p:nvPr/>
        </p:nvSpPr>
        <p:spPr bwMode="auto">
          <a:xfrm>
            <a:off x="3095604" y="285728"/>
            <a:ext cx="59586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Ключевое условие «Образовательная среда» 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7EC53B-5FA3-476C-9D43-4FF2EB5698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3641" t="77506" r="23618" b="1866"/>
          <a:stretch/>
        </p:blipFill>
        <p:spPr bwMode="auto">
          <a:xfrm>
            <a:off x="8810644" y="214290"/>
            <a:ext cx="898991" cy="45439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23836" y="785794"/>
            <a:ext cx="4541832" cy="823912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«Инженерный лицей НГТУ»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0960" y="1500174"/>
            <a:ext cx="5157787" cy="454661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59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18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151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203 ХЭЦ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143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49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66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72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«Новосибирская классическая гимназия № 17»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96000" y="857232"/>
            <a:ext cx="4786346" cy="42862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ЦО «Лицей ИНТЕГРАЛ»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096000" y="1500174"/>
            <a:ext cx="5183188" cy="3684588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199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52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195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97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145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190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Лицей № 130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102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61  им. Н.М. Иванова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«Диалог»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гимназия № 9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С(К)НШ № 60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74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24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095736" y="328612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ОО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096528" y="314324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ОО</a:t>
            </a:r>
          </a:p>
        </p:txBody>
      </p:sp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8F0950-870E-4AA8-AF50-DCB4E25DCDB4}"/>
              </a:ext>
            </a:extLst>
          </p:cNvPr>
          <p:cNvSpPr/>
          <p:nvPr/>
        </p:nvSpPr>
        <p:spPr bwMode="auto">
          <a:xfrm>
            <a:off x="3238480" y="357166"/>
            <a:ext cx="5755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Магистральное направление «Воспитание»</a:t>
            </a:r>
            <a:endParaRPr lang="ru-RU" sz="2200" b="1" dirty="0">
              <a:solidFill>
                <a:srgbClr val="003366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9CDBD1-4805-4502-9C4D-3F121E9D6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99" t="36248" r="34721" b="41405"/>
          <a:stretch/>
        </p:blipFill>
        <p:spPr bwMode="auto">
          <a:xfrm>
            <a:off x="9024958" y="214290"/>
            <a:ext cx="633641" cy="73873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23836" y="857232"/>
            <a:ext cx="2500330" cy="642942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НЭЛ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2398" y="1571612"/>
            <a:ext cx="5157787" cy="461805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190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Лицей № 130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61  им. Н.М. Иванова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222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С(К)НШ № 60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172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58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3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74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96000" y="928670"/>
            <a:ext cx="4500594" cy="571504"/>
          </a:xfrm>
        </p:spPr>
        <p:txBody>
          <a:bodyPr>
            <a:normAutofit fontScale="92500"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«Гимназия № 7 «Сибирская»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167438" y="1571612"/>
            <a:ext cx="5183188" cy="4332298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59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Прогимназия «Зимородок»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169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С(К)ШИ № 116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158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203 ХЭЦ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192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 215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С(К)Ш № 14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С(К)ШИ № 39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72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095736" y="328612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ОО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096528" y="328612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ОО</a:t>
            </a:r>
          </a:p>
        </p:txBody>
      </p:sp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EB39C6-FCC9-42C4-9E4A-D2D6CC9CD8BC}"/>
              </a:ext>
            </a:extLst>
          </p:cNvPr>
          <p:cNvSpPr/>
          <p:nvPr/>
        </p:nvSpPr>
        <p:spPr bwMode="auto">
          <a:xfrm>
            <a:off x="3381356" y="285728"/>
            <a:ext cx="54521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Ключевое условие «Школьный климат» 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5227FE-8B1E-49AE-BE21-257EBF545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83" t="77505" r="49233" b="1867"/>
          <a:stretch/>
        </p:blipFill>
        <p:spPr bwMode="auto">
          <a:xfrm>
            <a:off x="8667768" y="214290"/>
            <a:ext cx="1224136" cy="86409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2399" y="785794"/>
            <a:ext cx="3929090" cy="823912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Лицей № 28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39788" y="1714488"/>
            <a:ext cx="5157787" cy="4475174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Прогимназия «Зимородок»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197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59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71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203 ХЭЦ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С(К)ШИ № 152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170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192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72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66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27</a:t>
            </a:r>
          </a:p>
          <a:p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90 с углубленным изучением предметов ХЭЦ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67438" y="1071546"/>
            <a:ext cx="4643470" cy="500066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Лицей № 185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172200" y="1785926"/>
            <a:ext cx="5183188" cy="44037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195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97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НГПЛ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76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145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61  им. Н.М. Иванова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190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179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«Диалог»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3</a:t>
            </a:r>
          </a:p>
          <a:p>
            <a:pPr>
              <a:buNone/>
            </a:pP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667240" y="328612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ОО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310842" y="321468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ОО</a:t>
            </a:r>
          </a:p>
        </p:txBody>
      </p:sp>
    </p:spTree>
    <p:extLst>
      <p:ext uri="{BB962C8B-B14F-4D97-AF65-F5344CB8AC3E}">
        <p14:creationId xmlns:p14="http://schemas.microsoft.com/office/powerpoint/2010/main" val="2695360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3542</TotalTime>
  <Words>1194</Words>
  <Application>Microsoft Office PowerPoint</Application>
  <DocSecurity>0</DocSecurity>
  <PresentationFormat>Широкоэкранный</PresentationFormat>
  <Paragraphs>267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Ссылка на план-график</vt:lpstr>
      <vt:lpstr>Ссылка на отчет по мероприятиям </vt:lpstr>
      <vt:lpstr>Кураторы ОО-Наставников </vt:lpstr>
      <vt:lpstr>   Куратор муниципальной Наставнической лиги   Степанова Наталья Анатольевна, старший методист МАУ ДПО «НИСО» stepanova.75.N@mail.ru 311-09-90  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user</cp:lastModifiedBy>
  <cp:revision>504</cp:revision>
  <dcterms:created xsi:type="dcterms:W3CDTF">2022-02-08T09:10:55Z</dcterms:created>
  <dcterms:modified xsi:type="dcterms:W3CDTF">2026-03-03T08:38:14Z</dcterms:modified>
  <cp:category/>
  <dc:identifier/>
  <cp:contentStatus/>
  <dc:language/>
  <cp:version/>
</cp:coreProperties>
</file>