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  <p:sldId id="262" r:id="rId5"/>
    <p:sldId id="261" r:id="rId6"/>
    <p:sldId id="259" r:id="rId7"/>
    <p:sldId id="266" r:id="rId8"/>
    <p:sldId id="267" r:id="rId9"/>
    <p:sldId id="268" r:id="rId10"/>
    <p:sldId id="269" r:id="rId11"/>
    <p:sldId id="260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шкова Наталья Александровна" initials="ЮНА" lastIdx="1" clrIdx="0">
    <p:extLst>
      <p:ext uri="{19B8F6BF-5375-455C-9EA6-DF929625EA0E}">
        <p15:presenceInfo xmlns:p15="http://schemas.microsoft.com/office/powerpoint/2012/main" userId="S-1-5-21-4005223980-504532067-3637423987-637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F4F9"/>
    <a:srgbClr val="CAE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66DC2-D86B-4ED5-B966-55A630B85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F6339DE-D2E8-4C93-9C63-5D8BB2122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F7FA35-5003-419F-831D-9EC6C5AF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3B96A2-F386-4A90-990E-AF036900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E7D715-CD7E-48BC-AFA8-63DBD7FD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08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C6E415-1D5C-43FB-83BC-4AAF16420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97C411-BEA8-4A1E-B60B-999197D1B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D21E2-01EB-47AD-9EB3-A9945C02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F7EAE5-8170-44A7-BD47-BFBAE12ED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F7B27D-2F4D-4B1D-BBC5-44910A331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5B4B58-D0CF-4684-9B66-363D86221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C8991C-C5CD-48A1-BAB4-E60BF4C78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9DC17-0FF4-4CC6-BF33-E6782016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A8498C-566C-4B02-8B46-81DB7140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92A43C-CF39-446D-8695-4A2FD7E07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3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40B4A-26A8-42F5-AFE4-EC8AA2A4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02A89F-0551-48B2-8CD1-5774C7FB8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83AABD-CBC9-4283-A3AE-118807CD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747C6E-91C4-410C-9A67-687815BB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9A19DD-E6BF-43A0-BA1C-EA531D410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05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7C8B5A-144A-49AF-B9E0-FCD708CAB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FF5B9C-5E14-47B6-9E97-E18DA010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070625-E4F5-45E9-BE15-2064AE04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E48AF3-446A-48CE-8AD4-D9C1D6CB1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21B5FE-E79F-4A96-B4EF-35AA4F4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0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DD6119-0AD2-4BCD-8A33-91F305E0A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1A682B-858D-47C7-A641-4D40B38FC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64886F-9E43-439E-835E-47106DB8E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D54DA6-DB91-4FC0-AA86-971014F6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0437DE-B141-4BEE-B4DD-06331A35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81EF77-3B54-4927-B5D6-0200002A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3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078DB-1B0D-44E4-99CD-73B222E5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7D6E75-E86D-4E2C-816B-80ACDE802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787F62-1884-40EF-A555-B6FDDF99D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9AEC22-4D3D-4A87-A125-B5C46F55F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3EC2CE3-0822-4734-97A9-35D755282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A75EED-6569-409C-AC43-59873A25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EB06C0-D8EC-4B0D-A2BA-0C7399FC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FF6C11-42DC-49AC-B237-94AC9CDD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04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A0A8D-29FE-4D8C-9F12-BC77CC02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4F27AB6-96A3-4503-B6C3-2E307B5AD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7EF832-D4B2-44B6-87BD-E29E4582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B4D231-5D82-4869-857E-5F9C8DEEC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0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D0BDC-F9E7-4F9A-A0C3-C6A7AD7F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D1722F-A8E6-4B64-94A9-76B29FD9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E9D1176-29A2-45A9-99A1-3E4E5F85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85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EEA1F-8027-44A7-8FCC-CD0FEF8B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BBE6BF-469C-4CD0-AB69-18A319DDF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F21D40-B36A-4312-B632-C1DE4508B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2DA1416-1783-4752-8EDD-873BDFEE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6C7B51-8926-4F28-82F3-5329DAC8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01703-FD69-417A-86C7-D00E14CE0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5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AA1E4-BCFF-4136-AD6F-E0D488BEE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C23F0B3-3DE6-425B-9127-EAACCA192D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B43348-162E-4A86-B608-21D813940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870BBA-C616-43BD-BC45-C9D8BD8B9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81BC76-960A-4FA1-B302-8F8569EF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C9CC04-44C7-4181-95AE-AD3FE1E10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15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1F1BE-E44A-449D-A799-7EB96E32B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9EEB84-975F-448C-9C3F-A58F730B3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B346F5-1348-40C7-83DF-1CE0CCB75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C4433-D2C1-4621-BA1E-BEF6CCE9476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B1AB63-788D-42DA-9217-F40287F3C5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725B62-BDF8-4B99-9F88-FEED06716E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BD6E0-73B9-43AF-A265-7AF64C45F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37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DD08C5F-6D1E-4158-93D0-EA47CA017BAE}"/>
              </a:ext>
            </a:extLst>
          </p:cNvPr>
          <p:cNvSpPr txBox="1">
            <a:spLocks/>
          </p:cNvSpPr>
          <p:nvPr/>
        </p:nvSpPr>
        <p:spPr>
          <a:xfrm>
            <a:off x="6470973" y="3825044"/>
            <a:ext cx="5400600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528D9C07-FD85-41FC-90AD-23644229A551}"/>
              </a:ext>
            </a:extLst>
          </p:cNvPr>
          <p:cNvSpPr txBox="1">
            <a:spLocks/>
          </p:cNvSpPr>
          <p:nvPr/>
        </p:nvSpPr>
        <p:spPr>
          <a:xfrm>
            <a:off x="6470973" y="5715055"/>
            <a:ext cx="5637695" cy="765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Глухоедова Надежда Николаевна,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ачальник ОМСОО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3BE4AA5-9171-4D70-BD40-C2CDDAFCABD1}"/>
              </a:ext>
            </a:extLst>
          </p:cNvPr>
          <p:cNvSpPr txBox="1">
            <a:spLocks/>
          </p:cNvSpPr>
          <p:nvPr/>
        </p:nvSpPr>
        <p:spPr>
          <a:xfrm>
            <a:off x="6265484" y="3064701"/>
            <a:ext cx="6048672" cy="15121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Организационно-методическое сопровождение деятельности муниципальной Наставнической лиги 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2026 году</a:t>
            </a:r>
          </a:p>
        </p:txBody>
      </p:sp>
    </p:spTree>
    <p:extLst>
      <p:ext uri="{BB962C8B-B14F-4D97-AF65-F5344CB8AC3E}">
        <p14:creationId xmlns:p14="http://schemas.microsoft.com/office/powerpoint/2010/main" val="468287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52636"/>
            <a:ext cx="11341260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План-график работы («дорожная карта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по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сопровождению муниципальной Наставнической лига в рамках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проекта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календарный год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605346"/>
              </p:ext>
            </p:extLst>
          </p:nvPr>
        </p:nvGraphicFramePr>
        <p:xfrm>
          <a:off x="335360" y="1304764"/>
          <a:ext cx="11449272" cy="2282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819">
                  <a:extLst>
                    <a:ext uri="{9D8B030D-6E8A-4147-A177-3AD203B41FA5}">
                      <a16:colId xmlns:a16="http://schemas.microsoft.com/office/drawing/2014/main" val="629505364"/>
                    </a:ext>
                  </a:extLst>
                </a:gridCol>
                <a:gridCol w="4572182">
                  <a:extLst>
                    <a:ext uri="{9D8B030D-6E8A-4147-A177-3AD203B41FA5}">
                      <a16:colId xmlns:a16="http://schemas.microsoft.com/office/drawing/2014/main" val="375660863"/>
                    </a:ext>
                  </a:extLst>
                </a:gridCol>
                <a:gridCol w="1284942">
                  <a:extLst>
                    <a:ext uri="{9D8B030D-6E8A-4147-A177-3AD203B41FA5}">
                      <a16:colId xmlns:a16="http://schemas.microsoft.com/office/drawing/2014/main" val="1889261305"/>
                    </a:ext>
                  </a:extLst>
                </a:gridCol>
                <a:gridCol w="1301839">
                  <a:extLst>
                    <a:ext uri="{9D8B030D-6E8A-4147-A177-3AD203B41FA5}">
                      <a16:colId xmlns:a16="http://schemas.microsoft.com/office/drawing/2014/main" val="1781311021"/>
                    </a:ext>
                  </a:extLst>
                </a:gridCol>
                <a:gridCol w="3723490">
                  <a:extLst>
                    <a:ext uri="{9D8B030D-6E8A-4147-A177-3AD203B41FA5}">
                      <a16:colId xmlns:a16="http://schemas.microsoft.com/office/drawing/2014/main" val="1232268385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сопровождение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311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наполнение вкладки муниципальная Наставническая лига актуальными материалами на официальном сайте муниципального координатора и официальных сайтах ОО-Наставников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«НИСО»,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Обеспечено информирование педагогических работников о ходе реализации Наставнической лиги на официальных сайтах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9412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информационного функционирования чата «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для кураторов с целью предоставления и получения актуальной информации в рамках реализации мероприятий на муниципальном и региональном уровнях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Обеспечено информирование кураторов актуальной информацией в рамках реализации мероприятий на муниципальном и региональном уровнях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3138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97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88640"/>
            <a:ext cx="9720000" cy="720000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и отчетность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96752"/>
            <a:ext cx="10800000" cy="4547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Деятельность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Наставнической лиги основывается на планах – графиках ОО-Наставников, с указанием форм, тем, сроков реализации запланированных мероприятий.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Деятельность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Наставнической лиги отражается в отчете о проделанной работе ОО-Наставников, в том числе на официальном сайте муниципального координатора и официальных сайтах ОО-Наставников.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Отчет о проделанной работе подписывается руководителем ОО-Наставника и направляется муниципальному координатору Проекта в срок до 30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ОО-Наставники совместно с Муниципальным координатором Проекта разрабатывают план-график мероприятий на следующий календарный учебный год.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68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88640"/>
            <a:ext cx="9720000" cy="720000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68" y="1124745"/>
            <a:ext cx="11588772" cy="34563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Минимизация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дефицитов, выявленных в результате самодиагностики школ-Участников Проекта, и повышение статуса соответствия на более высокий уровень по результатам последующей самодиагностики.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Создание условий для развития профессиональных компетенций педагогов/управленческих команд по реализации Проекта.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Формирование банка эффективных управленческих практик наставничества по магистральным направлениям/ключевым условиям Проекта.</a:t>
            </a:r>
          </a:p>
          <a:p>
            <a:pPr marL="0" indent="0" algn="just">
              <a:buNone/>
            </a:pP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21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27348" y="1412776"/>
            <a:ext cx="11809312" cy="4068452"/>
          </a:xfrm>
        </p:spPr>
        <p:txBody>
          <a:bodyPr>
            <a:noAutofit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положение о муниципальной Наставнической лиге (приложение 1).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перечень общеобразовательных организаций, выполняющих функции наставников, (далее – школы-Наставники) по магистральным направлениям/ключевым условиям Проекта (приложение 2).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план – график работы («дорожная карта») по сопровождению муниципальной Наставнической лиги Проекта (приложение 3).</a:t>
            </a:r>
          </a:p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Школам-Наставникам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план-график мероприятий по устранению дефицитов, выявленных по итогам самодиагностики школ-Участников Проекта, и трансляции эффективных педагогических, управленческих практик в условиях реализации Проекта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7348" y="80628"/>
            <a:ext cx="10729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приказа Департамента образования                                    «О муниципальной Наставнической лиге»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5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548680"/>
            <a:ext cx="10548572" cy="720000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муниципальной Наставнической лиге в рамках реализации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«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России»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772816"/>
            <a:ext cx="11737304" cy="4547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порядок взаимодействия общеобразовательных организаций, подведомственных департаменту образования мэрии города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Новосибирска,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развития профессиональных компетенций педагогов/управленческих команд и оказания адресной методической поддержки школам-Участникам проекта «Школа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России»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цели, задачи, формы и порядок осуществления деятельности муниципальной Наставнической лиги</a:t>
            </a:r>
          </a:p>
        </p:txBody>
      </p:sp>
    </p:spTree>
    <p:extLst>
      <p:ext uri="{BB962C8B-B14F-4D97-AF65-F5344CB8AC3E}">
        <p14:creationId xmlns:p14="http://schemas.microsoft.com/office/powerpoint/2010/main" val="4103754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48" y="0"/>
            <a:ext cx="9720000" cy="720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Положении используются следующие понятия: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584684"/>
            <a:ext cx="11845316" cy="444865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Наставническая лига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объединение общеобразовательных организаций, деятельность которого направлена на организацию взаимодействия школ-Участников Проекта по обмену эффективными педагогическими, управленческими практиками, сопровождению, оказанию адресной методической поддержки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Школа-Наставник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(ОО-Наставник) – общеобразовательная организация, реализующая программы начального общего, основного общего, среднего общего образования, достигшая высоких результатов в прохождении самодиагностики в рамках реализации Проекта, закрепленная приказом департамента образования мэрии города Новосибирска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Школа-Участник Проекта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(ОО-Участник) – общеобразовательная организация, реализующая программы начального общего, основного общего, среднего общего образования, планирующая повысить уровень соответствия прохождения самодиагностики на более высокий в рамках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364201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40" y="1052736"/>
            <a:ext cx="11629292" cy="45479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Наставнической лиги: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результатов ОО-Участников Проекта через создание условий для взаимодействия с ОО - Наставниками в рамках обмена эффективными управленческими и педагогическими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практиками.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адресной организационно-методической помощи ОО-Участникам Проекта по достижению необходимого уровня по магистральным направлениям/ключевым условиям Проекта;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разработке и реализации мероприятий ОО-Участников, обеспечивающих достижение высоких результатов по критериям и показателям Проекта;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горизонтального взаимодействия с другими ОО-Наставниками;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формировании банка эффективных педагогических, управленческих практик наставничества общеобразовательных организаций муниципальной системы образования;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межрегиональных связей.</a:t>
            </a: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6">
            <a:extLst>
              <a:ext uri="{FF2B5EF4-FFF2-40B4-BE49-F238E27FC236}">
                <a16:creationId xmlns:a16="http://schemas.microsoft.com/office/drawing/2014/main" id="{E44EC7C1-04D7-4E87-AB5A-5CE05D26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260648"/>
            <a:ext cx="10800000" cy="4547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Наставническая лига формируется из ОО-Наставников, состав которых ежегодно обновляется.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Наставническая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лига: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соответствии с планом-графиком работы,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утвержденным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департамента образования мэрии города Новосибирска.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наставническую деятельность в рамках реализации Проекта.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события в разных форматах (семинар, практикум, дискуссии, мастер-класс, педагогическая мастерская, методический день и др.) в рамках реализации плана мероприятий ОО-Наставников, направленных на устранение дефицитов по результатам самодиагностики участников Проекта.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педагогов/управленческих команд общеобразовательных организаций Проекта.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трансляции эффективных управленческих практик и диссеминации опыта школ-Наставников, реализующих магистральные направления/ключевые условия Проекта на высоком уровне.</a:t>
            </a: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62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280" y="368660"/>
            <a:ext cx="3276364" cy="576064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муниципальных общеобразовательных организаций,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являющихся школами-Наставниками муниципальной Наставнической лиги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календарном году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86855"/>
              </p:ext>
            </p:extLst>
          </p:nvPr>
        </p:nvGraphicFramePr>
        <p:xfrm>
          <a:off x="83332" y="80628"/>
          <a:ext cx="8208912" cy="6466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4267">
                  <a:extLst>
                    <a:ext uri="{9D8B030D-6E8A-4147-A177-3AD203B41FA5}">
                      <a16:colId xmlns:a16="http://schemas.microsoft.com/office/drawing/2014/main" val="3899159684"/>
                    </a:ext>
                  </a:extLst>
                </a:gridCol>
                <a:gridCol w="7604645">
                  <a:extLst>
                    <a:ext uri="{9D8B030D-6E8A-4147-A177-3AD203B41FA5}">
                      <a16:colId xmlns:a16="http://schemas.microsoft.com/office/drawing/2014/main" val="3552890067"/>
                    </a:ext>
                  </a:extLst>
                </a:gridCol>
              </a:tblGrid>
              <a:tr h="124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- Наставник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extLst>
                  <a:ext uri="{0D108BD9-81ED-4DB2-BD59-A6C34878D82A}">
                    <a16:rowId xmlns:a16="http://schemas.microsoft.com/office/drawing/2014/main" val="3347112105"/>
                  </a:ext>
                </a:extLst>
              </a:tr>
              <a:tr h="13971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Магистральное направление «Знание»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518895"/>
                  </a:ext>
                </a:extLst>
              </a:tr>
              <a:tr h="141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«Гимназия № 1»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693244153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«Вторая Новосибирская гимназия»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4106683484"/>
                  </a:ext>
                </a:extLst>
              </a:tr>
              <a:tr h="14395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Магистральное направление «Здоровье»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062619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«Образовательный центр – гимназия № 6 «Горностай»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1403263538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бюджетное общеобразовательное учреждение города Новосибирска «Средняя общеобразовательная школа № 196»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759691735"/>
                  </a:ext>
                </a:extLst>
              </a:tr>
              <a:tr h="12409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Магистральное направление «Творчество»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659345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«Центр образования № 82 «Развитие»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461463396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«Средняя общеобразовательная школа № 217»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867709366"/>
                  </a:ext>
                </a:extLst>
              </a:tr>
              <a:tr h="12807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Магистральное направление «Воспитание»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85950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«Гимназия № 7 «Сибирская»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3283841605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«Новосибирский экономический лицей»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3584176121"/>
                  </a:ext>
                </a:extLst>
              </a:tr>
              <a:tr h="12409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Магистральное направление «Профориентация»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013492"/>
                  </a:ext>
                </a:extLst>
              </a:tr>
              <a:tr h="1668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«Лицей № 176»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334213919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«Лицей № 22 «Надежда Сибири»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2758168261"/>
                  </a:ext>
                </a:extLst>
              </a:tr>
              <a:tr h="12409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Ключевое условие «Учитель. Школьная команда»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07307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бюджетное общеобразовательное учреждение города Новосибирска «Средняя общеобразовательная школа № 160»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2678710966"/>
                  </a:ext>
                </a:extLst>
              </a:tr>
              <a:tr h="149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«Лицей № 9»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4224080709"/>
                  </a:ext>
                </a:extLst>
              </a:tr>
              <a:tr h="12409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Ключевое условие «Образовательная среда»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279018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Центр образования «Лицей ИНТЕГРАЛ»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1429652577"/>
                  </a:ext>
                </a:extLst>
              </a:tr>
              <a:tr h="24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«Инженерный лицей Новосибирского государственного технического университета»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3038345368"/>
                  </a:ext>
                </a:extLst>
              </a:tr>
              <a:tr h="12409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Ключевое условие «Школьный климат»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20049"/>
                  </a:ext>
                </a:extLst>
              </a:tr>
              <a:tr h="124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бюджетное общеобразовательное учреждение города Новосибирска «Лицей № 28»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2394939930"/>
                  </a:ext>
                </a:extLst>
              </a:tr>
              <a:tr h="124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автономное общеобразовательное учреждение города Новосибирска «Лицей № 185»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437" marR="37437" marT="0" marB="0" anchor="ctr"/>
                </a:tc>
                <a:extLst>
                  <a:ext uri="{0D108BD9-81ED-4DB2-BD59-A6C34878D82A}">
                    <a16:rowId xmlns:a16="http://schemas.microsoft.com/office/drawing/2014/main" val="2826660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568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52636"/>
            <a:ext cx="11341260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План-график работы («дорожная карта»)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сопровождению муниципальной Наставнической лига в рамках реализации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«Школа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календарный год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824612"/>
              </p:ext>
            </p:extLst>
          </p:nvPr>
        </p:nvGraphicFramePr>
        <p:xfrm>
          <a:off x="173342" y="980728"/>
          <a:ext cx="11665295" cy="5871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513">
                  <a:extLst>
                    <a:ext uri="{9D8B030D-6E8A-4147-A177-3AD203B41FA5}">
                      <a16:colId xmlns:a16="http://schemas.microsoft.com/office/drawing/2014/main" val="1674435056"/>
                    </a:ext>
                  </a:extLst>
                </a:gridCol>
                <a:gridCol w="4658449">
                  <a:extLst>
                    <a:ext uri="{9D8B030D-6E8A-4147-A177-3AD203B41FA5}">
                      <a16:colId xmlns:a16="http://schemas.microsoft.com/office/drawing/2014/main" val="2670707838"/>
                    </a:ext>
                  </a:extLst>
                </a:gridCol>
                <a:gridCol w="1309186">
                  <a:extLst>
                    <a:ext uri="{9D8B030D-6E8A-4147-A177-3AD203B41FA5}">
                      <a16:colId xmlns:a16="http://schemas.microsoft.com/office/drawing/2014/main" val="2912835608"/>
                    </a:ext>
                  </a:extLst>
                </a:gridCol>
                <a:gridCol w="1326402">
                  <a:extLst>
                    <a:ext uri="{9D8B030D-6E8A-4147-A177-3AD203B41FA5}">
                      <a16:colId xmlns:a16="http://schemas.microsoft.com/office/drawing/2014/main" val="2621260859"/>
                    </a:ext>
                  </a:extLst>
                </a:gridCol>
                <a:gridCol w="3793745">
                  <a:extLst>
                    <a:ext uri="{9D8B030D-6E8A-4147-A177-3AD203B41FA5}">
                      <a16:colId xmlns:a16="http://schemas.microsoft.com/office/drawing/2014/main" val="1177015717"/>
                    </a:ext>
                  </a:extLst>
                </a:gridCol>
              </a:tblGrid>
              <a:tr h="36964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реализации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Ожидаемые 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348794537"/>
                  </a:ext>
                </a:extLst>
              </a:tr>
              <a:tr h="184821">
                <a:tc gridSpan="5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Организационное обеспечение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96789"/>
                  </a:ext>
                </a:extLst>
              </a:tr>
              <a:tr h="554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утверждение плана-графика работы («дорожной карты») по сопровождению муниципальной Наставнической лиги в 2026 календарном году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Утверждён план-график работы («дорожная карта») по сопровождению муниципальной Наставнической лиги в 2026 календарном году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57688454"/>
                  </a:ext>
                </a:extLst>
              </a:tr>
              <a:tr h="4032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информационной базы данных кураторов в ОО, ответственных за реализацию Наставнической лиги на муниципальном уровне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Актуализированы и утверждены списки данных кураторов в ОО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247252193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пакета нормативно-правовых документов, обеспечивающих реализацию Наставнической лиги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Внесены изменения в приказы, нормативные документы муниципального уровня, уровня общеобразовательных организаций по вопросам реализации Наставнической лиги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22334182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утверждение планов-графиков сопровождения ОО-Участников с учетом выявленных дефицитов при прохождении самодиагностики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февраль-март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план-график сопровождения ОО-Участников руководителями ОО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509762557"/>
                  </a:ext>
                </a:extLst>
              </a:tr>
              <a:tr h="554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плана-графика работы муниципальной Наставнической лиги на 2026 календарный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февраль-март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план работы муниципальной Наставнической лиги. Размещение информации на официальном сайте 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3369465790"/>
                  </a:ext>
                </a:extLst>
              </a:tr>
              <a:tr h="5256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совещаний со ОО-Наставниками по вопросам реализации Наставнической лиги в 2026 календарном году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кураторов, ответственных за реализацию Наставнической лиги о промежуточных результатах (по необходимости внесение корректировок)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2123341560"/>
                  </a:ext>
                </a:extLst>
              </a:tr>
              <a:tr h="924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 взаимодействия с региональным координатором Наставнической лиги. Обеспечение участия ОО-Наставников в мероприятиях Региональной Наставнической лиги по магистральным направлениям/ключевым условиям Проекта в соответствии с региональной дорожной картой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НИПКиПРО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Обеспечено участие ОО-Наставников в мероприятиях региональной Наставнической лиги по магистральным направлениям/ключевым условиям Проекта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59317153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результатов реализации Наставнической лиги за 2026 календарный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Проведён анализ, результаты представлены в информационно-аналитической справке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extLst>
                  <a:ext uri="{0D108BD9-81ED-4DB2-BD59-A6C34878D82A}">
                    <a16:rowId xmlns:a16="http://schemas.microsoft.com/office/drawing/2014/main" val="705403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3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2B475D0-B01B-4906-BC64-412EC0B9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52636"/>
            <a:ext cx="11341260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План-график работы («дорожная карта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по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сопровождению муниципальной Наставнической лига в рамках 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проекта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</a:t>
            </a: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календарный год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590287"/>
              </p:ext>
            </p:extLst>
          </p:nvPr>
        </p:nvGraphicFramePr>
        <p:xfrm>
          <a:off x="137339" y="980728"/>
          <a:ext cx="11737302" cy="3522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78">
                  <a:extLst>
                    <a:ext uri="{9D8B030D-6E8A-4147-A177-3AD203B41FA5}">
                      <a16:colId xmlns:a16="http://schemas.microsoft.com/office/drawing/2014/main" val="2357720276"/>
                    </a:ext>
                  </a:extLst>
                </a:gridCol>
                <a:gridCol w="4687205">
                  <a:extLst>
                    <a:ext uri="{9D8B030D-6E8A-4147-A177-3AD203B41FA5}">
                      <a16:colId xmlns:a16="http://schemas.microsoft.com/office/drawing/2014/main" val="1958838529"/>
                    </a:ext>
                  </a:extLst>
                </a:gridCol>
                <a:gridCol w="1317267">
                  <a:extLst>
                    <a:ext uri="{9D8B030D-6E8A-4147-A177-3AD203B41FA5}">
                      <a16:colId xmlns:a16="http://schemas.microsoft.com/office/drawing/2014/main" val="1290881538"/>
                    </a:ext>
                  </a:extLst>
                </a:gridCol>
                <a:gridCol w="1334589">
                  <a:extLst>
                    <a:ext uri="{9D8B030D-6E8A-4147-A177-3AD203B41FA5}">
                      <a16:colId xmlns:a16="http://schemas.microsoft.com/office/drawing/2014/main" val="1769018729"/>
                    </a:ext>
                  </a:extLst>
                </a:gridCol>
                <a:gridCol w="3817163">
                  <a:extLst>
                    <a:ext uri="{9D8B030D-6E8A-4147-A177-3AD203B41FA5}">
                      <a16:colId xmlns:a16="http://schemas.microsoft.com/office/drawing/2014/main" val="2586712943"/>
                    </a:ext>
                  </a:extLst>
                </a:gridCol>
              </a:tblGrid>
              <a:tr h="195707">
                <a:tc gridSpan="5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Методическое сопровождение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01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адресной методической помощи ОО-Участникам для ликвидации дефицитов, выявленных по результатам самодиагностики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ОО-Наставники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Организовано адресное методическое сопровождение ОО-Участников. Обеспечено устранение дефицитов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4413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консультационного сопровождения ОО-Участников для достижения высоких результатов по критериям и показателям Проекта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запросу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ОО-Наставники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Организовано проведение тематических консультаций по актуальным вопросам для ОО-Участников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4513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образовательных событий в разных формах для ОО г. Новосибирска (мастер класс, семинары, практикум, дискуссии, педагогическая мастерская, методический день) в соответствии с планом работы муниципальной Наставнической лиги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ОО-Наставники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Организовано проведение запланированных образовательных событий по магистральным направлениям/ключевым условиям реализации Проекта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7819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проведение методических мероприятий для ОО «Наставническая лига в действии» по актуальным вопросам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 по необходимости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Обеспечено участие кураторов/управленческих команд в мероприятиях по актуальным вопросам реализации Наставнической лиги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83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базы лучших управленческих практик среди ОО-Наставников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лучших педагогических, управленческих практик для публикации в электронном издании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72426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51076"/>
              </p:ext>
            </p:extLst>
          </p:nvPr>
        </p:nvGraphicFramePr>
        <p:xfrm>
          <a:off x="150117" y="4689140"/>
          <a:ext cx="11670518" cy="1826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6666">
                  <a:extLst>
                    <a:ext uri="{9D8B030D-6E8A-4147-A177-3AD203B41FA5}">
                      <a16:colId xmlns:a16="http://schemas.microsoft.com/office/drawing/2014/main" val="843199625"/>
                    </a:ext>
                  </a:extLst>
                </a:gridCol>
                <a:gridCol w="4521641">
                  <a:extLst>
                    <a:ext uri="{9D8B030D-6E8A-4147-A177-3AD203B41FA5}">
                      <a16:colId xmlns:a16="http://schemas.microsoft.com/office/drawing/2014/main" val="3746997759"/>
                    </a:ext>
                  </a:extLst>
                </a:gridCol>
                <a:gridCol w="1309772">
                  <a:extLst>
                    <a:ext uri="{9D8B030D-6E8A-4147-A177-3AD203B41FA5}">
                      <a16:colId xmlns:a16="http://schemas.microsoft.com/office/drawing/2014/main" val="2249278829"/>
                    </a:ext>
                  </a:extLst>
                </a:gridCol>
                <a:gridCol w="1326996">
                  <a:extLst>
                    <a:ext uri="{9D8B030D-6E8A-4147-A177-3AD203B41FA5}">
                      <a16:colId xmlns:a16="http://schemas.microsoft.com/office/drawing/2014/main" val="2483038422"/>
                    </a:ext>
                  </a:extLst>
                </a:gridCol>
                <a:gridCol w="3795443">
                  <a:extLst>
                    <a:ext uri="{9D8B030D-6E8A-4147-A177-3AD203B41FA5}">
                      <a16:colId xmlns:a16="http://schemas.microsoft.com/office/drawing/2014/main" val="1314453797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участия ОО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996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выполнения плана мероприятий («дорожной карты») по сопровождению ОО-Участников в рамках реализации Наставнической лиги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 о реализации мероприятий плана-графика («дорожной карты») о ходе реализации Наставнической лиги за 2026 календарный год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3465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сайтов ОО-Наставников с целью оценки соблюдения требований информационной открытости при реализации Наставнической лиги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ДПО «НИСО»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Обеспечено проведение мониторинга информационной открытости сайтов ОО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8423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5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1626</Words>
  <Application>Microsoft Office PowerPoint</Application>
  <PresentationFormat>Широкоэкранный</PresentationFormat>
  <Paragraphs>188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ПОЛОЖЕНИЕ о муниципальной Наставнической лиге в рамках реализации проекта «Школа Минпросвещения России»</vt:lpstr>
      <vt:lpstr>В Положении используются следующие понятия:</vt:lpstr>
      <vt:lpstr>Презентация PowerPoint</vt:lpstr>
      <vt:lpstr>Презентация PowerPoint</vt:lpstr>
      <vt:lpstr>Перечень муниципальных общеобразовательных организаций, являющихся школами-Наставниками муниципальной Наставнической лиги в 2026 календарном году</vt:lpstr>
      <vt:lpstr>План-график работы («дорожная карта») по сопровождению муниципальной Наставнической лига в рамках реализации проекта «Школа Минпросвещения России» на 2026 календарный год</vt:lpstr>
      <vt:lpstr>План-график работы («дорожная карта») по сопровождению муниципальной Наставнической лига в рамках реализации проекта «Школа Минпросвещения России» на 2026 календарный год</vt:lpstr>
      <vt:lpstr>План-график работы («дорожная карта») по сопровождению муниципальной Наставнической лига в рамках реализации проекта «Школа Минпросвещения России» на 2026 календарный год</vt:lpstr>
      <vt:lpstr>Документация и отчетность</vt:lpstr>
      <vt:lpstr>Ожидаемые результаты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Глухоедова Надежда Николаевна</cp:lastModifiedBy>
  <cp:revision>25</cp:revision>
  <dcterms:created xsi:type="dcterms:W3CDTF">2022-02-10T09:33:50Z</dcterms:created>
  <dcterms:modified xsi:type="dcterms:W3CDTF">2026-02-27T04:38:11Z</dcterms:modified>
</cp:coreProperties>
</file>