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notesMasterIdLst>
    <p:notesMasterId r:id="rId25"/>
  </p:notesMasterIdLst>
  <p:sldIdLst>
    <p:sldId id="305" r:id="rId3"/>
    <p:sldId id="375" r:id="rId4"/>
    <p:sldId id="376" r:id="rId5"/>
    <p:sldId id="389" r:id="rId6"/>
    <p:sldId id="377" r:id="rId7"/>
    <p:sldId id="387" r:id="rId8"/>
    <p:sldId id="378" r:id="rId9"/>
    <p:sldId id="381" r:id="rId10"/>
    <p:sldId id="382" r:id="rId11"/>
    <p:sldId id="379" r:id="rId12"/>
    <p:sldId id="384" r:id="rId13"/>
    <p:sldId id="385" r:id="rId14"/>
    <p:sldId id="390" r:id="rId15"/>
    <p:sldId id="386" r:id="rId16"/>
    <p:sldId id="369" r:id="rId17"/>
    <p:sldId id="370" r:id="rId18"/>
    <p:sldId id="371" r:id="rId19"/>
    <p:sldId id="372" r:id="rId20"/>
    <p:sldId id="388" r:id="rId21"/>
    <p:sldId id="373" r:id="rId22"/>
    <p:sldId id="374" r:id="rId23"/>
    <p:sldId id="29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2" y="84"/>
      </p:cViewPr>
      <p:guideLst>
        <p:guide orient="horz" pos="218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6550-F898-4CD6-8AA6-06A1474EDE45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934C8-A573-48C6-83E0-0BAC55106D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1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5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7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1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2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46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06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3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7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5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4433-D2C1-4621-BA1E-BEF6CCE9476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FC4433-D2C1-4621-BA1E-BEF6CCE94761}" type="datetimeFigureOut">
              <a:rPr lang="ru-RU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DBD6E0-73B9-43AF-A265-7AF64C45FC1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2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iso54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iso54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6364643" y="836712"/>
            <a:ext cx="5616624" cy="245693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6276020" y="3693335"/>
            <a:ext cx="5793871" cy="290401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Основные аспекты заполнения паспорта программы дополнительного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детей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в ГИС «Навигатор ДО НСО»: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правила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типичные ошибки и способы 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устранения</a:t>
            </a:r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sz="2400" b="1" u="sng" dirty="0" smtClean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Спикер:</a:t>
            </a:r>
          </a:p>
          <a:p>
            <a:pPr algn="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Азарова Елена Станиславовна, </a:t>
            </a:r>
          </a:p>
          <a:p>
            <a:pPr algn="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методист МОЦ</a:t>
            </a:r>
          </a:p>
          <a:p>
            <a:endParaRPr lang="ru-RU" sz="2400" b="1" u="sng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Сайт МАУ ДПО НИСО: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https://niso54.ru/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e-mail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mocniso@yandex.ru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тел: 311-08-07 (доб.1)</a:t>
            </a:r>
          </a:p>
          <a:p>
            <a:endParaRPr lang="ru-RU" sz="165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" y="0"/>
            <a:ext cx="6132107" cy="692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3432" y="5110953"/>
            <a:ext cx="3600400" cy="9755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u="sng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нельзя</a:t>
            </a:r>
            <a:r>
              <a:rPr lang="ru-RU" sz="2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писать ни про актуальность, ни про цели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8" y="2832476"/>
            <a:ext cx="5436604" cy="1923479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8" y="912611"/>
            <a:ext cx="1386154" cy="1386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20" y="980727"/>
            <a:ext cx="1496751" cy="14967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004" y="2832476"/>
            <a:ext cx="5868652" cy="1923479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 bwMode="auto">
          <a:xfrm>
            <a:off x="6372987" y="5110966"/>
            <a:ext cx="5386685" cy="1090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писание Программы должно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привлекать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 своим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посылом, содержанием </a:t>
            </a:r>
            <a:endParaRPr lang="ru-RU" sz="2000" b="1" kern="0" dirty="0">
              <a:solidFill>
                <a:srgbClr val="FF000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2261574" y="221862"/>
            <a:ext cx="6804756" cy="34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аздел «Основное»</a:t>
            </a:r>
            <a:endParaRPr lang="ru-RU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" y="1178750"/>
            <a:ext cx="1260140" cy="126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2" y="4329100"/>
            <a:ext cx="1388739" cy="13887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20" y="476672"/>
            <a:ext cx="9577064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528" y="3537012"/>
            <a:ext cx="9721080" cy="3156297"/>
          </a:xfrm>
          <a:prstGeom prst="rect">
            <a:avLst/>
          </a:prstGeom>
        </p:spPr>
      </p:pic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279576" y="134705"/>
            <a:ext cx="6804756" cy="34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аздел «Описание»</a:t>
            </a:r>
            <a:endParaRPr lang="ru-RU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" y="1412775"/>
            <a:ext cx="1308925" cy="130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9" y="4509120"/>
            <a:ext cx="1352735" cy="1352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20" y="980728"/>
            <a:ext cx="9901100" cy="2095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3695259"/>
            <a:ext cx="9829092" cy="2830085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261574" y="221862"/>
            <a:ext cx="8442938" cy="34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«Содержание программы» (</a:t>
            </a:r>
            <a:r>
              <a:rPr 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«Описание»)</a:t>
            </a:r>
            <a:endParaRPr lang="ru-RU" sz="24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2" y="1088740"/>
            <a:ext cx="1308925" cy="130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2" y="4408816"/>
            <a:ext cx="1352735" cy="1352735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261574" y="221862"/>
            <a:ext cx="8442938" cy="34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«Цель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«Описание»)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538" y="728700"/>
            <a:ext cx="9829092" cy="1668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560" y="5085184"/>
            <a:ext cx="9577064" cy="1620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560" y="3781960"/>
            <a:ext cx="9577064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8" y="980728"/>
            <a:ext cx="1386154" cy="1386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0" y="4257092"/>
            <a:ext cx="1496751" cy="149675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9556" y="53560"/>
            <a:ext cx="6804756" cy="34216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«Цель программы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«Основное»)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027548" y="620688"/>
            <a:ext cx="9865096" cy="24122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нельзя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использовать в формулировке цели слова</a:t>
            </a:r>
            <a:r>
              <a:rPr lang="ru-RU" sz="2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«создание условий»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нельзя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применять формулировки целей воспитания, обучения, образования, целей государственной политики в области образования, целей «Концепции развития дополнительного образования детей» и т.п.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нельзя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применять обобщённые формулировки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(например, «интеллектуальное развитие», «развитие творческих способностей», «социальное и нравственное развитие»)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i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задач «обучающих», «развивающих», «воспитательных»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i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kern="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027548" y="3645024"/>
            <a:ext cx="9868562" cy="30963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формулировка цели </a:t>
            </a:r>
            <a:r>
              <a:rPr lang="ru-RU" sz="2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начинается со слов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«формирование…», «развитие…» </a:t>
            </a:r>
            <a:r>
              <a:rPr lang="ru-RU" sz="26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(каких знаний, умений, навыков? Что </a:t>
            </a:r>
            <a:r>
              <a:rPr lang="ru-RU" sz="2600" i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конкретно</a:t>
            </a:r>
            <a:r>
              <a:rPr lang="ru-RU" sz="26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дети будут знать/уметь в результате обучения именно по вашей программе?)</a:t>
            </a:r>
            <a:endParaRPr lang="ru-RU" sz="2600" i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цель должна быть </a:t>
            </a:r>
            <a:r>
              <a:rPr lang="ru-RU" sz="2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реальна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(её действительно можно достичь за указанный срок обучения, цель соответствует возрасту детей)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i="1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i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можно измерить </a:t>
            </a:r>
            <a:r>
              <a:rPr lang="ru-RU" sz="26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(проверить достигли мы её или нет с помощью каких-то диагностических материалов (опросников, тестов, методик и др.)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i="1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i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</a:t>
            </a:r>
            <a:r>
              <a:rPr lang="ru-RU" sz="2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только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«предметные», «</a:t>
            </a:r>
            <a:r>
              <a:rPr lang="ru-RU" sz="2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метапредметные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», «личностные». Но </a:t>
            </a:r>
            <a:r>
              <a:rPr lang="ru-RU" sz="2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если программа адаптированная</a:t>
            </a:r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то обязательно добавляются ещё и  коррекционные задачи.</a:t>
            </a:r>
            <a:endParaRPr lang="ru-RU" sz="2600" i="1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3009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34679" y="152636"/>
            <a:ext cx="3312368" cy="5760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kern="0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Раздел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 «ОПИСАНИЕ»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/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</a:b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"/>
              <a:cs typeface="Arial" panose="020B060402020202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56896"/>
              </p:ext>
            </p:extLst>
          </p:nvPr>
        </p:nvGraphicFramePr>
        <p:xfrm>
          <a:off x="117287" y="620689"/>
          <a:ext cx="11955377" cy="605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217">
                  <a:extLst>
                    <a:ext uri="{9D8B030D-6E8A-4147-A177-3AD203B41FA5}">
                      <a16:colId xmlns:a16="http://schemas.microsoft.com/office/drawing/2014/main" val="2908278140"/>
                    </a:ext>
                  </a:extLst>
                </a:gridCol>
                <a:gridCol w="10441160">
                  <a:extLst>
                    <a:ext uri="{9D8B030D-6E8A-4147-A177-3AD203B41FA5}">
                      <a16:colId xmlns:a16="http://schemas.microsoft.com/office/drawing/2014/main" val="326583866"/>
                    </a:ext>
                  </a:extLst>
                </a:gridCol>
              </a:tblGrid>
              <a:tr h="355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раздела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24547"/>
                  </a:ext>
                </a:extLst>
              </a:tr>
              <a:tr h="1747527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АКТУАЛЬНОСТЬ - это степень важности Вашей темы на ДАННОМ современном этапе развития общества: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«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Почему эта программа так важна? В чем её значимость для развития подрастающего поколения? Какой вклад вносит Ваша программа?». 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НОВИЗНА  - что есть нового в вашей программе?    Можно посмотреть, есть ли ещё такие программы в городе или в регионе. И если нет, то Вы можете также говорить о том, что именно такая программа, именно с таким содержанием будет реализовываться впервые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ОТЛИЧИТЕЛЬНЫЕ ОСОБЕННОСТИ ПРОГРАММЫ -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чём отличие Вашей программы, среди аналогичных программ? Отличия могут быть в чём угодно: и в построении учебного плана, и в применяемых методах, и в идеях, на которых базируется программа, и т.д.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77035"/>
                  </a:ext>
                </a:extLst>
              </a:tr>
              <a:tr h="592382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7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Пишутся основные разделы программы, с указанием часов. Например, «Раздел 1. Вводно-ознакомительные занятия – 4 часа. ...и т.д.  После всех разделов/тем пишется: «Всего: ___ часа»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541999"/>
                  </a:ext>
                </a:extLst>
              </a:tr>
              <a:tr h="3281326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7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Цели должен прослеживаться образовательный результат (чему КОНКРЕТНО дети научатся? каким умениям и навыкам?), цель должна быть РЕАЛЬНА (её реально достичь за срок обучения), цель должна быть ИЗМЕРИМА (мы можем «измерить» результаты с помощью каких-то контрольно-измерительных инструментов – опросников, листов наблюдений, тестов и др.)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должны быть разбиты на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личностные, предметные и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(если есть дети с ОВЗ, то ещё и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коррекционные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Должно быть не мене 5-6 задач в каждой категории задач. Задачи - это конкретные (подробные) шаги к достижению цели. По сути, мы формулируем задачи, опираясь на темы/разделы содержания учебного плана. Для формулировки задач используются глаголы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 несовершенного вида: развить, акцентировать, знакомить, расширять и т.д.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 задачи  - это про ценные личностные новообразования: личностные качества, мотивация, потребности, чувства, интересы, ценности и др. Какие изменения в личности ребенка могут произойти, благодаря участию в вашей программе? 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ПРЕДМЕТНЫЕ задачи - это уже про конкретные ЗНАНИЯ и УМЕНИЯ: какие конкретные знания, умения, навыки Вы даёте детям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МЕТАПРЕДМЕТНЫЕ задачи - это способы деятельности, применимые в учебе, и в жизни (универсальные умения и навыки): например, «навыки взаимодействия со сверстниками и взрослыми», «умение анализировать результаты собственной деятельности» и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Каким универсальным способам действиям научатся дети, участвуя в вашей программе?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КОРРЕКЦИОННЫЕ – если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программа адаптированная.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34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5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34679" y="152636"/>
            <a:ext cx="3312368" cy="5760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Раздел «ОПИСАНИЕ»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/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</a:b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"/>
              <a:cs typeface="Arial" panose="020B060402020202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19183"/>
              </p:ext>
            </p:extLst>
          </p:nvPr>
        </p:nvGraphicFramePr>
        <p:xfrm>
          <a:off x="117287" y="620689"/>
          <a:ext cx="11955377" cy="5610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49">
                  <a:extLst>
                    <a:ext uri="{9D8B030D-6E8A-4147-A177-3AD203B41FA5}">
                      <a16:colId xmlns:a16="http://schemas.microsoft.com/office/drawing/2014/main" val="2908278140"/>
                    </a:ext>
                  </a:extLst>
                </a:gridCol>
                <a:gridCol w="10153128">
                  <a:extLst>
                    <a:ext uri="{9D8B030D-6E8A-4147-A177-3AD203B41FA5}">
                      <a16:colId xmlns:a16="http://schemas.microsoft.com/office/drawing/2014/main" val="326583866"/>
                    </a:ext>
                  </a:extLst>
                </a:gridCol>
              </a:tblGrid>
              <a:tr h="3212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раздела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24547"/>
                  </a:ext>
                </a:extLst>
              </a:tr>
              <a:tr h="1392283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</a:t>
                      </a:r>
                      <a:r>
                        <a:rPr lang="ru-RU" sz="17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результаты</a:t>
                      </a:r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Ожидаемые результаты тоже делятся на предметные,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личностные. Результаты ВСЕГДА соотносятся с задачами: какую задачу поставили - такой результат и получили. Формулируются результаты ВСЕГДА в будущем времени: ПРЕДМЕТНЫЕ результаты формулируются как законченный процесс: "обучающиеся будут знать/уметь/владеть/понимать/.....и т.д.". ЛИЧНОСТНЫЕ и МЕТАПРЕДМЕТНЫЕ - как незаконченный процесс (ведь личностные качества и универсальные умения и навыки развиваются на протяжении всей жизни): "у обучающихся будут развиваться/формироваться: ___ (какие-то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навыки, какие-то личностные качества, интересы, потребности и др.)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КРРЕКЦИОННЫЕ – если </a:t>
                      </a: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адаптированная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77035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Особые условия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Нет/Если дети с ОВЗ, то нужно описать какие условия созданы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541999"/>
                  </a:ext>
                </a:extLst>
              </a:tr>
              <a:tr h="937114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Преподаватели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педагога название должности, квалификационная категория, стаж работы, образование (название вуза, год окончания, присвоенная квалификация), курсы повышения квалификации (за последние 3 года), значимые профессиональные достижения.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000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34998"/>
                  </a:ext>
                </a:extLst>
              </a:tr>
              <a:tr h="1541897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Материально-техническая база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Учебное помещение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_______ (описание),</a:t>
                      </a:r>
                    </a:p>
                    <a:p>
                      <a:pPr indent="180000" algn="just"/>
                      <a:r>
                        <a:rPr lang="ru-RU" sz="1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Материально-техническое обеспечение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_______(описание)</a:t>
                      </a:r>
                    </a:p>
                    <a:p>
                      <a:pPr indent="180000" algn="just"/>
                      <a:r>
                        <a:rPr lang="ru-RU" sz="16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Информационное обеспечение: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название и ссылка на сайт образовательной организации (если есть),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название всех используемых презентаций, видеоматериалов (ролики, фильмы), название и ссылка на внешние сайты (если используете)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 др.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1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1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130383" y="390778"/>
            <a:ext cx="9885758" cy="5760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Раздел «Группы/Классы»: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 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вкладка</a:t>
            </a:r>
            <a:r>
              <a:rPr kumimoji="0" lang="ru-RU" sz="2400" b="1" i="0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 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«+ добавить Группу/Модуль»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/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</a:b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/>
              <a:cs typeface="Arial" panose="020B060402020202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16243"/>
              </p:ext>
            </p:extLst>
          </p:nvPr>
        </p:nvGraphicFramePr>
        <p:xfrm>
          <a:off x="118284" y="980728"/>
          <a:ext cx="11955377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229">
                  <a:extLst>
                    <a:ext uri="{9D8B030D-6E8A-4147-A177-3AD203B41FA5}">
                      <a16:colId xmlns:a16="http://schemas.microsoft.com/office/drawing/2014/main" val="2908278140"/>
                    </a:ext>
                  </a:extLst>
                </a:gridCol>
                <a:gridCol w="10333148">
                  <a:extLst>
                    <a:ext uri="{9D8B030D-6E8A-4147-A177-3AD203B41FA5}">
                      <a16:colId xmlns:a16="http://schemas.microsoft.com/office/drawing/2014/main" val="326583866"/>
                    </a:ext>
                  </a:extLst>
                </a:gridCol>
              </a:tblGrid>
              <a:tr h="42922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24547"/>
                  </a:ext>
                </a:extLst>
              </a:tr>
              <a:tr h="3648405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группы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чтобы было понятно родителям при записи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преподавателя</a:t>
                      </a:r>
                      <a:endParaRPr lang="ru-RU" sz="1800" i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обучения (в текущем учебном году)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заявок на текущий учебный год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актуальные даты, иначе родители не смогут записать ребенка на обучение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должны быть те же возрастные границы, что и в разделе «Основное»</a:t>
                      </a:r>
                      <a:endParaRPr lang="ru-RU" sz="1800" i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часов в год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должна быть та же цифра, что и в подразделе «Содержание программы»</a:t>
                      </a:r>
                      <a:r>
                        <a:rPr lang="ru-RU" sz="18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i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Минимальный размер группы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чел:</a:t>
                      </a:r>
                      <a:endParaRPr lang="ru-RU" sz="1800" i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размер группы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чел: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же цифра, что и в разделе «Основное»</a:t>
                      </a:r>
                      <a:endParaRPr kumimoji="0" lang="ru-RU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Муниципалитет,</a:t>
                      </a:r>
                      <a:r>
                        <a:rPr lang="ru-RU" sz="1800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u="sng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77035"/>
                  </a:ext>
                </a:extLst>
              </a:tr>
              <a:tr h="1394979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u="sng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Заполнить ВСЕ строки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«дни»,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«время начала»,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«продолжительность»,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«размер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ак.часа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«период с..»,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«период по..»</a:t>
                      </a: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54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4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335360" y="764704"/>
            <a:ext cx="9885758" cy="5760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Раздел «Раздел»: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/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</a:b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/>
              <a:cs typeface="Arial" panose="020B060402020202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88924"/>
              </p:ext>
            </p:extLst>
          </p:nvPr>
        </p:nvGraphicFramePr>
        <p:xfrm>
          <a:off x="335360" y="1340768"/>
          <a:ext cx="11270304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504">
                  <a:extLst>
                    <a:ext uri="{9D8B030D-6E8A-4147-A177-3AD203B41FA5}">
                      <a16:colId xmlns:a16="http://schemas.microsoft.com/office/drawing/2014/main" val="2908278140"/>
                    </a:ext>
                  </a:extLst>
                </a:gridCol>
                <a:gridCol w="9266800">
                  <a:extLst>
                    <a:ext uri="{9D8B030D-6E8A-4147-A177-3AD203B41FA5}">
                      <a16:colId xmlns:a16="http://schemas.microsoft.com/office/drawing/2014/main" val="326583866"/>
                    </a:ext>
                  </a:extLst>
                </a:gridCol>
              </a:tblGrid>
              <a:tr h="41074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24547"/>
                  </a:ext>
                </a:extLst>
              </a:tr>
              <a:tr h="1563536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u="sng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Выбрать</a:t>
                      </a:r>
                      <a:r>
                        <a:rPr lang="ru-RU" sz="1800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направленность</a:t>
                      </a:r>
                      <a:r>
                        <a:rPr lang="ru-RU" sz="180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i="1" u="non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социально-гуманитарная, художественная, техническая, естественнонаучная, физкультурно-спортивная, туристско-краеведческая</a:t>
                      </a:r>
                      <a:endParaRPr lang="ru-RU" sz="1800" i="1" u="non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77035"/>
                  </a:ext>
                </a:extLst>
              </a:tr>
              <a:tr h="1317113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u="sng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Выбрать из выпадающего списка нужный профиль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541999"/>
                  </a:ext>
                </a:extLst>
              </a:tr>
              <a:tr h="1317113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Теги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Теги – это ключевые слова, которые помогут быстрее выйти страницу вашу программу. Например, «школьный театр», «занятия в театре», «театр для детей»</a:t>
                      </a:r>
                      <a:endParaRPr lang="ru-RU" sz="1800" i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1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4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335360" y="764704"/>
            <a:ext cx="9885758" cy="5760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Разделы</a:t>
            </a:r>
            <a:r>
              <a:rPr kumimoji="0" lang="ru-RU" sz="2400" b="1" i="0" u="sng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 паспорта Программы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: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/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</a:b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/>
              <a:cs typeface="Arial" panose="020B060402020202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97745"/>
              </p:ext>
            </p:extLst>
          </p:nvPr>
        </p:nvGraphicFramePr>
        <p:xfrm>
          <a:off x="335360" y="1340768"/>
          <a:ext cx="11270304" cy="460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504">
                  <a:extLst>
                    <a:ext uri="{9D8B030D-6E8A-4147-A177-3AD203B41FA5}">
                      <a16:colId xmlns:a16="http://schemas.microsoft.com/office/drawing/2014/main" val="2908278140"/>
                    </a:ext>
                  </a:extLst>
                </a:gridCol>
                <a:gridCol w="9266800">
                  <a:extLst>
                    <a:ext uri="{9D8B030D-6E8A-4147-A177-3AD203B41FA5}">
                      <a16:colId xmlns:a16="http://schemas.microsoft.com/office/drawing/2014/main" val="326583866"/>
                    </a:ext>
                  </a:extLst>
                </a:gridCol>
              </a:tblGrid>
              <a:tr h="41074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24547"/>
                  </a:ext>
                </a:extLst>
              </a:tr>
              <a:tr h="1563536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Обложка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u="sng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должна быть </a:t>
                      </a:r>
                      <a:r>
                        <a:rPr lang="ru-RU" sz="2000" u="sng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фотография с занятий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бложка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не должна содержать текст и не должна быть скачена из Интернета</a:t>
                      </a:r>
                      <a:endParaRPr lang="ru-RU" sz="2000" i="1" u="non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77035"/>
                  </a:ext>
                </a:extLst>
              </a:tr>
              <a:tr h="1317113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Галерея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u="sng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дополнительные фотографии с занятий, которые придадут программе большую наглядность</a:t>
                      </a:r>
                      <a:endParaRPr lang="ru-RU" sz="2000" i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541999"/>
                  </a:ext>
                </a:extLst>
              </a:tr>
              <a:tr h="1317113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Видеоматериал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загружается с канала </a:t>
                      </a:r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YouTube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RUTUBE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en-US" sz="18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вставки видео вставляется в раздел Основное - Код видео (под разделом Описание расписания) уже в сохраненной программе</a:t>
                      </a:r>
                      <a:endParaRPr lang="ru-RU" sz="1800" i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1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4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право 2"/>
          <p:cNvSpPr/>
          <p:nvPr/>
        </p:nvSpPr>
        <p:spPr>
          <a:xfrm>
            <a:off x="119380" y="2061210"/>
            <a:ext cx="2628248" cy="3046730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6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ОРГАНИЗАТОР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6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ПРОГРАММ</a:t>
            </a:r>
            <a:endParaRPr kumimoji="0" lang="ru-RU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4294967295"/>
          </p:nvPr>
        </p:nvSpPr>
        <p:spPr>
          <a:xfrm>
            <a:off x="2747628" y="1520788"/>
            <a:ext cx="9366689" cy="5148572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Выполняет задачи, поставленные Администратором муниципалитета/Региональным администратором;</a:t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Управляет Профилем своего учреждения, следит за актуальностью информации в профиле;</a:t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5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в Навигаторе карточки реализуемых программ и мероприятий, представляет карточки на проверку (</a:t>
            </a:r>
            <a:r>
              <a:rPr lang="ru-RU" sz="165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модерацию</a:t>
            </a:r>
            <a:r>
              <a:rPr lang="ru-RU" sz="165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Администратору муниципалитета (модератору), взаимодействует с Администратором муниципалитета по возможным недостаткам в оформлении</a:t>
            </a:r>
            <a:r>
              <a:rPr lang="ru-RU" sz="16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Принимает и обрабатывает в Навигаторе входящие заявки на программы и мероприятия своего учреждения, зачисляет обучающихся на обучение по программам в Навигаторе;</a:t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Контролирует и производит операции по переводу обучающихся на следующий год обучения, в другую группу (при необходимости) и пр.</a:t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Ведет журнал посещаемости занятий в Навигаторе;</a:t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Производит в Навигаторе отчисление обучающихся, закончивших обучение по программам;</a:t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Заполняет в модуле Инвентаризация и поддерживает в актуальном состоянии информацию о материально-технических и кадровых ресурсах своего учреждения (ответственных лицах, зданиях с территорией, объектах и помещениях, педагогах);</a:t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Взаимодействует со специалистом/специалистами региональной (собственной) службы технической поддержки в случае возникновения вопросов технического характера;</a:t>
            </a:r>
            <a:b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Взаимодействует с Администратором муниципалитета/Региональным администратором в случае возникновения вопросов административно-управленческого характера.</a:t>
            </a:r>
            <a:endParaRPr lang="en-US" alt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е поле 3"/>
          <p:cNvSpPr txBox="1"/>
          <p:nvPr/>
        </p:nvSpPr>
        <p:spPr>
          <a:xfrm>
            <a:off x="623392" y="260648"/>
            <a:ext cx="914501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 (организатор программ) – специалист, представляющий в Навигаторе учреждение (организацию, реализующую программы). Организатор программ управляет данными, имеющими отношение только к его организации (учреждению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335360" y="332656"/>
            <a:ext cx="9885758" cy="5760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Раздел «</a:t>
            </a:r>
            <a:r>
              <a:rPr lang="ru-RU" sz="2400" b="1" u="sng" kern="0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Профориентация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»: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/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</a:b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/>
              <a:cs typeface="Arial" panose="020B0604020202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6" y="728700"/>
            <a:ext cx="9793088" cy="59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право 2"/>
          <p:cNvSpPr/>
          <p:nvPr/>
        </p:nvSpPr>
        <p:spPr>
          <a:xfrm>
            <a:off x="83332" y="1412776"/>
            <a:ext cx="2628292" cy="3660259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Чек-лист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700" b="1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по з</a:t>
            </a:r>
            <a:r>
              <a:rPr kumimoji="0" lang="ru-RU" alt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аполнению</a:t>
            </a:r>
            <a:r>
              <a:rPr kumimoji="0" lang="ru-RU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паспорта ДООП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в ГИС «Навигатор ДО НСО»</a:t>
            </a:r>
            <a:endParaRPr kumimoji="0" lang="ru-RU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4294967295"/>
          </p:nvPr>
        </p:nvSpPr>
        <p:spPr>
          <a:xfrm>
            <a:off x="2711624" y="44624"/>
            <a:ext cx="9397044" cy="6732748"/>
          </a:xfrm>
        </p:spPr>
        <p:txBody>
          <a:bodyPr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В паспорте программы заполнены ВСЕ пустые 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поля</a:t>
            </a:r>
            <a:endParaRPr lang="ru-RU" altLang="en-US" sz="175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en-US" sz="175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ru-RU" altLang="en-US" sz="175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азвание </a:t>
            </a:r>
            <a:r>
              <a:rPr lang="ru-RU" altLang="en-US" sz="175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программы </a:t>
            </a:r>
            <a:r>
              <a:rPr lang="ru-RU" altLang="en-US" sz="175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начинается со слова «программа»,                                       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5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применяются </a:t>
            </a:r>
            <a:r>
              <a:rPr lang="ru-RU" altLang="en-US" sz="175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кавычки «ёлочка»: </a:t>
            </a:r>
            <a:r>
              <a:rPr lang="ru-RU" altLang="en-US" sz="175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«__»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en-US" sz="175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Стоит галочка возле  «ОВЗ» (</a:t>
            </a:r>
            <a:r>
              <a:rPr lang="ru-RU" altLang="en-US" sz="1750" i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если программа адаптированная</a:t>
            </a:r>
            <a:r>
              <a:rPr lang="ru-RU" altLang="en-US" sz="175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ru-RU" altLang="en-US" sz="175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В подразделе «Описание» указаны Актуальность программы, Отличительные особенности программы, Новизна программы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В подразделе «Содержание программы» напротив названия разделов/тем указано количество часов, после всех разделов написано «</a:t>
            </a:r>
            <a:r>
              <a:rPr lang="ru-RU" altLang="en-US" sz="1750" i="1" dirty="0" smtClean="0">
                <a:latin typeface="Times New Roman" panose="02020603050405020304" charset="0"/>
                <a:cs typeface="Times New Roman" panose="02020603050405020304" charset="0"/>
              </a:rPr>
              <a:t>Всего __ часов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»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В подразделе «Цель программы» написаны: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- цель программы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- задачи (предметные, </a:t>
            </a:r>
            <a:r>
              <a:rPr lang="ru-RU" altLang="en-US" sz="1750" dirty="0" err="1" smtClean="0">
                <a:latin typeface="Times New Roman" panose="02020603050405020304" charset="0"/>
                <a:cs typeface="Times New Roman" panose="02020603050405020304" charset="0"/>
              </a:rPr>
              <a:t>метапредметные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, личностные) + коррекционные (если АДООП)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 В подразделе «Ожидаемые результаты»: 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- результаты соответствуют задачам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- формулировка предметных результатов – «будут знать/уметь/иметь представление»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формулировка </a:t>
            </a:r>
            <a:r>
              <a:rPr lang="ru-RU" altLang="en-US" sz="1750" dirty="0" err="1" smtClean="0">
                <a:latin typeface="Times New Roman" panose="02020603050405020304" charset="0"/>
                <a:cs typeface="Times New Roman" panose="02020603050405020304" charset="0"/>
              </a:rPr>
              <a:t>метапредметных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/личностных – «будут </a:t>
            </a:r>
            <a:r>
              <a:rPr lang="ru-RU" altLang="en-US" sz="1750" dirty="0" err="1" smtClean="0">
                <a:latin typeface="Times New Roman" panose="02020603050405020304" charset="0"/>
                <a:cs typeface="Times New Roman" panose="02020603050405020304" charset="0"/>
              </a:rPr>
              <a:t>развиваТЬСЯ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ru-RU" altLang="en-US" sz="1750" dirty="0" err="1" smtClean="0">
                <a:latin typeface="Times New Roman" panose="02020603050405020304" charset="0"/>
                <a:cs typeface="Times New Roman" panose="02020603050405020304" charset="0"/>
              </a:rPr>
              <a:t>формироваТЬСЯ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sz="1750" dirty="0" err="1" smtClean="0">
                <a:latin typeface="Times New Roman" panose="02020603050405020304" charset="0"/>
                <a:cs typeface="Times New Roman" panose="02020603050405020304" charset="0"/>
              </a:rPr>
              <a:t>воспитываТЬСЯ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»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В подразделе «Преподаватели» указаны ФИО, должность, образование, стаж работы</a:t>
            </a:r>
            <a:endParaRPr lang="en-US" altLang="en-US" sz="175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В разделе «Группы/Классы» </a:t>
            </a:r>
            <a:r>
              <a:rPr lang="ru-RU" altLang="en-US" sz="1750" b="1" dirty="0" smtClean="0">
                <a:latin typeface="Times New Roman" panose="02020603050405020304" charset="0"/>
                <a:cs typeface="Times New Roman" panose="02020603050405020304" charset="0"/>
              </a:rPr>
              <a:t>создана Группа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, а не Класс</a:t>
            </a:r>
            <a:endParaRPr lang="en-US" altLang="en-US" sz="175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en-US" sz="1750" b="1" dirty="0" smtClean="0">
                <a:latin typeface="Times New Roman" panose="02020603050405020304" charset="0"/>
                <a:cs typeface="Times New Roman" panose="02020603050405020304" charset="0"/>
              </a:rPr>
              <a:t>Цифры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 возрастных ограничений («от___ до ___») и размера группы обучающихся в разделах «Основное» и «Группы/Классы» </a:t>
            </a:r>
            <a:r>
              <a:rPr lang="ru-RU" altLang="en-US" sz="1750" b="1" dirty="0" smtClean="0">
                <a:latin typeface="Times New Roman" panose="02020603050405020304" charset="0"/>
                <a:cs typeface="Times New Roman" panose="02020603050405020304" charset="0"/>
              </a:rPr>
              <a:t>совпадают</a:t>
            </a:r>
            <a:r>
              <a:rPr lang="ru-RU" altLang="en-US" sz="175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en-US" sz="175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lang="ru-RU" altLang="ru-RU" sz="1750" b="1" dirty="0" smtClean="0">
                <a:latin typeface="Times New Roman" panose="02020603050405020304" charset="0"/>
                <a:cs typeface="Times New Roman" panose="02020603050405020304" charset="0"/>
              </a:rPr>
              <a:t>Цифра</a:t>
            </a: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 по количеству учебных часов </a:t>
            </a:r>
            <a:r>
              <a:rPr lang="ru-RU" altLang="ru-RU" sz="1750" b="1" dirty="0" smtClean="0">
                <a:latin typeface="Times New Roman" panose="02020603050405020304" charset="0"/>
                <a:cs typeface="Times New Roman" panose="02020603050405020304" charset="0"/>
              </a:rPr>
              <a:t>одинакова</a:t>
            </a: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в подразделе «Содержание программы»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в строке «количество часов в год» </a:t>
            </a: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(в </a:t>
            </a: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разделе «Группы/Классы</a:t>
            </a: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»), в Расписании</a:t>
            </a:r>
            <a:endParaRPr lang="ru-RU" altLang="ru-RU" sz="175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7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Обложка – фото с занятий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750" dirty="0" smtClean="0">
                <a:latin typeface="Times New Roman" panose="02020603050405020304" charset="0"/>
                <a:cs typeface="Times New Roman" panose="02020603050405020304" charset="0"/>
              </a:rPr>
              <a:t>В Галерее – 3-4 фото с занятий</a:t>
            </a:r>
            <a:endParaRPr lang="en-US" altLang="ru-RU" sz="175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6445110" y="1013331"/>
            <a:ext cx="5436604" cy="140415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Благодарим </a:t>
            </a: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 внимание!</a:t>
            </a:r>
          </a:p>
        </p:txBody>
      </p:sp>
      <p:sp>
        <p:nvSpPr>
          <p:cNvPr id="4" name="Заголовок 1"/>
          <p:cNvSpPr txBox="1"/>
          <p:nvPr/>
        </p:nvSpPr>
        <p:spPr>
          <a:xfrm>
            <a:off x="6059996" y="3430817"/>
            <a:ext cx="6132004" cy="342038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Сайт МАУ ДПО НИСО</a:t>
            </a:r>
            <a:r>
              <a:rPr lang="ru-RU" sz="26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r>
              <a:rPr lang="en-US" sz="2600" b="1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https://niso54.ru</a:t>
            </a:r>
            <a:r>
              <a:rPr lang="en-US" sz="26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hlinkClick r:id="rId3"/>
              </a:rPr>
              <a:t>/</a:t>
            </a:r>
            <a:endParaRPr lang="ru-RU" sz="2600" b="1" u="sng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ru-RU" sz="26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Вопросы по </a:t>
            </a:r>
            <a:r>
              <a:rPr lang="ru-RU" sz="2600" b="1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разработке </a:t>
            </a:r>
            <a:r>
              <a:rPr lang="ru-RU" sz="26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программ </a:t>
            </a:r>
          </a:p>
          <a:p>
            <a:r>
              <a:rPr lang="ru-RU" sz="26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 работе в ГИС «Навигатор ДО НСО»:</a:t>
            </a:r>
            <a:endParaRPr lang="ru-RU" sz="2600" b="1" u="sng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e-mail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mocniso@yandex.ru</a:t>
            </a:r>
            <a:endParaRPr lang="ru-RU" sz="28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8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тел: 311-08-07 (доб.1)</a:t>
            </a:r>
          </a:p>
          <a:p>
            <a:endParaRPr lang="ru-RU" sz="165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" y="0"/>
            <a:ext cx="6132107" cy="692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11197244" cy="66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Текстовое поле 3"/>
          <p:cNvSpPr txBox="1"/>
          <p:nvPr/>
        </p:nvSpPr>
        <p:spPr>
          <a:xfrm>
            <a:off x="551384" y="449543"/>
            <a:ext cx="9957930" cy="236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«п.17.Организации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осуществляющие образовательную деятельность, </a:t>
            </a:r>
            <a:r>
              <a:rPr kumimoji="0" lang="ru-RU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ежегодно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обновляют дополнительные общеобразовательные программы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учетом развития науки, техники, культуры, экономики, технологий и социальной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сферы»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(«Порядок организации и осуществления образовательной деятельности по дополнительным общеобразовательным программам» (Приказ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РФ от 27.07.2022г № 629)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751309" y="3027242"/>
            <a:ext cx="1044116" cy="1744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7548" y="4949057"/>
            <a:ext cx="7380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Информация в паспорте ДООП также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обновляется ежегодно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следовательно все программы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каждый год проходят </a:t>
            </a:r>
            <a:r>
              <a:rPr kumimoji="0" lang="ru-RU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модерацию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ГИС «Навигатор ДО НСО»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4" y="3922943"/>
            <a:ext cx="2052228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3456384" cy="6624736"/>
          </a:xfrm>
          <a:prstGeom prst="rect">
            <a:avLst/>
          </a:prstGeom>
        </p:spPr>
      </p:pic>
      <p:sp>
        <p:nvSpPr>
          <p:cNvPr id="4" name="Замещающее содержимое 5"/>
          <p:cNvSpPr>
            <a:spLocks noGrp="1"/>
          </p:cNvSpPr>
          <p:nvPr>
            <p:ph sz="half" idx="4294967295"/>
          </p:nvPr>
        </p:nvSpPr>
        <p:spPr>
          <a:xfrm>
            <a:off x="3899756" y="368660"/>
            <a:ext cx="8214561" cy="3924436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ПОЛНОСТЬЮ РАЗДЕЛЫ</a:t>
            </a:r>
            <a:r>
              <a:rPr lang="ru-RU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ru-RU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Группы/Классы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Обложка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 </a:t>
            </a:r>
            <a:r>
              <a:rPr lang="ru-RU" alt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(программа ДООП прикрепляется в виде файла)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 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аказ </a:t>
            </a:r>
            <a:r>
              <a:rPr lang="ru-RU" alt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(заполняется, если ОО входит в реестр поставщиков соц.      заказа)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ru-RU" alt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ru-RU" altLang="en-US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ru-RU" altLang="en-US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ru-RU" altLang="en-US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3"/>
          <p:cNvSpPr txBox="1"/>
          <p:nvPr/>
        </p:nvSpPr>
        <p:spPr>
          <a:xfrm>
            <a:off x="4352630" y="4313290"/>
            <a:ext cx="7308812" cy="217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indent="450000" algn="just"/>
            <a:r>
              <a:rPr lang="ru-RU" altLang="en-US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 </a:t>
            </a:r>
            <a:r>
              <a:rPr lang="ru-RU" altLang="en-US" sz="20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sz="16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сообщениями между организатором программ/педагогом образовательной организации и методистом </a:t>
            </a:r>
            <a:r>
              <a:rPr lang="ru-RU" altLang="en-US" sz="16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</a:t>
            </a:r>
          </a:p>
          <a:p>
            <a:pPr lvl="0" indent="450000" algn="just"/>
            <a:endParaRPr lang="ru-RU" altLang="en-US" sz="165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000" algn="just"/>
            <a:r>
              <a:rPr lang="ru-RU" altLang="en-US" sz="16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паспорт программы требует доработки, методист МОЦ в чате </a:t>
            </a:r>
            <a:r>
              <a:rPr lang="ru-RU" altLang="en-US" sz="165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altLang="en-US" sz="16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пишет рекомендации </a:t>
            </a:r>
            <a:r>
              <a:rPr lang="ru-RU" altLang="en-US" sz="165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устарнению</a:t>
            </a:r>
            <a:r>
              <a:rPr lang="ru-RU" altLang="en-US" sz="16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замечаний, которые </a:t>
            </a:r>
            <a:r>
              <a:rPr lang="ru-RU" altLang="en-US" sz="165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выполнить </a:t>
            </a:r>
            <a:r>
              <a:rPr lang="ru-RU" altLang="en-US" sz="16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публикации паспорта программ в ГИС «Навигатор ДО НСО»</a:t>
            </a:r>
          </a:p>
          <a:p>
            <a:pPr lvl="0"/>
            <a:endParaRPr lang="ru-RU" altLang="en-US" sz="16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/>
          <p:nvPr/>
        </p:nvSpPr>
        <p:spPr bwMode="auto">
          <a:xfrm>
            <a:off x="371364" y="296652"/>
            <a:ext cx="11269252" cy="3960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>ОФОРМЛЕНИЕ ПАСПОРТА ДООП в ГИС «НАВИГАТОР ДО НСО»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  <a:t/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cs typeface="Times New Roman" panose="02020603050405020304"/>
              </a:rPr>
            </a:b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"/>
              <a:cs typeface="Arial" panose="020B060402020202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7287" y="620688"/>
          <a:ext cx="12061340" cy="612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179">
                  <a:extLst>
                    <a:ext uri="{9D8B030D-6E8A-4147-A177-3AD203B41FA5}">
                      <a16:colId xmlns:a16="http://schemas.microsoft.com/office/drawing/2014/main" val="2908278140"/>
                    </a:ext>
                  </a:extLst>
                </a:gridCol>
                <a:gridCol w="9236161">
                  <a:extLst>
                    <a:ext uri="{9D8B030D-6E8A-4147-A177-3AD203B41FA5}">
                      <a16:colId xmlns:a16="http://schemas.microsoft.com/office/drawing/2014/main" val="326583866"/>
                    </a:ext>
                  </a:extLst>
                </a:gridCol>
              </a:tblGrid>
              <a:tr h="35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паспорта ДООП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раздела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24547"/>
                  </a:ext>
                </a:extLst>
              </a:tr>
              <a:tr h="2311260">
                <a:tc>
                  <a:txBody>
                    <a:bodyPr/>
                    <a:lstStyle/>
                    <a:p>
                      <a:pPr algn="just"/>
                      <a:endParaRPr lang="ru-RU" sz="17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Полный тип программы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Дополнительная общеобразовательная общеразвивающая программа</a:t>
                      </a:r>
                      <a:endParaRPr lang="ru-RU" sz="1400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Дополнительная общеобразовательная общеразвивающая программа «____________»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Публичное наименование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ru-RU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«________________»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Должен быть мотивирующий текст 2-3 предложения: чем дети занимаются? что развивается у ребенка в процессе освоения программы?</a:t>
                      </a:r>
                      <a:endParaRPr kumimoji="0" lang="ru-RU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ДОУ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программы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общеразвивающая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ru-RU" sz="14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программы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стартовый 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 более 1 года, не более 72 часов, 1-2 занятия в неделю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i="1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Возрастные ограничения 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от__ до__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400" i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группы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есть дети с ОВЗ, то установить «галочку», указать заболевание</a:t>
                      </a:r>
                      <a:endParaRPr lang="ru-RU" sz="1400" i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77035"/>
                  </a:ext>
                </a:extLst>
              </a:tr>
              <a:tr h="606706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Описание, Содержание программы, Цель программы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(цель, задачи), Ожидаемые результаты, Особые условия, Преподаватели, Материально-техническая база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541999"/>
                  </a:ext>
                </a:extLst>
              </a:tr>
              <a:tr h="606706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Группы/Классы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группы, Преподаватель, Период обучения, Прием заявок на текущий год, Возраст, Кол-во часов в год,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Расписание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34998"/>
                  </a:ext>
                </a:extLst>
              </a:tr>
              <a:tr h="351504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Профиль, Теги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90749"/>
                  </a:ext>
                </a:extLst>
              </a:tr>
              <a:tr h="351504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Обложка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с занятий (отражает суть занятий)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09504"/>
                  </a:ext>
                </a:extLst>
              </a:tr>
              <a:tr h="351504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Галерея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 с занятий (3-6)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70753"/>
                  </a:ext>
                </a:extLst>
              </a:tr>
              <a:tr h="351504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ДО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Загружается файл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439016"/>
                  </a:ext>
                </a:extLst>
              </a:tr>
              <a:tr h="351504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 и навыки, Направления профессионального развития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221438"/>
                  </a:ext>
                </a:extLst>
              </a:tr>
              <a:tr h="351504"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Чат </a:t>
                      </a:r>
                      <a:r>
                        <a:rPr lang="ru-RU" sz="17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413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8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32" y="731609"/>
            <a:ext cx="1242040" cy="124204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36" y="695605"/>
            <a:ext cx="1314048" cy="13140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8" y="2219569"/>
            <a:ext cx="5544615" cy="1944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18" y="2209479"/>
            <a:ext cx="5640087" cy="1901249"/>
          </a:xfrm>
          <a:prstGeom prst="rect">
            <a:avLst/>
          </a:prstGeom>
        </p:spPr>
      </p:pic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2207568" y="152636"/>
            <a:ext cx="6804756" cy="34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аздел «Основное»</a:t>
            </a:r>
            <a:endParaRPr lang="ru-RU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280" y="5157192"/>
            <a:ext cx="5844380" cy="1512167"/>
          </a:xfrm>
          <a:prstGeom prst="rect">
            <a:avLst/>
          </a:prstGeom>
        </p:spPr>
      </p:pic>
      <p:sp>
        <p:nvSpPr>
          <p:cNvPr id="20" name="Текст 3"/>
          <p:cNvSpPr txBox="1">
            <a:spLocks/>
          </p:cNvSpPr>
          <p:nvPr/>
        </p:nvSpPr>
        <p:spPr bwMode="auto">
          <a:xfrm>
            <a:off x="6710525" y="4239510"/>
            <a:ext cx="460359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ли, если программа для детей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 ОВЗ/имеющих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инвалидность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8785888" y="4887582"/>
            <a:ext cx="226436" cy="26961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3"/>
          <p:cNvSpPr txBox="1">
            <a:spLocks/>
          </p:cNvSpPr>
          <p:nvPr/>
        </p:nvSpPr>
        <p:spPr bwMode="auto">
          <a:xfrm>
            <a:off x="155340" y="4620806"/>
            <a:ext cx="5472608" cy="186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общим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термином, включающим 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общеразвивающие программы, 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дополнительные общеобразовательные предпрофессиональные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(являются подвидом)</a:t>
            </a:r>
            <a:endParaRPr kumimoji="0" lang="ru-RU" sz="180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48" y="1304764"/>
            <a:ext cx="1368152" cy="136623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12" y="1277310"/>
            <a:ext cx="1404156" cy="14041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72" y="3212976"/>
            <a:ext cx="6228692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40" y="3284984"/>
            <a:ext cx="5400600" cy="1944216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 bwMode="auto">
          <a:xfrm>
            <a:off x="6564052" y="5238114"/>
            <a:ext cx="5040560" cy="975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4194" y="5371949"/>
            <a:ext cx="5840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должно быть отражено полное название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r>
              <a:rPr lang="ru-RU" sz="20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(строчными </a:t>
            </a:r>
            <a:r>
              <a:rPr lang="ru-RU" sz="20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буквами без сокращений)</a:t>
            </a:r>
            <a:endParaRPr lang="ru-RU" sz="2000" i="1" dirty="0">
              <a:solidFill>
                <a:srgbClr val="00B050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2189566" y="260648"/>
            <a:ext cx="6804756" cy="34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аздел «Основное»</a:t>
            </a:r>
            <a:endParaRPr lang="ru-RU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8" y="980727"/>
            <a:ext cx="1318037" cy="131803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21" y="1073322"/>
            <a:ext cx="1404156" cy="1404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56" y="2924944"/>
            <a:ext cx="5544615" cy="1978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020" y="2924944"/>
            <a:ext cx="5364596" cy="1978496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 bwMode="auto">
          <a:xfrm>
            <a:off x="652852" y="5121188"/>
            <a:ext cx="4603598" cy="975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неправильная форма кавычек</a:t>
            </a:r>
          </a:p>
          <a:p>
            <a:pPr marL="342900" marR="0" lvl="0" indent="-3429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отсутствует слово «Программа»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6582326" y="5013176"/>
            <a:ext cx="5040560" cy="975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правильные кавычки: «__»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200" b="1" noProof="0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начинается со слова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«Программа»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 bwMode="auto">
          <a:xfrm>
            <a:off x="2286797" y="229965"/>
            <a:ext cx="6804756" cy="34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аздел «Основное»</a:t>
            </a:r>
            <a:endParaRPr lang="ru-RU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1889</Words>
  <Application>Microsoft Office PowerPoint</Application>
  <PresentationFormat>Широкоэкранный</PresentationFormat>
  <Paragraphs>281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Myriad Pro</vt:lpstr>
      <vt:lpstr>Times New Roman</vt:lpstr>
      <vt:lpstr>Wingdings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Подраздел «Цель программы» (раздел «Основное»)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359</cp:revision>
  <dcterms:created xsi:type="dcterms:W3CDTF">2022-02-10T09:33:00Z</dcterms:created>
  <dcterms:modified xsi:type="dcterms:W3CDTF">2025-10-09T04:36:50Z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7397C1FB2B1D47AE8C5ED7EA3F988970_12</vt:lpwstr>
  </property>
  <property fmtid="{D5CDD505-2E9C-101B-9397-08002B2CF9AE}" pid="3" name="KSOProductBuildVer">
    <vt:lpwstr>1049-12.2.0.21179</vt:lpwstr>
  </property>
</Properties>
</file>