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8" r:id="rId5"/>
    <p:sldId id="262" r:id="rId6"/>
    <p:sldId id="263" r:id="rId7"/>
    <p:sldId id="265" r:id="rId8"/>
    <p:sldId id="266" r:id="rId9"/>
    <p:sldId id="264" r:id="rId10"/>
    <p:sldId id="269" r:id="rId11"/>
    <p:sldId id="270" r:id="rId12"/>
    <p:sldId id="275" r:id="rId13"/>
    <p:sldId id="273" r:id="rId14"/>
    <p:sldId id="272" r:id="rId15"/>
    <p:sldId id="278" r:id="rId16"/>
    <p:sldId id="277" r:id="rId17"/>
    <p:sldId id="281" r:id="rId18"/>
    <p:sldId id="280" r:id="rId19"/>
    <p:sldId id="279" r:id="rId20"/>
    <p:sldId id="276" r:id="rId21"/>
    <p:sldId id="283" r:id="rId22"/>
    <p:sldId id="282" r:id="rId23"/>
    <p:sldId id="284" r:id="rId24"/>
    <p:sldId id="285" r:id="rId25"/>
    <p:sldId id="286" r:id="rId26"/>
    <p:sldId id="289" r:id="rId27"/>
    <p:sldId id="288" r:id="rId28"/>
    <p:sldId id="292" r:id="rId29"/>
    <p:sldId id="291" r:id="rId30"/>
    <p:sldId id="293" r:id="rId31"/>
    <p:sldId id="287"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4951C2-C48B-41AC-BAF2-0AE234D74D58}" type="datetimeFigureOut">
              <a:rPr lang="ru-RU" smtClean="0"/>
              <a:t>20.05.2025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714A49-CC2B-4869-9AE7-E6662BDBE595}" type="slidenum">
              <a:rPr lang="ru-RU" smtClean="0"/>
              <a:t>‹#›</a:t>
            </a:fld>
            <a:endParaRPr lang="ru-RU"/>
          </a:p>
        </p:txBody>
      </p:sp>
    </p:spTree>
    <p:extLst>
      <p:ext uri="{BB962C8B-B14F-4D97-AF65-F5344CB8AC3E}">
        <p14:creationId xmlns:p14="http://schemas.microsoft.com/office/powerpoint/2010/main" val="67620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4951C2-C48B-41AC-BAF2-0AE234D74D58}" type="datetimeFigureOut">
              <a:rPr lang="ru-RU" smtClean="0"/>
              <a:t>20.05.2025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714A49-CC2B-4869-9AE7-E6662BDBE595}" type="slidenum">
              <a:rPr lang="ru-RU" smtClean="0"/>
              <a:t>‹#›</a:t>
            </a:fld>
            <a:endParaRPr lang="ru-RU"/>
          </a:p>
        </p:txBody>
      </p:sp>
    </p:spTree>
    <p:extLst>
      <p:ext uri="{BB962C8B-B14F-4D97-AF65-F5344CB8AC3E}">
        <p14:creationId xmlns:p14="http://schemas.microsoft.com/office/powerpoint/2010/main" val="14717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4951C2-C48B-41AC-BAF2-0AE234D74D58}" type="datetimeFigureOut">
              <a:rPr lang="ru-RU" smtClean="0"/>
              <a:t>20.05.2025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714A49-CC2B-4869-9AE7-E6662BDBE595}" type="slidenum">
              <a:rPr lang="ru-RU" smtClean="0"/>
              <a:t>‹#›</a:t>
            </a:fld>
            <a:endParaRPr lang="ru-RU"/>
          </a:p>
        </p:txBody>
      </p:sp>
    </p:spTree>
    <p:extLst>
      <p:ext uri="{BB962C8B-B14F-4D97-AF65-F5344CB8AC3E}">
        <p14:creationId xmlns:p14="http://schemas.microsoft.com/office/powerpoint/2010/main" val="314882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4951C2-C48B-41AC-BAF2-0AE234D74D58}" type="datetimeFigureOut">
              <a:rPr lang="ru-RU" smtClean="0"/>
              <a:t>20.05.2025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714A49-CC2B-4869-9AE7-E6662BDBE595}" type="slidenum">
              <a:rPr lang="ru-RU" smtClean="0"/>
              <a:t>‹#›</a:t>
            </a:fld>
            <a:endParaRPr lang="ru-RU"/>
          </a:p>
        </p:txBody>
      </p:sp>
    </p:spTree>
    <p:extLst>
      <p:ext uri="{BB962C8B-B14F-4D97-AF65-F5344CB8AC3E}">
        <p14:creationId xmlns:p14="http://schemas.microsoft.com/office/powerpoint/2010/main" val="356614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4951C2-C48B-41AC-BAF2-0AE234D74D58}" type="datetimeFigureOut">
              <a:rPr lang="ru-RU" smtClean="0"/>
              <a:t>20.05.2025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714A49-CC2B-4869-9AE7-E6662BDBE595}" type="slidenum">
              <a:rPr lang="ru-RU" smtClean="0"/>
              <a:t>‹#›</a:t>
            </a:fld>
            <a:endParaRPr lang="ru-RU"/>
          </a:p>
        </p:txBody>
      </p:sp>
    </p:spTree>
    <p:extLst>
      <p:ext uri="{BB962C8B-B14F-4D97-AF65-F5344CB8AC3E}">
        <p14:creationId xmlns:p14="http://schemas.microsoft.com/office/powerpoint/2010/main" val="179166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4951C2-C48B-41AC-BAF2-0AE234D74D58}" type="datetimeFigureOut">
              <a:rPr lang="ru-RU" smtClean="0"/>
              <a:t>20.05.2025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714A49-CC2B-4869-9AE7-E6662BDBE595}" type="slidenum">
              <a:rPr lang="ru-RU" smtClean="0"/>
              <a:t>‹#›</a:t>
            </a:fld>
            <a:endParaRPr lang="ru-RU"/>
          </a:p>
        </p:txBody>
      </p:sp>
    </p:spTree>
    <p:extLst>
      <p:ext uri="{BB962C8B-B14F-4D97-AF65-F5344CB8AC3E}">
        <p14:creationId xmlns:p14="http://schemas.microsoft.com/office/powerpoint/2010/main" val="777647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4951C2-C48B-41AC-BAF2-0AE234D74D58}" type="datetimeFigureOut">
              <a:rPr lang="ru-RU" smtClean="0"/>
              <a:t>20.05.2025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714A49-CC2B-4869-9AE7-E6662BDBE595}" type="slidenum">
              <a:rPr lang="ru-RU" smtClean="0"/>
              <a:t>‹#›</a:t>
            </a:fld>
            <a:endParaRPr lang="ru-RU"/>
          </a:p>
        </p:txBody>
      </p:sp>
    </p:spTree>
    <p:extLst>
      <p:ext uri="{BB962C8B-B14F-4D97-AF65-F5344CB8AC3E}">
        <p14:creationId xmlns:p14="http://schemas.microsoft.com/office/powerpoint/2010/main" val="106564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4951C2-C48B-41AC-BAF2-0AE234D74D58}" type="datetimeFigureOut">
              <a:rPr lang="ru-RU" smtClean="0"/>
              <a:t>20.05.2025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714A49-CC2B-4869-9AE7-E6662BDBE595}" type="slidenum">
              <a:rPr lang="ru-RU" smtClean="0"/>
              <a:t>‹#›</a:t>
            </a:fld>
            <a:endParaRPr lang="ru-RU"/>
          </a:p>
        </p:txBody>
      </p:sp>
    </p:spTree>
    <p:extLst>
      <p:ext uri="{BB962C8B-B14F-4D97-AF65-F5344CB8AC3E}">
        <p14:creationId xmlns:p14="http://schemas.microsoft.com/office/powerpoint/2010/main" val="14350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4951C2-C48B-41AC-BAF2-0AE234D74D58}" type="datetimeFigureOut">
              <a:rPr lang="ru-RU" smtClean="0"/>
              <a:t>20.05.2025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714A49-CC2B-4869-9AE7-E6662BDBE595}" type="slidenum">
              <a:rPr lang="ru-RU" smtClean="0"/>
              <a:t>‹#›</a:t>
            </a:fld>
            <a:endParaRPr lang="ru-RU"/>
          </a:p>
        </p:txBody>
      </p:sp>
    </p:spTree>
    <p:extLst>
      <p:ext uri="{BB962C8B-B14F-4D97-AF65-F5344CB8AC3E}">
        <p14:creationId xmlns:p14="http://schemas.microsoft.com/office/powerpoint/2010/main" val="18701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4951C2-C48B-41AC-BAF2-0AE234D74D58}" type="datetimeFigureOut">
              <a:rPr lang="ru-RU" smtClean="0"/>
              <a:t>20.05.2025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714A49-CC2B-4869-9AE7-E6662BDBE595}" type="slidenum">
              <a:rPr lang="ru-RU" smtClean="0"/>
              <a:t>‹#›</a:t>
            </a:fld>
            <a:endParaRPr lang="ru-RU"/>
          </a:p>
        </p:txBody>
      </p:sp>
    </p:spTree>
    <p:extLst>
      <p:ext uri="{BB962C8B-B14F-4D97-AF65-F5344CB8AC3E}">
        <p14:creationId xmlns:p14="http://schemas.microsoft.com/office/powerpoint/2010/main" val="366124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4951C2-C48B-41AC-BAF2-0AE234D74D58}" type="datetimeFigureOut">
              <a:rPr lang="ru-RU" smtClean="0"/>
              <a:t>20.05.2025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714A49-CC2B-4869-9AE7-E6662BDBE595}" type="slidenum">
              <a:rPr lang="ru-RU" smtClean="0"/>
              <a:t>‹#›</a:t>
            </a:fld>
            <a:endParaRPr lang="ru-RU"/>
          </a:p>
        </p:txBody>
      </p:sp>
    </p:spTree>
    <p:extLst>
      <p:ext uri="{BB962C8B-B14F-4D97-AF65-F5344CB8AC3E}">
        <p14:creationId xmlns:p14="http://schemas.microsoft.com/office/powerpoint/2010/main" val="276879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951C2-C48B-41AC-BAF2-0AE234D74D58}" type="datetimeFigureOut">
              <a:rPr lang="ru-RU" smtClean="0"/>
              <a:t>20.05.2025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14A49-CC2B-4869-9AE7-E6662BDBE595}" type="slidenum">
              <a:rPr lang="ru-RU" smtClean="0"/>
              <a:t>‹#›</a:t>
            </a:fld>
            <a:endParaRPr lang="ru-RU"/>
          </a:p>
        </p:txBody>
      </p:sp>
    </p:spTree>
    <p:extLst>
      <p:ext uri="{BB962C8B-B14F-4D97-AF65-F5344CB8AC3E}">
        <p14:creationId xmlns:p14="http://schemas.microsoft.com/office/powerpoint/2010/main" val="4007759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iso54.ru/"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6159260" y="465827"/>
            <a:ext cx="5814204" cy="3157268"/>
          </a:xfrm>
        </p:spPr>
        <p:txBody>
          <a:bodyPr>
            <a:normAutofit/>
          </a:bodyPr>
          <a:lstStyle/>
          <a:p>
            <a:r>
              <a:rPr lang="ru-RU" sz="3200" b="1" dirty="0" smtClean="0">
                <a:solidFill>
                  <a:srgbClr val="002060"/>
                </a:solidFill>
                <a:latin typeface="Times New Roman" panose="02020603050405020304" pitchFamily="18" charset="0"/>
                <a:cs typeface="Times New Roman" panose="02020603050405020304" pitchFamily="18" charset="0"/>
              </a:rPr>
              <a:t>«Особенности разработки и оформления АДОП/ДОП для детей с ОВЗ и инвалидностью»</a:t>
            </a:r>
            <a:br>
              <a:rPr lang="ru-RU" sz="3200" b="1" dirty="0" smtClean="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219645" y="4226944"/>
            <a:ext cx="5840083" cy="2286000"/>
          </a:xfrm>
        </p:spPr>
        <p:txBody>
          <a:bodyPr>
            <a:normAutofit/>
          </a:bodyPr>
          <a:lstStyle/>
          <a:p>
            <a:pPr lvl="0" algn="r" defTabSz="457200">
              <a:lnSpc>
                <a:spcPct val="100000"/>
              </a:lnSpc>
              <a:spcBef>
                <a:spcPts val="0"/>
              </a:spcBef>
            </a:pPr>
            <a:r>
              <a:rPr lang="ru-RU" sz="2000" b="1" i="1" u="sng" dirty="0">
                <a:solidFill>
                  <a:srgbClr val="002060"/>
                </a:solidFill>
                <a:latin typeface="Times New Roman" panose="02020603050405020304" charset="0"/>
                <a:cs typeface="Times New Roman" panose="02020603050405020304" charset="0"/>
              </a:rPr>
              <a:t>спикер</a:t>
            </a:r>
            <a:r>
              <a:rPr lang="ru-RU" sz="2000" b="1" i="1" dirty="0">
                <a:solidFill>
                  <a:srgbClr val="002060"/>
                </a:solidFill>
                <a:latin typeface="Times New Roman" panose="02020603050405020304" charset="0"/>
                <a:cs typeface="Times New Roman" panose="02020603050405020304" charset="0"/>
              </a:rPr>
              <a:t>: </a:t>
            </a:r>
          </a:p>
          <a:p>
            <a:pPr lvl="0" algn="r" defTabSz="457200">
              <a:lnSpc>
                <a:spcPct val="100000"/>
              </a:lnSpc>
              <a:spcBef>
                <a:spcPts val="0"/>
              </a:spcBef>
            </a:pPr>
            <a:r>
              <a:rPr lang="ru-RU" sz="2000" b="1" i="1" dirty="0" smtClean="0">
                <a:solidFill>
                  <a:srgbClr val="002060"/>
                </a:solidFill>
                <a:latin typeface="Times New Roman" panose="02020603050405020304" charset="0"/>
                <a:cs typeface="Times New Roman" panose="02020603050405020304" charset="0"/>
              </a:rPr>
              <a:t>Ребус Ольга Геннадьевна,</a:t>
            </a:r>
            <a:endParaRPr lang="ru-RU" sz="2000" b="1" i="1" dirty="0">
              <a:solidFill>
                <a:srgbClr val="002060"/>
              </a:solidFill>
              <a:latin typeface="Times New Roman" panose="02020603050405020304" charset="0"/>
              <a:cs typeface="Times New Roman" panose="02020603050405020304" charset="0"/>
            </a:endParaRPr>
          </a:p>
          <a:p>
            <a:pPr lvl="0" algn="r" defTabSz="457200">
              <a:lnSpc>
                <a:spcPct val="100000"/>
              </a:lnSpc>
              <a:spcBef>
                <a:spcPts val="0"/>
              </a:spcBef>
            </a:pPr>
            <a:r>
              <a:rPr lang="ru-RU" sz="2000" b="1" i="1" dirty="0">
                <a:solidFill>
                  <a:srgbClr val="002060"/>
                </a:solidFill>
                <a:latin typeface="Times New Roman" panose="02020603050405020304" charset="0"/>
                <a:cs typeface="Times New Roman" panose="02020603050405020304" charset="0"/>
              </a:rPr>
              <a:t>методист МАУ ДПО «НИСО»</a:t>
            </a:r>
          </a:p>
          <a:p>
            <a:pPr lvl="0">
              <a:lnSpc>
                <a:spcPct val="100000"/>
              </a:lnSpc>
              <a:spcBef>
                <a:spcPts val="0"/>
              </a:spcBef>
            </a:pPr>
            <a:r>
              <a:rPr lang="ru-RU" sz="1600" b="1" u="sng" dirty="0">
                <a:solidFill>
                  <a:srgbClr val="C00000"/>
                </a:solidFill>
                <a:latin typeface="Times New Roman" panose="02020603050405020304" charset="0"/>
                <a:cs typeface="Times New Roman" panose="02020603050405020304" charset="0"/>
              </a:rPr>
              <a:t>Сайт МАУ ДПО НИСО:</a:t>
            </a:r>
          </a:p>
          <a:p>
            <a:pPr lvl="0">
              <a:lnSpc>
                <a:spcPct val="100000"/>
              </a:lnSpc>
              <a:spcBef>
                <a:spcPts val="0"/>
              </a:spcBef>
            </a:pPr>
            <a:r>
              <a:rPr lang="en-US" sz="1600" b="1" u="sng" dirty="0">
                <a:solidFill>
                  <a:srgbClr val="C00000"/>
                </a:solidFill>
                <a:latin typeface="Times New Roman" panose="02020603050405020304" charset="0"/>
                <a:cs typeface="Times New Roman" panose="02020603050405020304" charset="0"/>
                <a:hlinkClick r:id="rId3"/>
              </a:rPr>
              <a:t>https://niso54.ru/</a:t>
            </a:r>
            <a:endParaRPr lang="en-US" sz="1600" b="1" dirty="0">
              <a:solidFill>
                <a:srgbClr val="C00000"/>
              </a:solidFill>
              <a:latin typeface="Times New Roman" panose="02020603050405020304" charset="0"/>
              <a:cs typeface="Times New Roman" panose="02020603050405020304" charset="0"/>
            </a:endParaRPr>
          </a:p>
          <a:p>
            <a:pPr lvl="0">
              <a:lnSpc>
                <a:spcPct val="100000"/>
              </a:lnSpc>
              <a:spcBef>
                <a:spcPts val="0"/>
              </a:spcBef>
            </a:pPr>
            <a:r>
              <a:rPr lang="en-US" sz="1600" b="1" i="1" u="sng" dirty="0">
                <a:solidFill>
                  <a:srgbClr val="C00000"/>
                </a:solidFill>
                <a:latin typeface="Times New Roman" panose="02020603050405020304" charset="0"/>
                <a:cs typeface="Times New Roman" panose="02020603050405020304" charset="0"/>
              </a:rPr>
              <a:t>e-mail</a:t>
            </a:r>
            <a:r>
              <a:rPr lang="ru-RU" sz="1600" b="1" i="1" dirty="0">
                <a:solidFill>
                  <a:srgbClr val="C00000"/>
                </a:solidFill>
                <a:latin typeface="Times New Roman" panose="02020603050405020304" charset="0"/>
                <a:cs typeface="Times New Roman" panose="02020603050405020304" charset="0"/>
              </a:rPr>
              <a:t>: </a:t>
            </a:r>
            <a:r>
              <a:rPr lang="en-US" sz="1600" b="1" i="1" dirty="0">
                <a:solidFill>
                  <a:srgbClr val="C00000"/>
                </a:solidFill>
                <a:latin typeface="Times New Roman" panose="02020603050405020304" charset="0"/>
                <a:cs typeface="Times New Roman" panose="02020603050405020304" charset="0"/>
              </a:rPr>
              <a:t>mocniso@yandex.ru</a:t>
            </a:r>
            <a:endParaRPr lang="ru-RU" sz="1600" b="1" i="1" dirty="0">
              <a:solidFill>
                <a:srgbClr val="C00000"/>
              </a:solidFill>
              <a:latin typeface="Times New Roman" panose="02020603050405020304" charset="0"/>
              <a:cs typeface="Times New Roman" panose="02020603050405020304" charset="0"/>
            </a:endParaRPr>
          </a:p>
          <a:p>
            <a:pPr lvl="0">
              <a:lnSpc>
                <a:spcPct val="100000"/>
              </a:lnSpc>
              <a:spcBef>
                <a:spcPts val="0"/>
              </a:spcBef>
            </a:pPr>
            <a:r>
              <a:rPr lang="ru-RU" sz="1600" b="1" i="1" dirty="0">
                <a:solidFill>
                  <a:srgbClr val="C00000"/>
                </a:solidFill>
                <a:latin typeface="Times New Roman" panose="02020603050405020304" charset="0"/>
                <a:cs typeface="Times New Roman" panose="02020603050405020304" charset="0"/>
              </a:rPr>
              <a:t>тел: 311-08-07 (доб.1)</a:t>
            </a:r>
          </a:p>
          <a:p>
            <a:endParaRPr lang="ru-RU" dirty="0"/>
          </a:p>
        </p:txBody>
      </p:sp>
    </p:spTree>
    <p:extLst>
      <p:ext uri="{BB962C8B-B14F-4D97-AF65-F5344CB8AC3E}">
        <p14:creationId xmlns:p14="http://schemas.microsoft.com/office/powerpoint/2010/main" val="342538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5" name="Прямоугольник 4"/>
          <p:cNvSpPr/>
          <p:nvPr/>
        </p:nvSpPr>
        <p:spPr>
          <a:xfrm>
            <a:off x="1244337" y="160257"/>
            <a:ext cx="9549353" cy="646331"/>
          </a:xfrm>
          <a:prstGeom prst="rect">
            <a:avLst/>
          </a:prstGeom>
        </p:spPr>
        <p:txBody>
          <a:bodyPr wrap="square">
            <a:spAutoFit/>
          </a:bodyPr>
          <a:lstStyle/>
          <a:p>
            <a:pPr marL="742950" algn="ctr">
              <a:spcBef>
                <a:spcPts val="25"/>
              </a:spcBef>
              <a:spcAft>
                <a:spcPts val="0"/>
              </a:spcAft>
            </a:pP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Содержание</a:t>
            </a:r>
            <a:r>
              <a:rPr lang="ru-RU" b="1" spc="-2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структурных</a:t>
            </a:r>
            <a:r>
              <a:rPr lang="ru-RU"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компонентов АДОП</a:t>
            </a:r>
            <a:r>
              <a:rPr lang="ru-RU" b="1"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ДОП</a:t>
            </a:r>
            <a:r>
              <a:rPr lang="ru-RU"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a:t>
            </a:r>
            <a:r>
              <a:rPr lang="ru-RU" b="1" spc="-2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рамках</a:t>
            </a:r>
            <a:r>
              <a:rPr lang="ru-RU"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инклюзивных</a:t>
            </a:r>
            <a:r>
              <a:rPr lang="ru-RU"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групп</a:t>
            </a:r>
            <a:r>
              <a:rPr lang="ru-RU"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для</a:t>
            </a:r>
            <a:r>
              <a:rPr lang="ru-RU"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детей</a:t>
            </a:r>
            <a:r>
              <a:rPr lang="ru-RU"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a:t>
            </a:r>
            <a:r>
              <a:rPr lang="ru-RU" b="1" spc="-2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ОВЗ/инвалидностью</a:t>
            </a:r>
            <a:endParaRPr lang="ru-RU"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6542202" y="918334"/>
            <a:ext cx="4147793" cy="5706374"/>
          </a:xfrm>
          <a:prstGeom prst="rect">
            <a:avLst/>
          </a:prstGeom>
          <a:solidFill>
            <a:schemeClr val="accent3">
              <a:lumMod val="40000"/>
              <a:lumOff val="60000"/>
            </a:schemeClr>
          </a:solidFill>
        </p:spPr>
      </p:pic>
      <p:sp>
        <p:nvSpPr>
          <p:cNvPr id="8" name="Прямоугольник 7"/>
          <p:cNvSpPr/>
          <p:nvPr/>
        </p:nvSpPr>
        <p:spPr>
          <a:xfrm>
            <a:off x="518473" y="1310326"/>
            <a:ext cx="5495827" cy="3724096"/>
          </a:xfrm>
          <a:prstGeom prst="rect">
            <a:avLst/>
          </a:prstGeom>
        </p:spPr>
        <p:txBody>
          <a:bodyPr wrap="square">
            <a:spAutoFit/>
          </a:bodyPr>
          <a:lstStyle/>
          <a:p>
            <a:pPr marL="351790" marR="168275" lvl="0" indent="-175260" algn="ctr"/>
            <a:r>
              <a:rPr lang="ru-RU"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Титульный</a:t>
            </a:r>
            <a:r>
              <a:rPr lang="ru-RU" b="1" spc="-7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лист</a:t>
            </a:r>
            <a:r>
              <a:rPr lang="ru-RU" b="1" spc="-285"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программы</a:t>
            </a:r>
          </a:p>
          <a:p>
            <a:pPr marL="351790" marR="168275" lvl="0" indent="-175260" algn="just"/>
            <a:endParaRPr lang="ru-RU"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66675" algn="just">
              <a:lnSpc>
                <a:spcPct val="150000"/>
              </a:lnSpc>
              <a:spcAft>
                <a:spcPts val="0"/>
              </a:spcAft>
            </a:pPr>
            <a:r>
              <a:rPr lang="ru-RU" spc="-5" dirty="0" smtClean="0">
                <a:latin typeface="Times New Roman" panose="02020603050405020304" pitchFamily="18" charset="0"/>
                <a:ea typeface="Times New Roman" panose="02020603050405020304" pitchFamily="18" charset="0"/>
                <a:cs typeface="Times New Roman" panose="02020603050405020304" pitchFamily="18" charset="0"/>
              </a:rPr>
              <a:t>Наименование</a:t>
            </a:r>
            <a:r>
              <a:rPr lang="ru-RU" spc="-8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pc="-5" dirty="0">
                <a:latin typeface="Times New Roman" panose="02020603050405020304" pitchFamily="18" charset="0"/>
                <a:ea typeface="Times New Roman" panose="02020603050405020304" pitchFamily="18" charset="0"/>
                <a:cs typeface="Times New Roman" panose="02020603050405020304" pitchFamily="18" charset="0"/>
              </a:rPr>
              <a:t>образовательной</a:t>
            </a:r>
            <a:r>
              <a:rPr lang="ru-RU" spc="-70" dirty="0">
                <a:latin typeface="Times New Roman" panose="02020603050405020304" pitchFamily="18" charset="0"/>
                <a:ea typeface="Times New Roman" panose="02020603050405020304" pitchFamily="18" charset="0"/>
                <a:cs typeface="Times New Roman" panose="02020603050405020304" pitchFamily="18" charset="0"/>
              </a:rPr>
              <a:t> </a:t>
            </a:r>
            <a:r>
              <a:rPr lang="ru-RU" spc="-5" dirty="0">
                <a:latin typeface="Times New Roman" panose="02020603050405020304" pitchFamily="18" charset="0"/>
                <a:ea typeface="Times New Roman" panose="02020603050405020304" pitchFamily="18" charset="0"/>
                <a:cs typeface="Times New Roman" panose="02020603050405020304" pitchFamily="18" charset="0"/>
              </a:rPr>
              <a:t>организации,</a:t>
            </a:r>
            <a:r>
              <a:rPr lang="ru-RU" spc="-75" dirty="0">
                <a:latin typeface="Times New Roman" panose="02020603050405020304" pitchFamily="18" charset="0"/>
                <a:ea typeface="Times New Roman" panose="02020603050405020304" pitchFamily="18" charset="0"/>
                <a:cs typeface="Times New Roman" panose="02020603050405020304" pitchFamily="18" charset="0"/>
              </a:rPr>
              <a:t> </a:t>
            </a:r>
            <a:r>
              <a:rPr lang="ru-RU" spc="-5" dirty="0">
                <a:latin typeface="Times New Roman" panose="02020603050405020304" pitchFamily="18" charset="0"/>
                <a:ea typeface="Times New Roman" panose="02020603050405020304" pitchFamily="18" charset="0"/>
                <a:cs typeface="Times New Roman" panose="02020603050405020304" pitchFamily="18" charset="0"/>
              </a:rPr>
              <a:t>гриф</a:t>
            </a:r>
            <a:r>
              <a:rPr lang="ru-RU" spc="-6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утверждения</a:t>
            </a:r>
            <a:r>
              <a:rPr lang="ru-RU" spc="-7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программы</a:t>
            </a:r>
            <a:r>
              <a:rPr lang="ru-RU" spc="-6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(с</a:t>
            </a:r>
            <a:r>
              <a:rPr lang="ru-RU" spc="-6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указанием</a:t>
            </a:r>
            <a:r>
              <a:rPr lang="ru-RU" spc="-8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ФИО</a:t>
            </a:r>
            <a:r>
              <a:rPr lang="ru-RU" spc="-7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руководителя,</a:t>
            </a:r>
            <a:r>
              <a:rPr lang="ru-RU" spc="-7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даты</a:t>
            </a:r>
            <a:r>
              <a:rPr lang="ru-RU" spc="-7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и</a:t>
            </a:r>
            <a:r>
              <a:rPr lang="ru-RU" spc="-6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номера приказа</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r>
              <a:rPr lang="ru-RU" spc="17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АДОП,</a:t>
            </a:r>
            <a:r>
              <a:rPr lang="ru-RU"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название</a:t>
            </a:r>
            <a:r>
              <a:rPr lang="ru-RU" spc="16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программы,</a:t>
            </a:r>
            <a:r>
              <a:rPr lang="ru-RU" spc="17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адресат</a:t>
            </a:r>
            <a:r>
              <a:rPr lang="ru-RU" spc="17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программы</a:t>
            </a:r>
            <a:r>
              <a:rPr lang="ru-RU" spc="185"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a:latin typeface="Times New Roman" panose="02020603050405020304" pitchFamily="18" charset="0"/>
                <a:ea typeface="Times New Roman" panose="02020603050405020304" pitchFamily="18" charset="0"/>
                <a:cs typeface="Times New Roman" panose="02020603050405020304" pitchFamily="18" charset="0"/>
              </a:rPr>
              <a:t>(нозология)</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r>
              <a:rPr lang="ru-RU" spc="16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срок</a:t>
            </a:r>
            <a:r>
              <a:rPr lang="ru-RU" spc="18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ее</a:t>
            </a:r>
            <a:r>
              <a:rPr lang="ru-RU" spc="17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реализации,</a:t>
            </a:r>
            <a:r>
              <a:rPr lang="ru-RU" spc="16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ФИО,</a:t>
            </a:r>
            <a:r>
              <a:rPr lang="ru-RU" spc="16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должность</a:t>
            </a:r>
            <a:r>
              <a:rPr lang="ru-RU" spc="-28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разработчика(</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ов</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программы, город и</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год</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ее</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разработки</a:t>
            </a:r>
          </a:p>
          <a:p>
            <a:pPr marL="351790" marR="168275" lvl="0" indent="-175260" algn="just"/>
            <a:endParaRPr lang="ru-RU" sz="1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01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233464" y="0"/>
            <a:ext cx="11386318" cy="6857999"/>
          </a:xfrm>
        </p:spPr>
        <p:txBody>
          <a:bodyPr>
            <a:normAutofit fontScale="90000"/>
          </a:bodyPr>
          <a:lstStyle/>
          <a:p>
            <a:pPr marL="12700" lvl="0">
              <a:lnSpc>
                <a:spcPct val="100000"/>
              </a:lnSpc>
              <a:spcBef>
                <a:spcPts val="600"/>
              </a:spcBef>
              <a:buClr>
                <a:srgbClr val="83992A"/>
              </a:buClr>
              <a:buSzPct val="114583"/>
              <a:tabLst>
                <a:tab pos="401320" algn="l"/>
              </a:tabLst>
            </a:pPr>
            <a:r>
              <a:rPr lang="ru-RU" sz="2400" dirty="0">
                <a:solidFill>
                  <a:srgbClr val="C00000"/>
                </a:solidFill>
                <a:latin typeface="Times New Roman" panose="02020603050405020304" pitchFamily="18" charset="0"/>
                <a:cs typeface="Times New Roman" panose="02020603050405020304" pitchFamily="18" charset="0"/>
              </a:rPr>
              <a:t>Направленность программы </a:t>
            </a:r>
            <a:r>
              <a:rPr lang="ru-RU" sz="2000" dirty="0">
                <a:solidFill>
                  <a:srgbClr val="002060"/>
                </a:solidFill>
                <a:latin typeface="Times New Roman" panose="02020603050405020304" pitchFamily="18" charset="0"/>
                <a:cs typeface="Times New Roman" panose="02020603050405020304" pitchFamily="18" charset="0"/>
              </a:rPr>
              <a:t>соответствует запросу детей и </a:t>
            </a:r>
            <a:r>
              <a:rPr lang="ru-RU" sz="2000" dirty="0" smtClean="0">
                <a:solidFill>
                  <a:srgbClr val="002060"/>
                </a:solidFill>
                <a:latin typeface="Times New Roman" panose="02020603050405020304" pitchFamily="18" charset="0"/>
                <a:cs typeface="Times New Roman" panose="02020603050405020304" pitchFamily="18" charset="0"/>
              </a:rPr>
              <a:t>нозологии: (техническая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естественнонаучная</a:t>
            </a:r>
            <a:r>
              <a:rPr lang="ru-RU" sz="2000" dirty="0" smtClean="0">
                <a:solidFill>
                  <a:srgbClr val="002060"/>
                </a:solidFill>
                <a:latin typeface="Times New Roman" panose="02020603050405020304" pitchFamily="18" charset="0"/>
                <a:cs typeface="Times New Roman" panose="02020603050405020304" pitchFamily="18" charset="0"/>
              </a:rPr>
              <a:t>, физкультурно-спортивная</a:t>
            </a:r>
            <a:r>
              <a:rPr lang="ru-RU" sz="2000" dirty="0" smtClean="0">
                <a:solidFill>
                  <a:srgbClr val="002060"/>
                </a:solidFill>
                <a:latin typeface="Times New Roman" panose="02020603050405020304" pitchFamily="18" charset="0"/>
                <a:cs typeface="Times New Roman" panose="02020603050405020304" pitchFamily="18" charset="0"/>
              </a:rPr>
              <a:t>, художественная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туристско-краеведческая, социально-гуманитарная). </a:t>
            </a:r>
            <a:r>
              <a:rPr lang="ru-RU" sz="2000" dirty="0">
                <a:solidFill>
                  <a:srgbClr val="002060"/>
                </a:solidFill>
                <a:latin typeface="Times New Roman" panose="02020603050405020304" pitchFamily="18" charset="0"/>
                <a:cs typeface="Times New Roman" panose="02020603050405020304" pitchFamily="18" charset="0"/>
              </a:rPr>
              <a:t>Необходимо ориентироваться на потребность муниципалитета в той или иной направленности в соответствие с социально-экономическим, культурным развитием муниципалитета.</a:t>
            </a:r>
            <a:br>
              <a:rPr lang="ru-RU" sz="2000" dirty="0">
                <a:solidFill>
                  <a:srgbClr val="00206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Актуальность </a:t>
            </a:r>
            <a:r>
              <a:rPr lang="ru-RU" sz="2400" dirty="0" smtClean="0">
                <a:solidFill>
                  <a:srgbClr val="C00000"/>
                </a:solidFill>
                <a:latin typeface="Times New Roman" panose="02020603050405020304" pitchFamily="18" charset="0"/>
                <a:cs typeface="Times New Roman" panose="02020603050405020304" pitchFamily="18" charset="0"/>
              </a:rPr>
              <a:t>программы </a:t>
            </a:r>
            <a:r>
              <a:rPr lang="ru-RU" sz="2000" dirty="0" smtClean="0">
                <a:solidFill>
                  <a:srgbClr val="002060"/>
                </a:solidFill>
                <a:latin typeface="Times New Roman" panose="02020603050405020304" pitchFamily="18" charset="0"/>
              </a:rPr>
              <a:t>н</a:t>
            </a:r>
            <a:r>
              <a:rPr lang="ru-RU" sz="2000" dirty="0" smtClean="0">
                <a:solidFill>
                  <a:srgbClr val="002060"/>
                </a:solidFill>
                <a:latin typeface="Times New Roman" panose="02020603050405020304" pitchFamily="18" charset="0"/>
                <a:ea typeface="Times New Roman" panose="02020603050405020304" pitchFamily="18" charset="0"/>
              </a:rPr>
              <a:t>еобходимо</a:t>
            </a:r>
            <a:r>
              <a:rPr lang="ru-RU" sz="2000" spc="5" dirty="0" smtClean="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раскрыть</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целесообразность</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освоения</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ребенком</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содержания</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программы</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исходя</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из</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его</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возрастных,</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психофизиологических</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особенностей:</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ориентированность</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программы</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на</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решение</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как</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образовательных</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задач,</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так</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и</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социокультурной реабилитации, социализации и социальной адаптации лиц с ОВЗ. В определении актуальности нужно</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обозначить проблемы характерные для тех нозологий, для которых, разрабатывается программа. Кратко пояснить, каким</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образом за счет реализации программы возможно решать задачи по преодолению или снижению остроты проблем детей с</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данной</a:t>
            </a:r>
            <a:r>
              <a:rPr lang="ru-RU" sz="2000" spc="-1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нозологией.</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spc="5" dirty="0" smtClean="0">
                <a:solidFill>
                  <a:srgbClr val="002060"/>
                </a:solidFill>
                <a:latin typeface="Times New Roman" panose="02020603050405020304" pitchFamily="18" charset="0"/>
                <a:ea typeface="Times New Roman" panose="02020603050405020304" pitchFamily="18" charset="0"/>
              </a:rPr>
              <a:t/>
            </a:r>
            <a:br>
              <a:rPr lang="ru-RU" sz="2000" spc="5" dirty="0" smtClean="0">
                <a:solidFill>
                  <a:srgbClr val="002060"/>
                </a:solidFill>
                <a:latin typeface="Times New Roman" panose="02020603050405020304" pitchFamily="18" charset="0"/>
                <a:ea typeface="Times New Roman" panose="02020603050405020304" pitchFamily="18" charset="0"/>
              </a:rPr>
            </a:br>
            <a:r>
              <a:rPr lang="ru-RU" sz="2000" dirty="0" smtClean="0">
                <a:solidFill>
                  <a:srgbClr val="002060"/>
                </a:solidFill>
                <a:latin typeface="Times New Roman" panose="02020603050405020304" pitchFamily="18" charset="0"/>
                <a:ea typeface="Times New Roman" panose="02020603050405020304" pitchFamily="18" charset="0"/>
              </a:rPr>
              <a:t>Актуальность</a:t>
            </a:r>
            <a:r>
              <a:rPr lang="ru-RU" sz="2000" spc="5" dirty="0" smtClean="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должна</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smtClean="0">
                <a:solidFill>
                  <a:srgbClr val="002060"/>
                </a:solidFill>
                <a:latin typeface="Times New Roman" panose="02020603050405020304" pitchFamily="18" charset="0"/>
                <a:ea typeface="Times New Roman" panose="02020603050405020304" pitchFamily="18" charset="0"/>
              </a:rPr>
              <a:t>отвечать на</a:t>
            </a:r>
            <a:r>
              <a:rPr lang="ru-RU" sz="2000" spc="-5" dirty="0" smtClean="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вопросы:</a:t>
            </a:r>
            <a:br>
              <a:rPr lang="ru-RU" sz="2000" dirty="0">
                <a:solidFill>
                  <a:srgbClr val="002060"/>
                </a:solidFill>
                <a:latin typeface="Times New Roman" panose="02020603050405020304" pitchFamily="18" charset="0"/>
                <a:ea typeface="Times New Roman" panose="02020603050405020304" pitchFamily="18" charset="0"/>
              </a:rPr>
            </a:br>
            <a:r>
              <a:rPr lang="ru-RU" sz="2000" dirty="0" smtClean="0">
                <a:solidFill>
                  <a:srgbClr val="002060"/>
                </a:solidFill>
                <a:latin typeface="Times New Roman" panose="02020603050405020304" pitchFamily="18" charset="0"/>
                <a:ea typeface="Times New Roman" panose="02020603050405020304" pitchFamily="18" charset="0"/>
              </a:rPr>
              <a:t>- почему</a:t>
            </a:r>
            <a:r>
              <a:rPr lang="ru-RU" sz="2000" spc="-35" dirty="0" smtClean="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данная</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программа</a:t>
            </a:r>
            <a:r>
              <a:rPr lang="ru-RU" sz="2000" spc="-10"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нужна</a:t>
            </a:r>
            <a:r>
              <a:rPr lang="ru-RU" sz="2000" spc="-10"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ребенку</a:t>
            </a:r>
            <a:r>
              <a:rPr lang="ru-RU" sz="2000" spc="-20"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с</a:t>
            </a:r>
            <a:r>
              <a:rPr lang="ru-RU" sz="2000" spc="-10"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этой</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нозологией</a:t>
            </a:r>
            <a:r>
              <a:rPr lang="ru-RU" sz="2000" spc="-20"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и</a:t>
            </a:r>
            <a:r>
              <a:rPr lang="ru-RU" sz="2000" spc="2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в</a:t>
            </a:r>
            <a:r>
              <a:rPr lang="ru-RU" sz="2000" spc="-10"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этом</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возрасте?</a:t>
            </a:r>
            <a:br>
              <a:rPr lang="ru-RU" sz="2000" dirty="0">
                <a:solidFill>
                  <a:srgbClr val="002060"/>
                </a:solidFill>
                <a:latin typeface="Times New Roman" panose="02020603050405020304" pitchFamily="18" charset="0"/>
                <a:ea typeface="Times New Roman" panose="02020603050405020304" pitchFamily="18" charset="0"/>
              </a:rPr>
            </a:br>
            <a:r>
              <a:rPr lang="ru-RU" sz="2000" dirty="0" smtClean="0">
                <a:solidFill>
                  <a:srgbClr val="002060"/>
                </a:solidFill>
                <a:latin typeface="Times New Roman" panose="02020603050405020304" pitchFamily="18" charset="0"/>
                <a:ea typeface="Times New Roman" panose="02020603050405020304" pitchFamily="18" charset="0"/>
              </a:rPr>
              <a:t>- почему</a:t>
            </a:r>
            <a:r>
              <a:rPr lang="ru-RU" sz="2000" spc="-40" dirty="0" smtClean="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это</a:t>
            </a:r>
            <a:r>
              <a:rPr lang="ru-RU" sz="2000" spc="-10"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актуально именно</a:t>
            </a:r>
            <a:r>
              <a:rPr lang="ru-RU" sz="2000" spc="-1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в</a:t>
            </a:r>
            <a:r>
              <a:rPr lang="ru-RU" sz="2000" spc="-1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вашем</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учреждении?</a:t>
            </a:r>
            <a:br>
              <a:rPr lang="ru-RU" sz="2000" dirty="0">
                <a:solidFill>
                  <a:srgbClr val="002060"/>
                </a:solidFill>
                <a:latin typeface="Times New Roman" panose="02020603050405020304" pitchFamily="18" charset="0"/>
                <a:ea typeface="Times New Roman" panose="02020603050405020304" pitchFamily="18" charset="0"/>
              </a:rPr>
            </a:br>
            <a:r>
              <a:rPr lang="ru-RU" sz="2000" dirty="0" smtClean="0">
                <a:solidFill>
                  <a:srgbClr val="002060"/>
                </a:solidFill>
                <a:latin typeface="Times New Roman" panose="02020603050405020304" pitchFamily="18" charset="0"/>
                <a:ea typeface="Times New Roman" panose="02020603050405020304" pitchFamily="18" charset="0"/>
              </a:rPr>
              <a:t>- почему</a:t>
            </a:r>
            <a:r>
              <a:rPr lang="ru-RU" sz="2000" spc="-35" dirty="0" smtClean="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эта</a:t>
            </a:r>
            <a:r>
              <a:rPr lang="ru-RU" sz="2000" spc="-10"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программа</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должна</a:t>
            </a:r>
            <a:r>
              <a:rPr lang="ru-RU" sz="2000" spc="-10"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быть</a:t>
            </a:r>
            <a:r>
              <a:rPr lang="ru-RU" sz="2000" spc="-5"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реализована</a:t>
            </a:r>
            <a:r>
              <a:rPr lang="ru-RU" sz="2000" spc="-10"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именно</a:t>
            </a:r>
            <a:r>
              <a:rPr lang="ru-RU" sz="2000" spc="-10" dirty="0">
                <a:solidFill>
                  <a:srgbClr val="002060"/>
                </a:solidFill>
                <a:latin typeface="Times New Roman" panose="02020603050405020304" pitchFamily="18" charset="0"/>
                <a:ea typeface="Times New Roman" panose="02020603050405020304" pitchFamily="18" charset="0"/>
              </a:rPr>
              <a:t> </a:t>
            </a:r>
            <a:r>
              <a:rPr lang="ru-RU" sz="2000" dirty="0">
                <a:solidFill>
                  <a:srgbClr val="002060"/>
                </a:solidFill>
                <a:latin typeface="Times New Roman" panose="02020603050405020304" pitchFamily="18" charset="0"/>
                <a:ea typeface="Times New Roman" panose="02020603050405020304" pitchFamily="18" charset="0"/>
              </a:rPr>
              <a:t>сейчас?</a:t>
            </a:r>
            <a:r>
              <a:rPr lang="ru-RU" sz="2000" dirty="0">
                <a:solidFill>
                  <a:srgbClr val="FF0000"/>
                </a:solidFill>
                <a:latin typeface="Times New Roman" panose="02020603050405020304" pitchFamily="18" charset="0"/>
                <a:cs typeface="Times New Roman" panose="02020603050405020304" pitchFamily="18" charset="0"/>
              </a:rPr>
              <a:t/>
            </a:r>
            <a:br>
              <a:rPr lang="ru-RU" sz="2000" dirty="0">
                <a:solidFill>
                  <a:srgbClr val="FF0000"/>
                </a:solidFill>
                <a:latin typeface="Times New Roman" panose="02020603050405020304" pitchFamily="18" charset="0"/>
                <a:cs typeface="Times New Roman" panose="02020603050405020304" pitchFamily="18" charset="0"/>
              </a:rPr>
            </a:br>
            <a:r>
              <a:rPr lang="ru-RU" sz="2400" spc="-10" dirty="0">
                <a:solidFill>
                  <a:srgbClr val="C00000"/>
                </a:solidFill>
                <a:latin typeface="Times New Roman"/>
                <a:ea typeface="+mn-ea"/>
                <a:cs typeface="Times New Roman"/>
              </a:rPr>
              <a:t>Актуальность</a:t>
            </a:r>
            <a:r>
              <a:rPr lang="ru-RU" sz="2400" spc="25" dirty="0">
                <a:solidFill>
                  <a:srgbClr val="C00000"/>
                </a:solidFill>
                <a:latin typeface="Times New Roman"/>
                <a:ea typeface="+mn-ea"/>
                <a:cs typeface="Times New Roman"/>
              </a:rPr>
              <a:t> </a:t>
            </a:r>
            <a:r>
              <a:rPr lang="ru-RU" sz="2400" spc="-5" dirty="0">
                <a:solidFill>
                  <a:srgbClr val="C00000"/>
                </a:solidFill>
                <a:latin typeface="Times New Roman"/>
                <a:ea typeface="+mn-ea"/>
                <a:cs typeface="Times New Roman"/>
              </a:rPr>
              <a:t>программы</a:t>
            </a:r>
            <a:r>
              <a:rPr lang="ru-RU" sz="2400" b="1" spc="10" dirty="0">
                <a:solidFill>
                  <a:srgbClr val="C00000"/>
                </a:solidFill>
                <a:latin typeface="Times New Roman"/>
                <a:ea typeface="+mn-ea"/>
                <a:cs typeface="Times New Roman"/>
              </a:rPr>
              <a:t> </a:t>
            </a:r>
            <a:r>
              <a:rPr lang="ru-RU" sz="2400" spc="-20" dirty="0">
                <a:solidFill>
                  <a:srgbClr val="002060"/>
                </a:solidFill>
                <a:latin typeface="Times New Roman"/>
                <a:ea typeface="+mn-ea"/>
                <a:cs typeface="Times New Roman"/>
              </a:rPr>
              <a:t>может</a:t>
            </a:r>
            <a:r>
              <a:rPr lang="ru-RU" sz="2400" spc="-10" dirty="0">
                <a:solidFill>
                  <a:srgbClr val="002060"/>
                </a:solidFill>
                <a:latin typeface="Times New Roman"/>
                <a:ea typeface="+mn-ea"/>
                <a:cs typeface="Times New Roman"/>
              </a:rPr>
              <a:t> базироваться</a:t>
            </a:r>
            <a:r>
              <a:rPr lang="ru-RU" sz="2400" dirty="0">
                <a:solidFill>
                  <a:srgbClr val="002060"/>
                </a:solidFill>
                <a:latin typeface="Times New Roman"/>
                <a:ea typeface="+mn-ea"/>
                <a:cs typeface="Times New Roman"/>
              </a:rPr>
              <a:t> </a:t>
            </a:r>
            <a:r>
              <a:rPr lang="ru-RU" sz="2400" spc="-5" dirty="0">
                <a:solidFill>
                  <a:srgbClr val="002060"/>
                </a:solidFill>
                <a:latin typeface="Times New Roman"/>
                <a:ea typeface="+mn-ea"/>
                <a:cs typeface="Times New Roman"/>
              </a:rPr>
              <a:t>на:</a:t>
            </a:r>
            <a:r>
              <a:rPr lang="ru-RU" sz="2400" dirty="0">
                <a:solidFill>
                  <a:srgbClr val="002060"/>
                </a:solidFill>
                <a:latin typeface="Times New Roman"/>
                <a:ea typeface="+mn-ea"/>
                <a:cs typeface="Times New Roman"/>
              </a:rPr>
              <a:t/>
            </a:r>
            <a:br>
              <a:rPr lang="ru-RU" sz="2400" dirty="0">
                <a:solidFill>
                  <a:srgbClr val="002060"/>
                </a:solidFill>
                <a:latin typeface="Times New Roman"/>
                <a:ea typeface="+mn-ea"/>
                <a:cs typeface="Times New Roman"/>
              </a:rPr>
            </a:br>
            <a:r>
              <a:rPr lang="ru-RU" sz="2400" dirty="0" smtClean="0">
                <a:solidFill>
                  <a:srgbClr val="002060"/>
                </a:solidFill>
                <a:latin typeface="Times New Roman"/>
                <a:ea typeface="+mn-ea"/>
                <a:cs typeface="Times New Roman"/>
              </a:rPr>
              <a:t>- </a:t>
            </a:r>
            <a:r>
              <a:rPr lang="ru-RU" sz="1800" dirty="0" smtClean="0">
                <a:solidFill>
                  <a:srgbClr val="002060"/>
                </a:solidFill>
                <a:latin typeface="Times New Roman"/>
                <a:ea typeface="+mn-ea"/>
                <a:cs typeface="Times New Roman"/>
              </a:rPr>
              <a:t>анализе</a:t>
            </a:r>
            <a:r>
              <a:rPr lang="ru-RU" sz="1800" spc="120" dirty="0" smtClean="0">
                <a:solidFill>
                  <a:srgbClr val="002060"/>
                </a:solidFill>
                <a:latin typeface="Times New Roman"/>
                <a:ea typeface="+mn-ea"/>
                <a:cs typeface="Times New Roman"/>
              </a:rPr>
              <a:t> </a:t>
            </a:r>
            <a:r>
              <a:rPr lang="ru-RU" sz="1800" dirty="0">
                <a:solidFill>
                  <a:srgbClr val="002060"/>
                </a:solidFill>
                <a:latin typeface="Times New Roman"/>
                <a:ea typeface="+mn-ea"/>
                <a:cs typeface="Times New Roman"/>
              </a:rPr>
              <a:t>социальных</a:t>
            </a:r>
            <a:r>
              <a:rPr lang="ru-RU" sz="1800" spc="120" dirty="0">
                <a:solidFill>
                  <a:srgbClr val="002060"/>
                </a:solidFill>
                <a:latin typeface="Times New Roman"/>
                <a:ea typeface="+mn-ea"/>
                <a:cs typeface="Times New Roman"/>
              </a:rPr>
              <a:t> </a:t>
            </a:r>
            <a:r>
              <a:rPr lang="ru-RU" sz="1800" spc="-10" dirty="0">
                <a:solidFill>
                  <a:srgbClr val="002060"/>
                </a:solidFill>
                <a:latin typeface="Times New Roman"/>
                <a:ea typeface="+mn-ea"/>
                <a:cs typeface="Times New Roman"/>
              </a:rPr>
              <a:t>проблем</a:t>
            </a:r>
            <a:r>
              <a:rPr lang="ru-RU" sz="1800" spc="135" dirty="0">
                <a:solidFill>
                  <a:srgbClr val="002060"/>
                </a:solidFill>
                <a:latin typeface="Times New Roman"/>
                <a:ea typeface="+mn-ea"/>
                <a:cs typeface="Times New Roman"/>
              </a:rPr>
              <a:t> </a:t>
            </a:r>
            <a:r>
              <a:rPr lang="ru-RU" sz="1800" dirty="0">
                <a:solidFill>
                  <a:srgbClr val="002060"/>
                </a:solidFill>
                <a:latin typeface="Times New Roman"/>
                <a:ea typeface="+mn-ea"/>
                <a:cs typeface="Times New Roman"/>
              </a:rPr>
              <a:t>общества,</a:t>
            </a:r>
            <a:r>
              <a:rPr lang="ru-RU" sz="1800" spc="130" dirty="0">
                <a:solidFill>
                  <a:srgbClr val="002060"/>
                </a:solidFill>
                <a:latin typeface="Times New Roman"/>
                <a:ea typeface="+mn-ea"/>
                <a:cs typeface="Times New Roman"/>
              </a:rPr>
              <a:t> </a:t>
            </a:r>
            <a:r>
              <a:rPr lang="ru-RU" sz="1800" spc="-15" dirty="0">
                <a:solidFill>
                  <a:srgbClr val="002060"/>
                </a:solidFill>
                <a:latin typeface="Times New Roman"/>
                <a:ea typeface="+mn-ea"/>
                <a:cs typeface="Times New Roman"/>
              </a:rPr>
              <a:t>города,</a:t>
            </a:r>
            <a:r>
              <a:rPr lang="ru-RU" sz="1800" spc="125" dirty="0">
                <a:solidFill>
                  <a:srgbClr val="002060"/>
                </a:solidFill>
                <a:latin typeface="Times New Roman"/>
                <a:ea typeface="+mn-ea"/>
                <a:cs typeface="Times New Roman"/>
              </a:rPr>
              <a:t> </a:t>
            </a:r>
            <a:r>
              <a:rPr lang="ru-RU" sz="1800" spc="-5" dirty="0">
                <a:solidFill>
                  <a:srgbClr val="002060"/>
                </a:solidFill>
                <a:latin typeface="Times New Roman"/>
                <a:ea typeface="+mn-ea"/>
                <a:cs typeface="Times New Roman"/>
              </a:rPr>
              <a:t>района;</a:t>
            </a:r>
            <a:r>
              <a:rPr lang="ru-RU" sz="1800" spc="120" dirty="0">
                <a:solidFill>
                  <a:srgbClr val="002060"/>
                </a:solidFill>
                <a:latin typeface="Times New Roman"/>
                <a:ea typeface="+mn-ea"/>
                <a:cs typeface="Times New Roman"/>
              </a:rPr>
              <a:t> </a:t>
            </a:r>
            <a:r>
              <a:rPr lang="ru-RU" sz="1800" dirty="0">
                <a:solidFill>
                  <a:srgbClr val="002060"/>
                </a:solidFill>
                <a:latin typeface="Times New Roman"/>
                <a:ea typeface="+mn-ea"/>
                <a:cs typeface="Times New Roman"/>
              </a:rPr>
              <a:t>анализе</a:t>
            </a:r>
            <a:r>
              <a:rPr lang="ru-RU" sz="1800" spc="125" dirty="0">
                <a:solidFill>
                  <a:srgbClr val="002060"/>
                </a:solidFill>
                <a:latin typeface="Times New Roman"/>
                <a:ea typeface="+mn-ea"/>
                <a:cs typeface="Times New Roman"/>
              </a:rPr>
              <a:t> </a:t>
            </a:r>
            <a:r>
              <a:rPr lang="ru-RU" sz="1800" spc="-15" dirty="0">
                <a:solidFill>
                  <a:srgbClr val="002060"/>
                </a:solidFill>
                <a:latin typeface="Times New Roman"/>
                <a:ea typeface="+mn-ea"/>
                <a:cs typeface="Times New Roman"/>
              </a:rPr>
              <a:t>детского</a:t>
            </a:r>
            <a:r>
              <a:rPr lang="ru-RU" sz="1800" spc="120" dirty="0">
                <a:solidFill>
                  <a:srgbClr val="002060"/>
                </a:solidFill>
                <a:latin typeface="Times New Roman"/>
                <a:ea typeface="+mn-ea"/>
                <a:cs typeface="Times New Roman"/>
              </a:rPr>
              <a:t> </a:t>
            </a:r>
            <a:r>
              <a:rPr lang="ru-RU" sz="1800" spc="-5" dirty="0" smtClean="0">
                <a:solidFill>
                  <a:srgbClr val="002060"/>
                </a:solidFill>
                <a:latin typeface="Times New Roman"/>
                <a:ea typeface="+mn-ea"/>
                <a:cs typeface="Times New Roman"/>
              </a:rPr>
              <a:t>или</a:t>
            </a:r>
            <a:r>
              <a:rPr lang="ru-RU" sz="1800" dirty="0" smtClean="0">
                <a:solidFill>
                  <a:srgbClr val="002060"/>
                </a:solidFill>
                <a:latin typeface="Times New Roman"/>
                <a:ea typeface="+mn-ea"/>
                <a:cs typeface="Times New Roman"/>
              </a:rPr>
              <a:t> </a:t>
            </a:r>
            <a:r>
              <a:rPr lang="ru-RU" sz="1800" spc="-20" dirty="0" smtClean="0">
                <a:solidFill>
                  <a:srgbClr val="002060"/>
                </a:solidFill>
                <a:latin typeface="Times New Roman"/>
                <a:ea typeface="+mn-ea"/>
                <a:cs typeface="Times New Roman"/>
              </a:rPr>
              <a:t>родительского</a:t>
            </a:r>
            <a:r>
              <a:rPr lang="ru-RU" sz="1800" spc="-30" dirty="0" smtClean="0">
                <a:solidFill>
                  <a:srgbClr val="002060"/>
                </a:solidFill>
                <a:latin typeface="Times New Roman"/>
                <a:ea typeface="+mn-ea"/>
                <a:cs typeface="Times New Roman"/>
              </a:rPr>
              <a:t> </a:t>
            </a:r>
            <a:r>
              <a:rPr lang="ru-RU" sz="1800" spc="10" dirty="0">
                <a:solidFill>
                  <a:srgbClr val="002060"/>
                </a:solidFill>
                <a:latin typeface="Times New Roman"/>
                <a:ea typeface="+mn-ea"/>
                <a:cs typeface="Times New Roman"/>
              </a:rPr>
              <a:t>спроса;</a:t>
            </a:r>
            <a:r>
              <a:rPr lang="ru-RU" sz="1800" dirty="0">
                <a:solidFill>
                  <a:srgbClr val="002060"/>
                </a:solidFill>
                <a:latin typeface="Times New Roman"/>
                <a:ea typeface="+mn-ea"/>
                <a:cs typeface="Times New Roman"/>
              </a:rPr>
              <a:t/>
            </a:r>
            <a:br>
              <a:rPr lang="ru-RU" sz="1800" dirty="0">
                <a:solidFill>
                  <a:srgbClr val="002060"/>
                </a:solidFill>
                <a:latin typeface="Times New Roman"/>
                <a:ea typeface="+mn-ea"/>
                <a:cs typeface="Times New Roman"/>
              </a:rPr>
            </a:br>
            <a:r>
              <a:rPr lang="ru-RU" sz="1800" dirty="0" smtClean="0">
                <a:solidFill>
                  <a:srgbClr val="002060"/>
                </a:solidFill>
                <a:latin typeface="Times New Roman"/>
                <a:ea typeface="+mn-ea"/>
                <a:cs typeface="Times New Roman"/>
              </a:rPr>
              <a:t>- </a:t>
            </a:r>
            <a:r>
              <a:rPr lang="ru-RU" sz="1800" spc="-5" dirty="0" smtClean="0">
                <a:solidFill>
                  <a:srgbClr val="002060"/>
                </a:solidFill>
                <a:latin typeface="Times New Roman"/>
                <a:ea typeface="+mn-ea"/>
                <a:cs typeface="Times New Roman"/>
              </a:rPr>
              <a:t>современных </a:t>
            </a:r>
            <a:r>
              <a:rPr lang="ru-RU" sz="1800" dirty="0">
                <a:solidFill>
                  <a:srgbClr val="002060"/>
                </a:solidFill>
                <a:latin typeface="Times New Roman"/>
                <a:ea typeface="+mn-ea"/>
                <a:cs typeface="Times New Roman"/>
              </a:rPr>
              <a:t>требованиях</a:t>
            </a:r>
            <a:r>
              <a:rPr lang="ru-RU" sz="1800" spc="-25" dirty="0">
                <a:solidFill>
                  <a:srgbClr val="002060"/>
                </a:solidFill>
                <a:latin typeface="Times New Roman"/>
                <a:ea typeface="+mn-ea"/>
                <a:cs typeface="Times New Roman"/>
              </a:rPr>
              <a:t> </a:t>
            </a:r>
            <a:r>
              <a:rPr lang="ru-RU" sz="1800" spc="-5" dirty="0">
                <a:solidFill>
                  <a:srgbClr val="002060"/>
                </a:solidFill>
                <a:latin typeface="Times New Roman"/>
                <a:ea typeface="+mn-ea"/>
                <a:cs typeface="Times New Roman"/>
              </a:rPr>
              <a:t>модернизации </a:t>
            </a:r>
            <a:r>
              <a:rPr lang="ru-RU" sz="1800" dirty="0">
                <a:solidFill>
                  <a:srgbClr val="002060"/>
                </a:solidFill>
                <a:latin typeface="Times New Roman"/>
                <a:ea typeface="+mn-ea"/>
                <a:cs typeface="Times New Roman"/>
              </a:rPr>
              <a:t>системы</a:t>
            </a:r>
            <a:r>
              <a:rPr lang="ru-RU" sz="1800" spc="-20" dirty="0">
                <a:solidFill>
                  <a:srgbClr val="002060"/>
                </a:solidFill>
                <a:latin typeface="Times New Roman"/>
                <a:ea typeface="+mn-ea"/>
                <a:cs typeface="Times New Roman"/>
              </a:rPr>
              <a:t> </a:t>
            </a:r>
            <a:r>
              <a:rPr lang="ru-RU" sz="1800" spc="-5" dirty="0">
                <a:solidFill>
                  <a:srgbClr val="002060"/>
                </a:solidFill>
                <a:latin typeface="Times New Roman"/>
                <a:ea typeface="+mn-ea"/>
                <a:cs typeface="Times New Roman"/>
              </a:rPr>
              <a:t>образования;</a:t>
            </a:r>
            <a:r>
              <a:rPr lang="ru-RU" sz="1800" dirty="0">
                <a:solidFill>
                  <a:srgbClr val="002060"/>
                </a:solidFill>
                <a:latin typeface="Times New Roman"/>
                <a:ea typeface="+mn-ea"/>
                <a:cs typeface="Times New Roman"/>
              </a:rPr>
              <a:t/>
            </a:r>
            <a:br>
              <a:rPr lang="ru-RU" sz="1800" dirty="0">
                <a:solidFill>
                  <a:srgbClr val="002060"/>
                </a:solidFill>
                <a:latin typeface="Times New Roman"/>
                <a:ea typeface="+mn-ea"/>
                <a:cs typeface="Times New Roman"/>
              </a:rPr>
            </a:br>
            <a:r>
              <a:rPr lang="ru-RU" sz="1800" dirty="0" smtClean="0">
                <a:solidFill>
                  <a:srgbClr val="002060"/>
                </a:solidFill>
                <a:latin typeface="Times New Roman"/>
                <a:ea typeface="+mn-ea"/>
                <a:cs typeface="Times New Roman"/>
              </a:rPr>
              <a:t>- </a:t>
            </a:r>
            <a:r>
              <a:rPr lang="ru-RU" sz="1800" spc="-5" dirty="0" smtClean="0">
                <a:solidFill>
                  <a:srgbClr val="002060"/>
                </a:solidFill>
                <a:latin typeface="Times New Roman"/>
                <a:ea typeface="+mn-ea"/>
                <a:cs typeface="Times New Roman"/>
              </a:rPr>
              <a:t>интеграции</a:t>
            </a:r>
            <a:r>
              <a:rPr lang="ru-RU" sz="1800" spc="390" dirty="0" smtClean="0">
                <a:solidFill>
                  <a:srgbClr val="002060"/>
                </a:solidFill>
                <a:latin typeface="Times New Roman"/>
                <a:ea typeface="+mn-ea"/>
                <a:cs typeface="Times New Roman"/>
              </a:rPr>
              <a:t> </a:t>
            </a:r>
            <a:r>
              <a:rPr lang="ru-RU" sz="1800" spc="-10" dirty="0">
                <a:solidFill>
                  <a:srgbClr val="002060"/>
                </a:solidFill>
                <a:latin typeface="Times New Roman"/>
                <a:ea typeface="+mn-ea"/>
                <a:cs typeface="Times New Roman"/>
              </a:rPr>
              <a:t>общего</a:t>
            </a:r>
            <a:r>
              <a:rPr lang="ru-RU" sz="1800" spc="395" dirty="0">
                <a:solidFill>
                  <a:srgbClr val="002060"/>
                </a:solidFill>
                <a:latin typeface="Times New Roman"/>
                <a:ea typeface="+mn-ea"/>
                <a:cs typeface="Times New Roman"/>
              </a:rPr>
              <a:t> </a:t>
            </a:r>
            <a:r>
              <a:rPr lang="ru-RU" sz="1800" dirty="0">
                <a:solidFill>
                  <a:srgbClr val="002060"/>
                </a:solidFill>
                <a:latin typeface="Times New Roman"/>
                <a:ea typeface="+mn-ea"/>
                <a:cs typeface="Times New Roman"/>
              </a:rPr>
              <a:t>и</a:t>
            </a:r>
            <a:r>
              <a:rPr lang="ru-RU" sz="1800" spc="390" dirty="0">
                <a:solidFill>
                  <a:srgbClr val="002060"/>
                </a:solidFill>
                <a:latin typeface="Times New Roman"/>
                <a:ea typeface="+mn-ea"/>
                <a:cs typeface="Times New Roman"/>
              </a:rPr>
              <a:t> </a:t>
            </a:r>
            <a:r>
              <a:rPr lang="ru-RU" sz="1800" spc="-10" dirty="0">
                <a:solidFill>
                  <a:srgbClr val="002060"/>
                </a:solidFill>
                <a:latin typeface="Times New Roman"/>
                <a:ea typeface="+mn-ea"/>
                <a:cs typeface="Times New Roman"/>
              </a:rPr>
              <a:t>дополнительного</a:t>
            </a:r>
            <a:r>
              <a:rPr lang="ru-RU" sz="1800" spc="395" dirty="0">
                <a:solidFill>
                  <a:srgbClr val="002060"/>
                </a:solidFill>
                <a:latin typeface="Times New Roman"/>
                <a:ea typeface="+mn-ea"/>
                <a:cs typeface="Times New Roman"/>
              </a:rPr>
              <a:t> </a:t>
            </a:r>
            <a:r>
              <a:rPr lang="ru-RU" sz="1800" spc="-5" dirty="0">
                <a:solidFill>
                  <a:srgbClr val="002060"/>
                </a:solidFill>
                <a:latin typeface="Times New Roman"/>
                <a:ea typeface="+mn-ea"/>
                <a:cs typeface="Times New Roman"/>
              </a:rPr>
              <a:t>образования</a:t>
            </a:r>
            <a:r>
              <a:rPr lang="ru-RU" sz="1800" spc="390" dirty="0">
                <a:solidFill>
                  <a:srgbClr val="002060"/>
                </a:solidFill>
                <a:latin typeface="Times New Roman"/>
                <a:ea typeface="+mn-ea"/>
                <a:cs typeface="Times New Roman"/>
              </a:rPr>
              <a:t> </a:t>
            </a:r>
            <a:r>
              <a:rPr lang="ru-RU" sz="1800" dirty="0">
                <a:solidFill>
                  <a:srgbClr val="002060"/>
                </a:solidFill>
                <a:latin typeface="Times New Roman"/>
                <a:ea typeface="+mn-ea"/>
                <a:cs typeface="Times New Roman"/>
              </a:rPr>
              <a:t>в</a:t>
            </a:r>
            <a:r>
              <a:rPr lang="ru-RU" sz="1800" spc="385" dirty="0">
                <a:solidFill>
                  <a:srgbClr val="002060"/>
                </a:solidFill>
                <a:latin typeface="Times New Roman"/>
                <a:ea typeface="+mn-ea"/>
                <a:cs typeface="Times New Roman"/>
              </a:rPr>
              <a:t> </a:t>
            </a:r>
            <a:r>
              <a:rPr lang="ru-RU" sz="1800" dirty="0">
                <a:solidFill>
                  <a:srgbClr val="002060"/>
                </a:solidFill>
                <a:latin typeface="Times New Roman"/>
                <a:ea typeface="+mn-ea"/>
                <a:cs typeface="Times New Roman"/>
              </a:rPr>
              <a:t>условиях</a:t>
            </a:r>
            <a:r>
              <a:rPr lang="ru-RU" sz="1800" spc="385" dirty="0">
                <a:solidFill>
                  <a:srgbClr val="002060"/>
                </a:solidFill>
                <a:latin typeface="Times New Roman"/>
                <a:ea typeface="+mn-ea"/>
                <a:cs typeface="Times New Roman"/>
              </a:rPr>
              <a:t> </a:t>
            </a:r>
            <a:r>
              <a:rPr lang="ru-RU" sz="1800" dirty="0">
                <a:solidFill>
                  <a:srgbClr val="002060"/>
                </a:solidFill>
                <a:latin typeface="Times New Roman"/>
                <a:ea typeface="+mn-ea"/>
                <a:cs typeface="Times New Roman"/>
              </a:rPr>
              <a:t>реализации </a:t>
            </a:r>
            <a:r>
              <a:rPr lang="ru-RU" sz="1800" spc="-434" dirty="0">
                <a:solidFill>
                  <a:srgbClr val="002060"/>
                </a:solidFill>
                <a:latin typeface="Times New Roman"/>
                <a:ea typeface="+mn-ea"/>
                <a:cs typeface="Times New Roman"/>
              </a:rPr>
              <a:t> </a:t>
            </a:r>
            <a:r>
              <a:rPr lang="ru-RU" sz="1800" spc="-10" dirty="0">
                <a:solidFill>
                  <a:srgbClr val="002060"/>
                </a:solidFill>
                <a:latin typeface="Times New Roman"/>
                <a:ea typeface="+mn-ea"/>
                <a:cs typeface="Times New Roman"/>
              </a:rPr>
              <a:t>ФГОС;</a:t>
            </a:r>
            <a:r>
              <a:rPr lang="ru-RU" sz="1800" dirty="0">
                <a:solidFill>
                  <a:srgbClr val="002060"/>
                </a:solidFill>
                <a:latin typeface="Times New Roman"/>
                <a:ea typeface="+mn-ea"/>
                <a:cs typeface="Times New Roman"/>
              </a:rPr>
              <a:t/>
            </a:r>
            <a:br>
              <a:rPr lang="ru-RU" sz="1800" dirty="0">
                <a:solidFill>
                  <a:srgbClr val="002060"/>
                </a:solidFill>
                <a:latin typeface="Times New Roman"/>
                <a:ea typeface="+mn-ea"/>
                <a:cs typeface="Times New Roman"/>
              </a:rPr>
            </a:br>
            <a:r>
              <a:rPr lang="ru-RU" sz="1800" dirty="0" smtClean="0">
                <a:solidFill>
                  <a:srgbClr val="002060"/>
                </a:solidFill>
                <a:latin typeface="Times New Roman"/>
                <a:ea typeface="+mn-ea"/>
                <a:cs typeface="Times New Roman"/>
              </a:rPr>
              <a:t>- </a:t>
            </a:r>
            <a:r>
              <a:rPr lang="ru-RU" sz="1800" spc="-5" dirty="0" smtClean="0">
                <a:solidFill>
                  <a:srgbClr val="002060"/>
                </a:solidFill>
                <a:latin typeface="Times New Roman"/>
                <a:ea typeface="+mn-ea"/>
                <a:cs typeface="Times New Roman"/>
              </a:rPr>
              <a:t>возможности</a:t>
            </a:r>
            <a:r>
              <a:rPr lang="ru-RU" sz="1800" spc="275" dirty="0" smtClean="0">
                <a:solidFill>
                  <a:srgbClr val="002060"/>
                </a:solidFill>
                <a:latin typeface="Times New Roman"/>
                <a:ea typeface="+mn-ea"/>
                <a:cs typeface="Times New Roman"/>
              </a:rPr>
              <a:t> </a:t>
            </a:r>
            <a:r>
              <a:rPr lang="ru-RU" sz="1800" spc="-10" dirty="0">
                <a:solidFill>
                  <a:srgbClr val="002060"/>
                </a:solidFill>
                <a:latin typeface="Times New Roman"/>
                <a:ea typeface="+mn-ea"/>
                <a:cs typeface="Times New Roman"/>
              </a:rPr>
              <a:t>поддержки</a:t>
            </a:r>
            <a:r>
              <a:rPr lang="ru-RU" sz="1800" spc="275" dirty="0">
                <a:solidFill>
                  <a:srgbClr val="002060"/>
                </a:solidFill>
                <a:latin typeface="Times New Roman"/>
                <a:ea typeface="+mn-ea"/>
                <a:cs typeface="Times New Roman"/>
              </a:rPr>
              <a:t> </a:t>
            </a:r>
            <a:r>
              <a:rPr lang="ru-RU" sz="1800" spc="-5" dirty="0">
                <a:solidFill>
                  <a:srgbClr val="002060"/>
                </a:solidFill>
                <a:latin typeface="Times New Roman"/>
                <a:ea typeface="+mn-ea"/>
                <a:cs typeface="Times New Roman"/>
              </a:rPr>
              <a:t>детей</a:t>
            </a:r>
            <a:r>
              <a:rPr lang="ru-RU" sz="1800" spc="270" dirty="0">
                <a:solidFill>
                  <a:srgbClr val="002060"/>
                </a:solidFill>
                <a:latin typeface="Times New Roman"/>
                <a:ea typeface="+mn-ea"/>
                <a:cs typeface="Times New Roman"/>
              </a:rPr>
              <a:t> </a:t>
            </a:r>
            <a:r>
              <a:rPr lang="ru-RU" sz="1800" dirty="0">
                <a:solidFill>
                  <a:srgbClr val="002060"/>
                </a:solidFill>
                <a:latin typeface="Times New Roman"/>
                <a:ea typeface="+mn-ea"/>
                <a:cs typeface="Times New Roman"/>
              </a:rPr>
              <a:t>с</a:t>
            </a:r>
            <a:r>
              <a:rPr lang="ru-RU" sz="1800" spc="270" dirty="0">
                <a:solidFill>
                  <a:srgbClr val="002060"/>
                </a:solidFill>
                <a:latin typeface="Times New Roman"/>
                <a:ea typeface="+mn-ea"/>
                <a:cs typeface="Times New Roman"/>
              </a:rPr>
              <a:t> </a:t>
            </a:r>
            <a:r>
              <a:rPr lang="ru-RU" sz="1800" spc="5" dirty="0">
                <a:solidFill>
                  <a:srgbClr val="002060"/>
                </a:solidFill>
                <a:latin typeface="Times New Roman"/>
                <a:ea typeface="+mn-ea"/>
                <a:cs typeface="Times New Roman"/>
              </a:rPr>
              <a:t>особыми</a:t>
            </a:r>
            <a:r>
              <a:rPr lang="ru-RU" sz="1800" spc="265" dirty="0">
                <a:solidFill>
                  <a:srgbClr val="002060"/>
                </a:solidFill>
                <a:latin typeface="Times New Roman"/>
                <a:ea typeface="+mn-ea"/>
                <a:cs typeface="Times New Roman"/>
              </a:rPr>
              <a:t> </a:t>
            </a:r>
            <a:r>
              <a:rPr lang="ru-RU" sz="1800" spc="-10" dirty="0">
                <a:solidFill>
                  <a:srgbClr val="002060"/>
                </a:solidFill>
                <a:latin typeface="Times New Roman"/>
                <a:ea typeface="+mn-ea"/>
                <a:cs typeface="Times New Roman"/>
              </a:rPr>
              <a:t>образовательными</a:t>
            </a:r>
            <a:r>
              <a:rPr lang="ru-RU" sz="1800" spc="280" dirty="0">
                <a:solidFill>
                  <a:srgbClr val="002060"/>
                </a:solidFill>
                <a:latin typeface="Times New Roman"/>
                <a:ea typeface="+mn-ea"/>
                <a:cs typeface="Times New Roman"/>
              </a:rPr>
              <a:t> </a:t>
            </a:r>
            <a:r>
              <a:rPr lang="ru-RU" sz="1800" spc="-5" dirty="0" smtClean="0">
                <a:solidFill>
                  <a:srgbClr val="002060"/>
                </a:solidFill>
                <a:latin typeface="Times New Roman"/>
                <a:ea typeface="+mn-ea"/>
                <a:cs typeface="Times New Roman"/>
              </a:rPr>
              <a:t>потребностями</a:t>
            </a:r>
            <a:r>
              <a:rPr lang="ru-RU" sz="1800" dirty="0" smtClean="0">
                <a:solidFill>
                  <a:srgbClr val="002060"/>
                </a:solidFill>
                <a:latin typeface="Times New Roman"/>
                <a:ea typeface="+mn-ea"/>
                <a:cs typeface="Times New Roman"/>
              </a:rPr>
              <a:t> </a:t>
            </a:r>
            <a:r>
              <a:rPr lang="ru-RU" sz="1800" spc="-10" dirty="0" smtClean="0">
                <a:solidFill>
                  <a:srgbClr val="002060"/>
                </a:solidFill>
                <a:latin typeface="Times New Roman"/>
                <a:ea typeface="+mn-ea"/>
                <a:cs typeface="Times New Roman"/>
              </a:rPr>
              <a:t>(одаренные</a:t>
            </a:r>
            <a:r>
              <a:rPr lang="ru-RU" sz="1800" spc="-10" dirty="0">
                <a:solidFill>
                  <a:srgbClr val="002060"/>
                </a:solidFill>
                <a:latin typeface="Times New Roman"/>
                <a:ea typeface="+mn-ea"/>
                <a:cs typeface="Times New Roman"/>
              </a:rPr>
              <a:t>,</a:t>
            </a:r>
            <a:r>
              <a:rPr lang="ru-RU" sz="1800" dirty="0">
                <a:solidFill>
                  <a:srgbClr val="002060"/>
                </a:solidFill>
                <a:latin typeface="Times New Roman"/>
                <a:ea typeface="+mn-ea"/>
                <a:cs typeface="Times New Roman"/>
              </a:rPr>
              <a:t> с </a:t>
            </a:r>
            <a:r>
              <a:rPr lang="ru-RU" sz="1800" spc="-5" dirty="0">
                <a:solidFill>
                  <a:srgbClr val="002060"/>
                </a:solidFill>
                <a:latin typeface="Times New Roman"/>
                <a:ea typeface="+mn-ea"/>
                <a:cs typeface="Times New Roman"/>
              </a:rPr>
              <a:t>ограниченными</a:t>
            </a:r>
            <a:r>
              <a:rPr lang="ru-RU" sz="1800" spc="5" dirty="0">
                <a:solidFill>
                  <a:srgbClr val="002060"/>
                </a:solidFill>
                <a:latin typeface="Times New Roman"/>
                <a:ea typeface="+mn-ea"/>
                <a:cs typeface="Times New Roman"/>
              </a:rPr>
              <a:t> </a:t>
            </a:r>
            <a:r>
              <a:rPr lang="ru-RU" sz="1800" spc="-5" dirty="0">
                <a:solidFill>
                  <a:srgbClr val="002060"/>
                </a:solidFill>
                <a:latin typeface="Times New Roman"/>
                <a:ea typeface="+mn-ea"/>
                <a:cs typeface="Times New Roman"/>
              </a:rPr>
              <a:t>возможностями</a:t>
            </a:r>
            <a:r>
              <a:rPr lang="ru-RU" sz="1800" spc="-30" dirty="0">
                <a:solidFill>
                  <a:srgbClr val="002060"/>
                </a:solidFill>
                <a:latin typeface="Times New Roman"/>
                <a:ea typeface="+mn-ea"/>
                <a:cs typeface="Times New Roman"/>
              </a:rPr>
              <a:t> </a:t>
            </a:r>
            <a:r>
              <a:rPr lang="ru-RU" sz="1800" spc="-5" dirty="0">
                <a:solidFill>
                  <a:srgbClr val="002060"/>
                </a:solidFill>
                <a:latin typeface="Times New Roman"/>
                <a:ea typeface="+mn-ea"/>
                <a:cs typeface="Times New Roman"/>
              </a:rPr>
              <a:t>здоровья,</a:t>
            </a:r>
            <a:r>
              <a:rPr lang="ru-RU" sz="1800" spc="15" dirty="0">
                <a:solidFill>
                  <a:srgbClr val="002060"/>
                </a:solidFill>
                <a:latin typeface="Times New Roman"/>
                <a:ea typeface="+mn-ea"/>
                <a:cs typeface="Times New Roman"/>
              </a:rPr>
              <a:t> </a:t>
            </a:r>
            <a:r>
              <a:rPr lang="ru-RU" sz="1800" spc="-5" dirty="0" err="1">
                <a:solidFill>
                  <a:srgbClr val="002060"/>
                </a:solidFill>
                <a:latin typeface="Times New Roman"/>
                <a:ea typeface="+mn-ea"/>
                <a:cs typeface="Times New Roman"/>
              </a:rPr>
              <a:t>инофоны</a:t>
            </a:r>
            <a:r>
              <a:rPr lang="ru-RU" sz="1800" dirty="0">
                <a:solidFill>
                  <a:srgbClr val="002060"/>
                </a:solidFill>
                <a:latin typeface="Times New Roman"/>
                <a:ea typeface="+mn-ea"/>
                <a:cs typeface="Times New Roman"/>
              </a:rPr>
              <a:t> и</a:t>
            </a:r>
            <a:r>
              <a:rPr lang="ru-RU" sz="1800" spc="5" dirty="0">
                <a:solidFill>
                  <a:srgbClr val="002060"/>
                </a:solidFill>
                <a:latin typeface="Times New Roman"/>
                <a:ea typeface="+mn-ea"/>
                <a:cs typeface="Times New Roman"/>
              </a:rPr>
              <a:t> </a:t>
            </a:r>
            <a:r>
              <a:rPr lang="ru-RU" sz="1800" spc="-25" dirty="0">
                <a:solidFill>
                  <a:srgbClr val="002060"/>
                </a:solidFill>
                <a:latin typeface="Times New Roman"/>
                <a:ea typeface="+mn-ea"/>
                <a:cs typeface="Times New Roman"/>
              </a:rPr>
              <a:t>т.п.);</a:t>
            </a:r>
            <a:r>
              <a:rPr lang="ru-RU" sz="1800" dirty="0">
                <a:solidFill>
                  <a:srgbClr val="002060"/>
                </a:solidFill>
                <a:latin typeface="Times New Roman"/>
                <a:ea typeface="+mn-ea"/>
                <a:cs typeface="Times New Roman"/>
              </a:rPr>
              <a:t/>
            </a:r>
            <a:br>
              <a:rPr lang="ru-RU" sz="1800" dirty="0">
                <a:solidFill>
                  <a:srgbClr val="002060"/>
                </a:solidFill>
                <a:latin typeface="Times New Roman"/>
                <a:ea typeface="+mn-ea"/>
                <a:cs typeface="Times New Roman"/>
              </a:rPr>
            </a:br>
            <a:r>
              <a:rPr lang="ru-RU" sz="1800" dirty="0" smtClean="0">
                <a:solidFill>
                  <a:srgbClr val="002060"/>
                </a:solidFill>
                <a:latin typeface="Times New Roman"/>
                <a:ea typeface="+mn-ea"/>
                <a:cs typeface="Times New Roman"/>
              </a:rPr>
              <a:t>- </a:t>
            </a:r>
            <a:r>
              <a:rPr lang="ru-RU" sz="1800" spc="-5" dirty="0" smtClean="0">
                <a:solidFill>
                  <a:srgbClr val="002060"/>
                </a:solidFill>
                <a:latin typeface="Times New Roman"/>
                <a:ea typeface="+mn-ea"/>
                <a:cs typeface="Times New Roman"/>
              </a:rPr>
              <a:t>материалах</a:t>
            </a:r>
            <a:r>
              <a:rPr lang="ru-RU" sz="1800" spc="-20" dirty="0" smtClean="0">
                <a:solidFill>
                  <a:srgbClr val="002060"/>
                </a:solidFill>
                <a:latin typeface="Times New Roman"/>
                <a:ea typeface="+mn-ea"/>
                <a:cs typeface="Times New Roman"/>
              </a:rPr>
              <a:t> </a:t>
            </a:r>
            <a:r>
              <a:rPr lang="ru-RU" sz="1800" spc="-15" dirty="0">
                <a:solidFill>
                  <a:srgbClr val="002060"/>
                </a:solidFill>
                <a:latin typeface="Times New Roman"/>
                <a:ea typeface="+mn-ea"/>
                <a:cs typeface="Times New Roman"/>
              </a:rPr>
              <a:t>научных</a:t>
            </a:r>
            <a:r>
              <a:rPr lang="ru-RU" sz="1800" spc="-25" dirty="0">
                <a:solidFill>
                  <a:srgbClr val="002060"/>
                </a:solidFill>
                <a:latin typeface="Times New Roman"/>
                <a:ea typeface="+mn-ea"/>
                <a:cs typeface="Times New Roman"/>
              </a:rPr>
              <a:t> </a:t>
            </a:r>
            <a:r>
              <a:rPr lang="ru-RU" sz="1800" spc="-5" dirty="0">
                <a:solidFill>
                  <a:srgbClr val="002060"/>
                </a:solidFill>
                <a:latin typeface="Times New Roman"/>
                <a:ea typeface="+mn-ea"/>
                <a:cs typeface="Times New Roman"/>
              </a:rPr>
              <a:t>исследований;</a:t>
            </a:r>
            <a:r>
              <a:rPr lang="ru-RU" sz="1800" spc="-10" dirty="0">
                <a:solidFill>
                  <a:srgbClr val="002060"/>
                </a:solidFill>
                <a:latin typeface="Times New Roman"/>
                <a:ea typeface="+mn-ea"/>
                <a:cs typeface="Times New Roman"/>
              </a:rPr>
              <a:t> </a:t>
            </a:r>
            <a:r>
              <a:rPr lang="ru-RU" sz="1800" dirty="0">
                <a:solidFill>
                  <a:srgbClr val="002060"/>
                </a:solidFill>
                <a:latin typeface="Times New Roman"/>
                <a:ea typeface="+mn-ea"/>
                <a:cs typeface="Times New Roman"/>
              </a:rPr>
              <a:t>анализе</a:t>
            </a:r>
            <a:r>
              <a:rPr lang="ru-RU" sz="1800" spc="-5" dirty="0">
                <a:solidFill>
                  <a:srgbClr val="002060"/>
                </a:solidFill>
                <a:latin typeface="Times New Roman"/>
                <a:ea typeface="+mn-ea"/>
                <a:cs typeface="Times New Roman"/>
              </a:rPr>
              <a:t> </a:t>
            </a:r>
            <a:r>
              <a:rPr lang="ru-RU" sz="1800" dirty="0">
                <a:solidFill>
                  <a:srgbClr val="002060"/>
                </a:solidFill>
                <a:latin typeface="Times New Roman"/>
                <a:ea typeface="+mn-ea"/>
                <a:cs typeface="Times New Roman"/>
              </a:rPr>
              <a:t>лучших</a:t>
            </a:r>
            <a:r>
              <a:rPr lang="ru-RU" sz="1800" spc="-25" dirty="0">
                <a:solidFill>
                  <a:srgbClr val="002060"/>
                </a:solidFill>
                <a:latin typeface="Times New Roman"/>
                <a:ea typeface="+mn-ea"/>
                <a:cs typeface="Times New Roman"/>
              </a:rPr>
              <a:t> </a:t>
            </a:r>
            <a:r>
              <a:rPr lang="ru-RU" sz="1800" spc="-5" dirty="0">
                <a:solidFill>
                  <a:srgbClr val="002060"/>
                </a:solidFill>
                <a:latin typeface="Times New Roman"/>
                <a:ea typeface="+mn-ea"/>
                <a:cs typeface="Times New Roman"/>
              </a:rPr>
              <a:t>педагогических</a:t>
            </a:r>
            <a:r>
              <a:rPr lang="ru-RU" sz="1800" spc="-20" dirty="0">
                <a:solidFill>
                  <a:srgbClr val="002060"/>
                </a:solidFill>
                <a:latin typeface="Times New Roman"/>
                <a:ea typeface="+mn-ea"/>
                <a:cs typeface="Times New Roman"/>
              </a:rPr>
              <a:t> </a:t>
            </a:r>
            <a:r>
              <a:rPr lang="ru-RU" sz="1800" spc="-5" dirty="0">
                <a:solidFill>
                  <a:srgbClr val="002060"/>
                </a:solidFill>
                <a:latin typeface="Times New Roman"/>
                <a:ea typeface="+mn-ea"/>
                <a:cs typeface="Times New Roman"/>
              </a:rPr>
              <a:t>практик;</a:t>
            </a:r>
            <a:r>
              <a:rPr lang="ru-RU" sz="1800" dirty="0">
                <a:solidFill>
                  <a:srgbClr val="002060"/>
                </a:solidFill>
                <a:latin typeface="Times New Roman"/>
                <a:ea typeface="+mn-ea"/>
                <a:cs typeface="Times New Roman"/>
              </a:rPr>
              <a:t/>
            </a:r>
            <a:br>
              <a:rPr lang="ru-RU" sz="1800" dirty="0">
                <a:solidFill>
                  <a:srgbClr val="002060"/>
                </a:solidFill>
                <a:latin typeface="Times New Roman"/>
                <a:ea typeface="+mn-ea"/>
                <a:cs typeface="Times New Roman"/>
              </a:rPr>
            </a:br>
            <a:r>
              <a:rPr lang="ru-RU" sz="1800" dirty="0" smtClean="0">
                <a:solidFill>
                  <a:srgbClr val="002060"/>
                </a:solidFill>
                <a:latin typeface="Times New Roman"/>
                <a:ea typeface="+mn-ea"/>
                <a:cs typeface="Times New Roman"/>
              </a:rPr>
              <a:t>- </a:t>
            </a:r>
            <a:r>
              <a:rPr lang="ru-RU" sz="1800" spc="-5" dirty="0" smtClean="0">
                <a:solidFill>
                  <a:srgbClr val="002060"/>
                </a:solidFill>
                <a:latin typeface="Times New Roman"/>
                <a:ea typeface="+mn-ea"/>
                <a:cs typeface="Times New Roman"/>
              </a:rPr>
              <a:t>потенциале</a:t>
            </a:r>
            <a:r>
              <a:rPr lang="ru-RU" sz="1800" spc="-10" dirty="0" smtClean="0">
                <a:solidFill>
                  <a:srgbClr val="002060"/>
                </a:solidFill>
                <a:latin typeface="Times New Roman"/>
                <a:ea typeface="+mn-ea"/>
                <a:cs typeface="Times New Roman"/>
              </a:rPr>
              <a:t> </a:t>
            </a:r>
            <a:r>
              <a:rPr lang="ru-RU" sz="1800" spc="-10" dirty="0">
                <a:solidFill>
                  <a:srgbClr val="002060"/>
                </a:solidFill>
                <a:latin typeface="Times New Roman"/>
                <a:ea typeface="+mn-ea"/>
                <a:cs typeface="Times New Roman"/>
              </a:rPr>
              <a:t>образовательного</a:t>
            </a:r>
            <a:r>
              <a:rPr lang="ru-RU" sz="1800" spc="-5" dirty="0">
                <a:solidFill>
                  <a:srgbClr val="002060"/>
                </a:solidFill>
                <a:latin typeface="Times New Roman"/>
                <a:ea typeface="+mn-ea"/>
                <a:cs typeface="Times New Roman"/>
              </a:rPr>
              <a:t> </a:t>
            </a:r>
            <a:r>
              <a:rPr lang="ru-RU" sz="1800" dirty="0">
                <a:solidFill>
                  <a:srgbClr val="002060"/>
                </a:solidFill>
                <a:latin typeface="Times New Roman"/>
                <a:ea typeface="+mn-ea"/>
                <a:cs typeface="Times New Roman"/>
              </a:rPr>
              <a:t>учреждения</a:t>
            </a:r>
            <a:r>
              <a:rPr lang="ru-RU" sz="1800" spc="-40" dirty="0">
                <a:solidFill>
                  <a:srgbClr val="002060"/>
                </a:solidFill>
                <a:latin typeface="Times New Roman"/>
                <a:ea typeface="+mn-ea"/>
                <a:cs typeface="Times New Roman"/>
              </a:rPr>
              <a:t> </a:t>
            </a:r>
            <a:r>
              <a:rPr lang="ru-RU" sz="1800" dirty="0">
                <a:solidFill>
                  <a:srgbClr val="002060"/>
                </a:solidFill>
                <a:latin typeface="Times New Roman"/>
                <a:ea typeface="+mn-ea"/>
                <a:cs typeface="Times New Roman"/>
              </a:rPr>
              <a:t>и</a:t>
            </a:r>
            <a:r>
              <a:rPr lang="ru-RU" sz="1800" spc="-10" dirty="0">
                <a:solidFill>
                  <a:srgbClr val="002060"/>
                </a:solidFill>
                <a:latin typeface="Times New Roman"/>
                <a:ea typeface="+mn-ea"/>
                <a:cs typeface="Times New Roman"/>
              </a:rPr>
              <a:t> </a:t>
            </a:r>
            <a:r>
              <a:rPr lang="ru-RU" sz="1800" spc="-35" dirty="0">
                <a:solidFill>
                  <a:srgbClr val="002060"/>
                </a:solidFill>
                <a:latin typeface="Times New Roman"/>
                <a:ea typeface="+mn-ea"/>
                <a:cs typeface="Times New Roman"/>
              </a:rPr>
              <a:t>т.д.</a:t>
            </a:r>
            <a:endParaRPr lang="ru-RU" sz="1800" dirty="0">
              <a:solidFill>
                <a:srgbClr val="002060"/>
              </a:solidFill>
              <a:latin typeface="Times New Roman"/>
              <a:ea typeface="+mn-ea"/>
              <a:cs typeface="Times New Roman"/>
            </a:endParaRPr>
          </a:p>
        </p:txBody>
      </p:sp>
    </p:spTree>
    <p:extLst>
      <p:ext uri="{BB962C8B-B14F-4D97-AF65-F5344CB8AC3E}">
        <p14:creationId xmlns:p14="http://schemas.microsoft.com/office/powerpoint/2010/main" val="4121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normAutofit/>
          </a:bodyPr>
          <a:lstStyle/>
          <a:p>
            <a:r>
              <a:rPr lang="ru-RU" sz="2400" b="1" dirty="0">
                <a:solidFill>
                  <a:srgbClr val="C00000"/>
                </a:solidFill>
                <a:latin typeface="Times New Roman" panose="02020603050405020304" pitchFamily="18" charset="0"/>
                <a:cs typeface="Times New Roman" panose="02020603050405020304" pitchFamily="18" charset="0"/>
              </a:rPr>
              <a:t>Отличительные особенности программы</a:t>
            </a:r>
          </a:p>
        </p:txBody>
      </p:sp>
      <p:sp>
        <p:nvSpPr>
          <p:cNvPr id="3" name="Объект 2"/>
          <p:cNvSpPr>
            <a:spLocks noGrp="1"/>
          </p:cNvSpPr>
          <p:nvPr>
            <p:ph idx="1"/>
          </p:nvPr>
        </p:nvSpPr>
        <p:spPr>
          <a:xfrm>
            <a:off x="629728" y="1388853"/>
            <a:ext cx="10724072" cy="4788110"/>
          </a:xfrm>
        </p:spPr>
        <p:txBody>
          <a:bodyPr>
            <a:normAutofit fontScale="85000" lnSpcReduction="20000"/>
          </a:bodyPr>
          <a:lstStyle/>
          <a:p>
            <a:r>
              <a:rPr lang="ru-RU" dirty="0" smtClean="0">
                <a:solidFill>
                  <a:srgbClr val="002060"/>
                </a:solidFill>
                <a:latin typeface="Times New Roman" panose="02020603050405020304" pitchFamily="18" charset="0"/>
                <a:cs typeface="Times New Roman" panose="02020603050405020304" pitchFamily="18" charset="0"/>
              </a:rPr>
              <a:t>характерные </a:t>
            </a:r>
            <a:r>
              <a:rPr lang="ru-RU" dirty="0">
                <a:solidFill>
                  <a:srgbClr val="002060"/>
                </a:solidFill>
                <a:latin typeface="Times New Roman" panose="02020603050405020304" pitchFamily="18" charset="0"/>
                <a:cs typeface="Times New Roman" panose="02020603050405020304" pitchFamily="18" charset="0"/>
              </a:rPr>
              <a:t>свойства, отличающие программу от других, остальных; отличительные черты, основные идеи, которые придают программе </a:t>
            </a:r>
            <a:r>
              <a:rPr lang="ru-RU" dirty="0" smtClean="0">
                <a:solidFill>
                  <a:srgbClr val="002060"/>
                </a:solidFill>
                <a:latin typeface="Times New Roman" panose="02020603050405020304" pitchFamily="18" charset="0"/>
                <a:cs typeface="Times New Roman" panose="02020603050405020304" pitchFamily="18" charset="0"/>
              </a:rPr>
              <a:t>своеобразие,</a:t>
            </a:r>
            <a:endParaRPr lang="ru-RU" dirty="0">
              <a:solidFill>
                <a:srgbClr val="002060"/>
              </a:solidFill>
              <a:latin typeface="Times New Roman" panose="02020603050405020304" pitchFamily="18" charset="0"/>
              <a:cs typeface="Times New Roman" panose="02020603050405020304" pitchFamily="18" charset="0"/>
            </a:endParaRPr>
          </a:p>
          <a:p>
            <a:r>
              <a:rPr lang="ru-RU" dirty="0" smtClean="0">
                <a:solidFill>
                  <a:srgbClr val="002060"/>
                </a:solidFill>
                <a:latin typeface="Times New Roman" panose="02020603050405020304" pitchFamily="18" charset="0"/>
                <a:cs typeface="Times New Roman" panose="02020603050405020304" pitchFamily="18" charset="0"/>
              </a:rPr>
              <a:t>особенности </a:t>
            </a:r>
            <a:r>
              <a:rPr lang="ru-RU" dirty="0">
                <a:solidFill>
                  <a:srgbClr val="002060"/>
                </a:solidFill>
                <a:latin typeface="Times New Roman" panose="02020603050405020304" pitchFamily="18" charset="0"/>
                <a:cs typeface="Times New Roman" panose="02020603050405020304" pitchFamily="18" charset="0"/>
              </a:rPr>
              <a:t>построения программы (модульный принцип, сетевая форма, электронное обучение, дистанционные образовательные технологии и т.д.),</a:t>
            </a:r>
          </a:p>
          <a:p>
            <a:r>
              <a:rPr lang="ru-RU" dirty="0" smtClean="0">
                <a:solidFill>
                  <a:srgbClr val="002060"/>
                </a:solidFill>
                <a:latin typeface="Times New Roman" panose="02020603050405020304" pitchFamily="18" charset="0"/>
                <a:cs typeface="Times New Roman" panose="02020603050405020304" pitchFamily="18" charset="0"/>
              </a:rPr>
              <a:t>особенности </a:t>
            </a:r>
            <a:r>
              <a:rPr lang="ru-RU" dirty="0">
                <a:solidFill>
                  <a:srgbClr val="002060"/>
                </a:solidFill>
                <a:latin typeface="Times New Roman" panose="02020603050405020304" pitchFamily="18" charset="0"/>
                <a:cs typeface="Times New Roman" panose="02020603050405020304" pitchFamily="18" charset="0"/>
              </a:rPr>
              <a:t>организации образовательного процесса (организация занятий с привлечением родительского сообщества или узких специалистов, особенности взаимодействия в группе детей различных нозологий и т.д.),</a:t>
            </a:r>
          </a:p>
          <a:p>
            <a:r>
              <a:rPr lang="ru-RU" dirty="0" smtClean="0">
                <a:solidFill>
                  <a:srgbClr val="002060"/>
                </a:solidFill>
                <a:latin typeface="Times New Roman" panose="02020603050405020304" pitchFamily="18" charset="0"/>
                <a:cs typeface="Times New Roman" panose="02020603050405020304" pitchFamily="18" charset="0"/>
              </a:rPr>
              <a:t>методология </a:t>
            </a:r>
            <a:r>
              <a:rPr lang="ru-RU" dirty="0">
                <a:solidFill>
                  <a:srgbClr val="002060"/>
                </a:solidFill>
                <a:latin typeface="Times New Roman" panose="02020603050405020304" pitchFamily="18" charset="0"/>
                <a:cs typeface="Times New Roman" panose="02020603050405020304" pitchFamily="18" charset="0"/>
              </a:rPr>
              <a:t>(сочетание различных подходов и идей к организации образовательного процесса, выбор наиболее оптимальных инновационных технологий и методик, технологий обучения и воспитания для достижения образовательных результатов).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i="1" dirty="0" smtClean="0">
                <a:solidFill>
                  <a:srgbClr val="C00000"/>
                </a:solidFill>
                <a:latin typeface="Times New Roman" panose="02020603050405020304" pitchFamily="18" charset="0"/>
                <a:cs typeface="Times New Roman" panose="02020603050405020304" pitchFamily="18" charset="0"/>
              </a:rPr>
              <a:t>Показать</a:t>
            </a:r>
            <a:r>
              <a:rPr lang="ru-RU" i="1" dirty="0">
                <a:solidFill>
                  <a:srgbClr val="C00000"/>
                </a:solidFill>
                <a:latin typeface="Times New Roman" panose="02020603050405020304" pitchFamily="18" charset="0"/>
                <a:cs typeface="Times New Roman" panose="02020603050405020304" pitchFamily="18" charset="0"/>
              </a:rPr>
              <a:t>, какими педагогическими средствами и созданными условиями будет решаться проблема. Особенностью программы может быть вариативность глубины содержания программы, подачи тем, замена одной темы </a:t>
            </a:r>
            <a:r>
              <a:rPr lang="ru-RU" i="1" dirty="0" smtClean="0">
                <a:solidFill>
                  <a:srgbClr val="C00000"/>
                </a:solidFill>
                <a:latin typeface="Times New Roman" panose="02020603050405020304" pitchFamily="18" charset="0"/>
                <a:cs typeface="Times New Roman" panose="02020603050405020304" pitchFamily="18" charset="0"/>
              </a:rPr>
              <a:t>на другую </a:t>
            </a:r>
            <a:r>
              <a:rPr lang="ru-RU" i="1" dirty="0">
                <a:solidFill>
                  <a:srgbClr val="C00000"/>
                </a:solidFill>
                <a:latin typeface="Times New Roman" panose="02020603050405020304" pitchFamily="18" charset="0"/>
                <a:cs typeface="Times New Roman" panose="02020603050405020304" pitchFamily="18" charset="0"/>
              </a:rPr>
              <a:t>и т.д.</a:t>
            </a:r>
          </a:p>
          <a:p>
            <a:endParaRPr lang="ru-RU" dirty="0"/>
          </a:p>
        </p:txBody>
      </p:sp>
    </p:spTree>
    <p:extLst>
      <p:ext uri="{BB962C8B-B14F-4D97-AF65-F5344CB8AC3E}">
        <p14:creationId xmlns:p14="http://schemas.microsoft.com/office/powerpoint/2010/main" val="388570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6762" y="365126"/>
            <a:ext cx="10517038" cy="946090"/>
          </a:xfrm>
        </p:spPr>
        <p:txBody>
          <a:bodyPr>
            <a:normAutofit/>
          </a:bodyPr>
          <a:lstStyle/>
          <a:p>
            <a:r>
              <a:rPr lang="ru-RU" sz="3200" b="1" dirty="0">
                <a:solidFill>
                  <a:srgbClr val="C00000"/>
                </a:solidFill>
                <a:latin typeface="Times New Roman" panose="02020603050405020304" pitchFamily="18" charset="0"/>
                <a:cs typeface="Times New Roman" panose="02020603050405020304" pitchFamily="18" charset="0"/>
              </a:rPr>
              <a:t>Адресат программы</a:t>
            </a:r>
          </a:p>
        </p:txBody>
      </p:sp>
      <p:sp>
        <p:nvSpPr>
          <p:cNvPr id="3" name="Объект 2"/>
          <p:cNvSpPr>
            <a:spLocks noGrp="1"/>
          </p:cNvSpPr>
          <p:nvPr>
            <p:ph idx="1"/>
          </p:nvPr>
        </p:nvSpPr>
        <p:spPr>
          <a:xfrm>
            <a:off x="603849" y="1311215"/>
            <a:ext cx="11162581" cy="5400136"/>
          </a:xfrm>
        </p:spPr>
        <p:txBody>
          <a:bodyPr>
            <a:normAutofit/>
          </a:bodyPr>
          <a:lstStyle/>
          <a:p>
            <a:pPr marL="257175" lvl="0" indent="-257175">
              <a:lnSpc>
                <a:spcPct val="100000"/>
              </a:lnSpc>
              <a:spcBef>
                <a:spcPts val="0"/>
              </a:spcBef>
              <a:buFont typeface="Wingdings" panose="05000000000000000000" pitchFamily="2" charset="2"/>
              <a:buChar char="Ø"/>
            </a:pPr>
            <a:r>
              <a:rPr lang="ru-RU" altLang="en-US" sz="2400" b="1" u="sng" dirty="0">
                <a:solidFill>
                  <a:srgbClr val="002060"/>
                </a:solidFill>
                <a:latin typeface="Times New Roman" panose="02020603050405020304" charset="0"/>
                <a:cs typeface="Times New Roman" panose="02020603050405020304" charset="0"/>
              </a:rPr>
              <a:t>краткая </a:t>
            </a:r>
            <a:r>
              <a:rPr lang="ru-RU" altLang="en-US" sz="2400" b="1" dirty="0">
                <a:solidFill>
                  <a:srgbClr val="002060"/>
                </a:solidFill>
                <a:latin typeface="Times New Roman" panose="02020603050405020304" charset="0"/>
                <a:cs typeface="Times New Roman" panose="02020603050405020304" charset="0"/>
              </a:rPr>
              <a:t>характеристика возрастных особенностей детей, наиболее важных для результативного освоения данной программы </a:t>
            </a:r>
            <a:r>
              <a:rPr lang="ru-RU" altLang="en-US" sz="2400" i="1" dirty="0">
                <a:solidFill>
                  <a:srgbClr val="C00000"/>
                </a:solidFill>
                <a:latin typeface="Times New Roman" panose="02020603050405020304" charset="0"/>
                <a:cs typeface="Times New Roman" panose="02020603050405020304" charset="0"/>
              </a:rPr>
              <a:t>(познавательные процессы, особенности общения со </a:t>
            </a:r>
            <a:r>
              <a:rPr lang="ru-RU" altLang="en-US" sz="2400" i="1" dirty="0" err="1">
                <a:solidFill>
                  <a:srgbClr val="C00000"/>
                </a:solidFill>
                <a:latin typeface="Times New Roman" panose="02020603050405020304" charset="0"/>
                <a:cs typeface="Times New Roman" panose="02020603050405020304" charset="0"/>
              </a:rPr>
              <a:t>всетрстниками</a:t>
            </a:r>
            <a:r>
              <a:rPr lang="ru-RU" altLang="en-US" sz="2400" i="1" dirty="0">
                <a:solidFill>
                  <a:srgbClr val="C00000"/>
                </a:solidFill>
                <a:latin typeface="Times New Roman" panose="02020603050405020304" charset="0"/>
                <a:cs typeface="Times New Roman" panose="02020603050405020304" charset="0"/>
              </a:rPr>
              <a:t> и взрослыми, эмоциональное развитие, ведущий вид деятельности, социальная ситуация развития, почему именно в этом возрасте важна эта программа?)</a:t>
            </a:r>
            <a:endParaRPr lang="ru-RU" altLang="en-US" sz="2400" dirty="0">
              <a:solidFill>
                <a:prstClr val="black"/>
              </a:solidFill>
              <a:latin typeface="Times New Roman" panose="02020603050405020304" charset="0"/>
              <a:cs typeface="Times New Roman" panose="02020603050405020304" charset="0"/>
            </a:endParaRPr>
          </a:p>
          <a:p>
            <a:pPr marL="257175" lvl="0" indent="-257175">
              <a:lnSpc>
                <a:spcPct val="100000"/>
              </a:lnSpc>
              <a:spcBef>
                <a:spcPts val="0"/>
              </a:spcBef>
              <a:buFont typeface="Wingdings" panose="05000000000000000000" pitchFamily="2" charset="2"/>
              <a:buChar char="Ø"/>
            </a:pPr>
            <a:r>
              <a:rPr lang="ru-RU" altLang="en-US" sz="2400" b="1" dirty="0">
                <a:solidFill>
                  <a:srgbClr val="002060"/>
                </a:solidFill>
                <a:latin typeface="Times New Roman" panose="02020603050405020304" charset="0"/>
                <a:cs typeface="Times New Roman" panose="02020603050405020304" charset="0"/>
              </a:rPr>
              <a:t>если большой возрастной охват, то описывается </a:t>
            </a:r>
            <a:r>
              <a:rPr lang="ru-RU" altLang="en-US" sz="2400" b="1" u="sng" dirty="0">
                <a:solidFill>
                  <a:srgbClr val="C00000"/>
                </a:solidFill>
                <a:latin typeface="Times New Roman" panose="02020603050405020304" charset="0"/>
                <a:cs typeface="Times New Roman" panose="02020603050405020304" charset="0"/>
              </a:rPr>
              <a:t>КАЖДЫЙ</a:t>
            </a:r>
            <a:r>
              <a:rPr lang="ru-RU" altLang="en-US" sz="2400" b="1" dirty="0">
                <a:solidFill>
                  <a:prstClr val="black"/>
                </a:solidFill>
                <a:latin typeface="Times New Roman" panose="02020603050405020304" charset="0"/>
                <a:cs typeface="Times New Roman" panose="02020603050405020304" charset="0"/>
              </a:rPr>
              <a:t> </a:t>
            </a:r>
            <a:r>
              <a:rPr lang="ru-RU" altLang="en-US" sz="2400" b="1" dirty="0">
                <a:solidFill>
                  <a:srgbClr val="002060"/>
                </a:solidFill>
                <a:latin typeface="Times New Roman" panose="02020603050405020304" charset="0"/>
                <a:cs typeface="Times New Roman" panose="02020603050405020304" charset="0"/>
              </a:rPr>
              <a:t>возрастной период</a:t>
            </a:r>
            <a:endParaRPr lang="ru-RU" altLang="en-US" sz="2400" i="1" dirty="0">
              <a:solidFill>
                <a:srgbClr val="002060"/>
              </a:solidFill>
              <a:latin typeface="Times New Roman" panose="02020603050405020304" charset="0"/>
              <a:cs typeface="Times New Roman" panose="02020603050405020304" charset="0"/>
            </a:endParaRPr>
          </a:p>
          <a:p>
            <a:pPr marL="257175" lvl="0" indent="-257175">
              <a:lnSpc>
                <a:spcPct val="100000"/>
              </a:lnSpc>
              <a:spcBef>
                <a:spcPts val="0"/>
              </a:spcBef>
              <a:buFont typeface="Wingdings" panose="05000000000000000000" pitchFamily="2" charset="2"/>
              <a:buChar char="Ø"/>
            </a:pPr>
            <a:r>
              <a:rPr lang="ru-RU" altLang="en-US" sz="2400" b="1" dirty="0">
                <a:solidFill>
                  <a:srgbClr val="002060"/>
                </a:solidFill>
                <a:latin typeface="Times New Roman" panose="02020603050405020304" charset="0"/>
                <a:cs typeface="Times New Roman" panose="02020603050405020304" charset="0"/>
              </a:rPr>
              <a:t>медико-психолого-педагогические характеристики обучающихся </a:t>
            </a:r>
          </a:p>
          <a:p>
            <a:pPr marL="257175" lvl="0" indent="-257175">
              <a:lnSpc>
                <a:spcPct val="100000"/>
              </a:lnSpc>
              <a:spcBef>
                <a:spcPts val="0"/>
              </a:spcBef>
              <a:buFont typeface="Wingdings" panose="05000000000000000000" pitchFamily="2" charset="2"/>
              <a:buChar char="Ø"/>
            </a:pPr>
            <a:r>
              <a:rPr lang="ru-RU" altLang="en-US" sz="2400" b="1" dirty="0" smtClean="0">
                <a:solidFill>
                  <a:srgbClr val="002060"/>
                </a:solidFill>
                <a:latin typeface="Times New Roman" panose="02020603050405020304" charset="0"/>
                <a:cs typeface="Times New Roman" panose="02020603050405020304" charset="0"/>
              </a:rPr>
              <a:t>сколько </a:t>
            </a:r>
            <a:r>
              <a:rPr lang="ru-RU" altLang="en-US" sz="2400" b="1" dirty="0">
                <a:solidFill>
                  <a:srgbClr val="002060"/>
                </a:solidFill>
                <a:latin typeface="Times New Roman" panose="02020603050405020304" charset="0"/>
                <a:cs typeface="Times New Roman" panose="02020603050405020304" charset="0"/>
              </a:rPr>
              <a:t>детей будет обучаться по программе </a:t>
            </a:r>
            <a:r>
              <a:rPr lang="ru-RU" altLang="en-US" sz="2400" i="1" dirty="0">
                <a:solidFill>
                  <a:srgbClr val="002060"/>
                </a:solidFill>
                <a:latin typeface="Times New Roman" panose="02020603050405020304" charset="0"/>
                <a:cs typeface="Times New Roman" panose="02020603050405020304" charset="0"/>
              </a:rPr>
              <a:t>(</a:t>
            </a:r>
            <a:r>
              <a:rPr lang="ru-RU" altLang="en-US" sz="2400" i="1" u="sng" dirty="0">
                <a:solidFill>
                  <a:srgbClr val="C00000"/>
                </a:solidFill>
                <a:latin typeface="Times New Roman" panose="02020603050405020304" charset="0"/>
                <a:cs typeface="Times New Roman" panose="02020603050405020304" charset="0"/>
              </a:rPr>
              <a:t>ОДНА</a:t>
            </a:r>
            <a:r>
              <a:rPr lang="ru-RU" altLang="en-US" sz="2400" i="1" dirty="0">
                <a:solidFill>
                  <a:prstClr val="black"/>
                </a:solidFill>
                <a:latin typeface="Times New Roman" panose="02020603050405020304" charset="0"/>
                <a:cs typeface="Times New Roman" panose="02020603050405020304" charset="0"/>
              </a:rPr>
              <a:t> </a:t>
            </a:r>
            <a:r>
              <a:rPr lang="ru-RU" altLang="en-US" sz="2400" i="1" dirty="0">
                <a:solidFill>
                  <a:srgbClr val="002060"/>
                </a:solidFill>
                <a:latin typeface="Times New Roman" panose="02020603050405020304" charset="0"/>
                <a:cs typeface="Times New Roman" panose="02020603050405020304" charset="0"/>
              </a:rPr>
              <a:t>цифра; зависит от направленности </a:t>
            </a:r>
            <a:r>
              <a:rPr lang="ru-RU" altLang="en-US" sz="2400" i="1" dirty="0" smtClean="0">
                <a:solidFill>
                  <a:srgbClr val="002060"/>
                </a:solidFill>
                <a:latin typeface="Times New Roman" panose="02020603050405020304" charset="0"/>
                <a:cs typeface="Times New Roman" panose="02020603050405020304" charset="0"/>
              </a:rPr>
              <a:t>ДОП)</a:t>
            </a:r>
            <a:endParaRPr lang="ru-RU" altLang="en-US" sz="2400" i="1" dirty="0">
              <a:solidFill>
                <a:srgbClr val="002060"/>
              </a:solidFill>
              <a:latin typeface="Times New Roman" panose="02020603050405020304" charset="0"/>
              <a:cs typeface="Times New Roman" panose="02020603050405020304" charset="0"/>
            </a:endParaRPr>
          </a:p>
          <a:p>
            <a:pPr marL="257175" lvl="0" indent="-257175">
              <a:lnSpc>
                <a:spcPct val="100000"/>
              </a:lnSpc>
              <a:spcBef>
                <a:spcPts val="0"/>
              </a:spcBef>
              <a:buFont typeface="Wingdings" panose="05000000000000000000" pitchFamily="2" charset="2"/>
              <a:buChar char="Ø"/>
            </a:pPr>
            <a:r>
              <a:rPr lang="ru-RU" altLang="en-US" sz="2400" b="1" dirty="0" smtClean="0">
                <a:solidFill>
                  <a:srgbClr val="002060"/>
                </a:solidFill>
                <a:latin typeface="Times New Roman" panose="02020603050405020304" charset="0"/>
                <a:cs typeface="Times New Roman" panose="02020603050405020304" charset="0"/>
                <a:sym typeface="+mn-ea"/>
              </a:rPr>
              <a:t>условия </a:t>
            </a:r>
            <a:r>
              <a:rPr lang="ru-RU" altLang="en-US" sz="2400" b="1" dirty="0">
                <a:solidFill>
                  <a:srgbClr val="002060"/>
                </a:solidFill>
                <a:latin typeface="Times New Roman" panose="02020603050405020304" charset="0"/>
                <a:cs typeface="Times New Roman" panose="02020603050405020304" charset="0"/>
                <a:sym typeface="+mn-ea"/>
              </a:rPr>
              <a:t>зачисления на программу </a:t>
            </a:r>
            <a:r>
              <a:rPr lang="ru-RU" altLang="en-US" sz="2400" i="1" dirty="0">
                <a:solidFill>
                  <a:srgbClr val="002060"/>
                </a:solidFill>
                <a:latin typeface="Times New Roman" panose="02020603050405020304" charset="0"/>
                <a:cs typeface="Times New Roman" panose="02020603050405020304" charset="0"/>
                <a:sym typeface="+mn-ea"/>
              </a:rPr>
              <a:t>(все желающие, входная диагностика, необходимость справки о состоянии здоровья)</a:t>
            </a:r>
            <a:endParaRPr lang="ru-RU" altLang="en-US" sz="2400" i="1" dirty="0">
              <a:solidFill>
                <a:srgbClr val="002060"/>
              </a:solidFill>
              <a:latin typeface="Times New Roman" panose="02020603050405020304" charset="0"/>
              <a:cs typeface="Times New Roman" panose="02020603050405020304" charset="0"/>
            </a:endParaRPr>
          </a:p>
          <a:p>
            <a:endParaRPr lang="ru-RU" dirty="0"/>
          </a:p>
        </p:txBody>
      </p:sp>
    </p:spTree>
    <p:extLst>
      <p:ext uri="{BB962C8B-B14F-4D97-AF65-F5344CB8AC3E}">
        <p14:creationId xmlns:p14="http://schemas.microsoft.com/office/powerpoint/2010/main" val="121291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532022"/>
          </a:xfrm>
        </p:spPr>
        <p:txBody>
          <a:bodyPr>
            <a:normAutofit/>
          </a:bodyPr>
          <a:lstStyle/>
          <a:p>
            <a:r>
              <a:rPr lang="ru-RU" sz="2400" dirty="0">
                <a:solidFill>
                  <a:srgbClr val="C00000"/>
                </a:solidFill>
                <a:latin typeface="Times New Roman" panose="02020603050405020304" pitchFamily="18" charset="0"/>
                <a:cs typeface="Times New Roman" panose="02020603050405020304" pitchFamily="18" charset="0"/>
              </a:rPr>
              <a:t>Уровень, объем и сроки реализации программы</a:t>
            </a:r>
          </a:p>
        </p:txBody>
      </p:sp>
      <p:sp>
        <p:nvSpPr>
          <p:cNvPr id="3" name="Объект 2"/>
          <p:cNvSpPr>
            <a:spLocks noGrp="1"/>
          </p:cNvSpPr>
          <p:nvPr>
            <p:ph idx="1"/>
          </p:nvPr>
        </p:nvSpPr>
        <p:spPr>
          <a:xfrm>
            <a:off x="552091" y="897148"/>
            <a:ext cx="10801709" cy="5745192"/>
          </a:xfrm>
        </p:spPr>
        <p:txBody>
          <a:bodyPr>
            <a:normAutofit/>
          </a:bodyPr>
          <a:lstStyle/>
          <a:p>
            <a:pPr marL="0" indent="0">
              <a:buNone/>
            </a:pPr>
            <a:r>
              <a:rPr lang="ru-RU" b="1" dirty="0" smtClean="0">
                <a:solidFill>
                  <a:srgbClr val="C00000"/>
                </a:solidFill>
                <a:latin typeface="Times New Roman" panose="02020603050405020304" pitchFamily="18" charset="0"/>
                <a:cs typeface="Times New Roman" panose="02020603050405020304" pitchFamily="18" charset="0"/>
              </a:rPr>
              <a:t>3 </a:t>
            </a:r>
            <a:r>
              <a:rPr lang="ru-RU" b="1" dirty="0">
                <a:solidFill>
                  <a:srgbClr val="C00000"/>
                </a:solidFill>
                <a:latin typeface="Times New Roman" panose="02020603050405020304" pitchFamily="18" charset="0"/>
                <a:cs typeface="Times New Roman" panose="02020603050405020304" pitchFamily="18" charset="0"/>
              </a:rPr>
              <a:t>уровня:</a:t>
            </a:r>
            <a:endParaRPr lang="ru-RU" dirty="0">
              <a:solidFill>
                <a:srgbClr val="C00000"/>
              </a:solidFill>
              <a:latin typeface="Times New Roman" panose="02020603050405020304" pitchFamily="18" charset="0"/>
              <a:cs typeface="Times New Roman" panose="02020603050405020304" pitchFamily="18" charset="0"/>
            </a:endParaRPr>
          </a:p>
          <a:p>
            <a:pPr marL="0" indent="0">
              <a:buNone/>
            </a:pPr>
            <a:r>
              <a:rPr lang="ru-RU" b="1" dirty="0">
                <a:solidFill>
                  <a:srgbClr val="C00000"/>
                </a:solidFill>
                <a:latin typeface="Times New Roman" panose="02020603050405020304" pitchFamily="18" charset="0"/>
                <a:cs typeface="Times New Roman" panose="02020603050405020304" pitchFamily="18" charset="0"/>
              </a:rPr>
              <a:t>- ознакомительный/стартовый </a:t>
            </a:r>
            <a:r>
              <a:rPr lang="ru-RU" dirty="0">
                <a:solidFill>
                  <a:srgbClr val="002060"/>
                </a:solidFill>
                <a:latin typeface="Times New Roman" panose="02020603050405020304" pitchFamily="18" charset="0"/>
                <a:cs typeface="Times New Roman" panose="02020603050405020304" pitchFamily="18" charset="0"/>
              </a:rPr>
              <a:t>(минимальная сложность освоения программы: от 3 мес. до 1 года. минимальный объем – 12 час.) – уровень «знание и понимание»,</a:t>
            </a:r>
          </a:p>
          <a:p>
            <a:pPr marL="0" indent="0">
              <a:buNone/>
            </a:pPr>
            <a:r>
              <a:rPr lang="ru-RU" dirty="0">
                <a:solidFill>
                  <a:srgbClr val="C00000"/>
                </a:solidFill>
                <a:latin typeface="Times New Roman" panose="02020603050405020304" pitchFamily="18" charset="0"/>
                <a:cs typeface="Times New Roman" panose="02020603050405020304" pitchFamily="18" charset="0"/>
              </a:rPr>
              <a:t>- </a:t>
            </a:r>
            <a:r>
              <a:rPr lang="ru-RU" b="1" dirty="0">
                <a:solidFill>
                  <a:srgbClr val="C00000"/>
                </a:solidFill>
                <a:latin typeface="Times New Roman" panose="02020603050405020304" pitchFamily="18" charset="0"/>
                <a:cs typeface="Times New Roman" panose="02020603050405020304" pitchFamily="18" charset="0"/>
              </a:rPr>
              <a:t>базовый </a:t>
            </a:r>
            <a:r>
              <a:rPr lang="ru-RU" dirty="0">
                <a:solidFill>
                  <a:srgbClr val="002060"/>
                </a:solidFill>
                <a:latin typeface="Times New Roman" panose="02020603050405020304" pitchFamily="18" charset="0"/>
                <a:cs typeface="Times New Roman" panose="02020603050405020304" pitchFamily="18" charset="0"/>
              </a:rPr>
              <a:t>(расширение спектра спец. занятий по различным дисциплинам. От 1 года до 3 лет. минимальный объем – 108 ч</a:t>
            </a:r>
            <a:r>
              <a:rPr lang="ru-RU" dirty="0" smtClean="0">
                <a:solidFill>
                  <a:srgbClr val="002060"/>
                </a:solidFill>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a:p>
            <a:pPr>
              <a:buFontTx/>
              <a:buChar char="-"/>
            </a:pPr>
            <a:r>
              <a:rPr lang="ru-RU" b="1" dirty="0" smtClean="0">
                <a:solidFill>
                  <a:srgbClr val="C00000"/>
                </a:solidFill>
                <a:latin typeface="Times New Roman" panose="02020603050405020304" pitchFamily="18" charset="0"/>
                <a:cs typeface="Times New Roman" panose="02020603050405020304" pitchFamily="18" charset="0"/>
              </a:rPr>
              <a:t>продвинутый/углубленный</a:t>
            </a:r>
            <a:r>
              <a:rPr lang="ru-RU" b="1" dirty="0" smtClean="0">
                <a:solidFill>
                  <a:srgbClr val="FF0000"/>
                </a:solidFill>
                <a:latin typeface="Times New Roman" panose="02020603050405020304" pitchFamily="18" charset="0"/>
                <a:cs typeface="Times New Roman" panose="02020603050405020304" pitchFamily="18" charset="0"/>
              </a:rPr>
              <a:t> </a:t>
            </a:r>
            <a:r>
              <a:rPr lang="ru-RU" dirty="0" smtClean="0">
                <a:solidFill>
                  <a:srgbClr val="002060"/>
                </a:solidFill>
                <a:latin typeface="Times New Roman" panose="02020603050405020304" pitchFamily="18" charset="0"/>
                <a:cs typeface="Times New Roman" panose="02020603050405020304" pitchFamily="18" charset="0"/>
              </a:rPr>
              <a:t>– (программы </a:t>
            </a:r>
            <a:r>
              <a:rPr lang="ru-RU" dirty="0">
                <a:solidFill>
                  <a:srgbClr val="002060"/>
                </a:solidFill>
                <a:latin typeface="Times New Roman" panose="02020603050405020304" pitchFamily="18" charset="0"/>
                <a:cs typeface="Times New Roman" panose="02020603050405020304" pitchFamily="18" charset="0"/>
              </a:rPr>
              <a:t>по выстраиванию индивидуальной траектории дальнейшего самоопределения обучающихся. Срок обучения от 2 лет. Объем: 144 </a:t>
            </a:r>
            <a:r>
              <a:rPr lang="ru-RU" dirty="0" smtClean="0">
                <a:solidFill>
                  <a:srgbClr val="002060"/>
                </a:solidFill>
                <a:latin typeface="Times New Roman" panose="02020603050405020304" pitchFamily="18" charset="0"/>
                <a:cs typeface="Times New Roman" panose="02020603050405020304" pitchFamily="18" charset="0"/>
              </a:rPr>
              <a:t>ч). </a:t>
            </a:r>
          </a:p>
          <a:p>
            <a:pPr marL="0" indent="0">
              <a:buNone/>
            </a:pPr>
            <a:r>
              <a:rPr lang="ru-RU" i="1" u="sng" dirty="0" smtClean="0">
                <a:solidFill>
                  <a:srgbClr val="002060"/>
                </a:solidFill>
                <a:latin typeface="Times New Roman" panose="02020603050405020304" pitchFamily="18" charset="0"/>
                <a:cs typeface="Times New Roman" panose="02020603050405020304" pitchFamily="18" charset="0"/>
              </a:rPr>
              <a:t>Сроки </a:t>
            </a:r>
            <a:r>
              <a:rPr lang="ru-RU" i="1" u="sng" dirty="0">
                <a:solidFill>
                  <a:srgbClr val="002060"/>
                </a:solidFill>
                <a:latin typeface="Times New Roman" panose="02020603050405020304" pitchFamily="18" charset="0"/>
                <a:cs typeface="Times New Roman" panose="02020603050405020304" pitchFamily="18" charset="0"/>
              </a:rPr>
              <a:t>реализации могут быть увеличены с учетом психофизического развития, рекомендаций ПМПК и ИПРА и др. Определить особенности нагрузки – с какой скоростью ребенок сможет усвоить курс, с помощью каких форм ему будет проще это сделать.</a:t>
            </a:r>
          </a:p>
        </p:txBody>
      </p:sp>
    </p:spTree>
    <p:extLst>
      <p:ext uri="{BB962C8B-B14F-4D97-AF65-F5344CB8AC3E}">
        <p14:creationId xmlns:p14="http://schemas.microsoft.com/office/powerpoint/2010/main" val="1595077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3" name="Объект 2"/>
          <p:cNvSpPr>
            <a:spLocks noGrp="1"/>
          </p:cNvSpPr>
          <p:nvPr>
            <p:ph idx="1"/>
          </p:nvPr>
        </p:nvSpPr>
        <p:spPr>
          <a:xfrm>
            <a:off x="508958" y="336430"/>
            <a:ext cx="10844842" cy="5840533"/>
          </a:xfrm>
        </p:spPr>
        <p:txBody>
          <a:bodyPr>
            <a:normAutofit fontScale="85000" lnSpcReduction="20000"/>
          </a:bodyPr>
          <a:lstStyle/>
          <a:p>
            <a:pPr marL="0" indent="0" algn="just">
              <a:buNone/>
            </a:pPr>
            <a:r>
              <a:rPr lang="ru-RU" dirty="0" smtClean="0">
                <a:solidFill>
                  <a:srgbClr val="C00000"/>
                </a:solidFill>
                <a:latin typeface="Times New Roman" panose="02020603050405020304" pitchFamily="18" charset="0"/>
                <a:cs typeface="Times New Roman" panose="02020603050405020304" pitchFamily="18" charset="0"/>
              </a:rPr>
              <a:t>Формы </a:t>
            </a:r>
            <a:r>
              <a:rPr lang="ru-RU" dirty="0">
                <a:solidFill>
                  <a:srgbClr val="C00000"/>
                </a:solidFill>
                <a:latin typeface="Times New Roman" panose="02020603050405020304" pitchFamily="18" charset="0"/>
                <a:cs typeface="Times New Roman" panose="02020603050405020304" pitchFamily="18" charset="0"/>
              </a:rPr>
              <a:t>обучения </a:t>
            </a:r>
            <a:r>
              <a:rPr lang="ru-RU" dirty="0">
                <a:solidFill>
                  <a:srgbClr val="002060"/>
                </a:solidFill>
                <a:latin typeface="Times New Roman" panose="02020603050405020304" pitchFamily="18" charset="0"/>
                <a:cs typeface="Times New Roman" panose="02020603050405020304" pitchFamily="18" charset="0"/>
              </a:rPr>
              <a:t>(очная, очно-заочная, заочная) очная, очно-заочная, </a:t>
            </a:r>
            <a:r>
              <a:rPr lang="ru-RU" dirty="0" smtClean="0">
                <a:solidFill>
                  <a:srgbClr val="002060"/>
                </a:solidFill>
                <a:latin typeface="Times New Roman" panose="02020603050405020304" pitchFamily="18" charset="0"/>
                <a:cs typeface="Times New Roman" panose="02020603050405020304" pitchFamily="18" charset="0"/>
              </a:rPr>
              <a:t>заочная,  </a:t>
            </a:r>
            <a:r>
              <a:rPr lang="ru-RU" dirty="0">
                <a:solidFill>
                  <a:srgbClr val="002060"/>
                </a:solidFill>
                <a:latin typeface="Times New Roman" panose="02020603050405020304" pitchFamily="18" charset="0"/>
                <a:cs typeface="Times New Roman" panose="02020603050405020304" pitchFamily="18" charset="0"/>
              </a:rPr>
              <a:t>с применением электронного обучения и дистанционных образовательных технологий (указывается платформа дистанционного обучения, ссылки в сети интернет на данную платформу и используемые электронные образовательные ресурсы, прописываются материально-технические требования к рабочему месту обучающегося и педагога) </a:t>
            </a:r>
          </a:p>
          <a:p>
            <a:pPr marL="0" indent="0" algn="just">
              <a:buNone/>
            </a:pPr>
            <a:r>
              <a:rPr lang="ru-RU" dirty="0" smtClean="0">
                <a:solidFill>
                  <a:srgbClr val="C00000"/>
                </a:solidFill>
                <a:latin typeface="Times New Roman" panose="02020603050405020304" pitchFamily="18" charset="0"/>
                <a:cs typeface="Times New Roman" panose="02020603050405020304" pitchFamily="18" charset="0"/>
              </a:rPr>
              <a:t>Срок </a:t>
            </a:r>
            <a:r>
              <a:rPr lang="ru-RU" dirty="0">
                <a:solidFill>
                  <a:srgbClr val="C00000"/>
                </a:solidFill>
                <a:latin typeface="Times New Roman" panose="02020603050405020304" pitchFamily="18" charset="0"/>
                <a:cs typeface="Times New Roman" panose="02020603050405020304" pitchFamily="18" charset="0"/>
              </a:rPr>
              <a:t>реализации программы </a:t>
            </a:r>
            <a:r>
              <a:rPr lang="ru-RU" dirty="0">
                <a:solidFill>
                  <a:srgbClr val="002060"/>
                </a:solidFill>
                <a:latin typeface="Times New Roman" panose="02020603050405020304" pitchFamily="18" charset="0"/>
                <a:cs typeface="Times New Roman" panose="02020603050405020304" pitchFamily="18" charset="0"/>
              </a:rPr>
              <a:t>это временной период, в течение которого будет проходить обучение</a:t>
            </a:r>
          </a:p>
          <a:p>
            <a:pPr marL="0" indent="0" algn="just">
              <a:buNone/>
            </a:pPr>
            <a:r>
              <a:rPr lang="ru-RU" i="1" u="sng" dirty="0">
                <a:solidFill>
                  <a:srgbClr val="C00000"/>
                </a:solidFill>
                <a:latin typeface="Times New Roman" panose="02020603050405020304" pitchFamily="18" charset="0"/>
                <a:cs typeface="Times New Roman" panose="02020603050405020304" pitchFamily="18" charset="0"/>
              </a:rPr>
              <a:t>Пример:</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срок обучения по программе – </a:t>
            </a:r>
            <a:r>
              <a:rPr lang="ru-RU" dirty="0" smtClean="0">
                <a:solidFill>
                  <a:srgbClr val="002060"/>
                </a:solidFill>
                <a:latin typeface="Times New Roman" panose="02020603050405020304" pitchFamily="18" charset="0"/>
                <a:cs typeface="Times New Roman" panose="02020603050405020304" pitchFamily="18" charset="0"/>
              </a:rPr>
              <a:t>01.09.2024г</a:t>
            </a:r>
            <a:r>
              <a:rPr lang="ru-RU" dirty="0">
                <a:solidFill>
                  <a:srgbClr val="002060"/>
                </a:solidFill>
                <a:latin typeface="Times New Roman" panose="02020603050405020304" pitchFamily="18" charset="0"/>
                <a:cs typeface="Times New Roman" panose="02020603050405020304" pitchFamily="18" charset="0"/>
              </a:rPr>
              <a:t>. - </a:t>
            </a:r>
            <a:r>
              <a:rPr lang="ru-RU" dirty="0" smtClean="0">
                <a:solidFill>
                  <a:srgbClr val="002060"/>
                </a:solidFill>
                <a:latin typeface="Times New Roman" panose="02020603050405020304" pitchFamily="18" charset="0"/>
                <a:cs typeface="Times New Roman" panose="02020603050405020304" pitchFamily="18" charset="0"/>
              </a:rPr>
              <a:t>31.05.2025г.</a:t>
            </a:r>
          </a:p>
          <a:p>
            <a:pPr marL="0" indent="0" algn="just">
              <a:buNone/>
            </a:pPr>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smtClean="0">
                <a:solidFill>
                  <a:srgbClr val="C00000"/>
                </a:solidFill>
                <a:latin typeface="Times New Roman" panose="02020603050405020304" pitchFamily="18" charset="0"/>
                <a:cs typeface="Times New Roman" panose="02020603050405020304" pitchFamily="18" charset="0"/>
              </a:rPr>
              <a:t>Режим </a:t>
            </a:r>
            <a:r>
              <a:rPr lang="ru-RU" dirty="0">
                <a:solidFill>
                  <a:srgbClr val="C00000"/>
                </a:solidFill>
                <a:latin typeface="Times New Roman" panose="02020603050405020304" pitchFamily="18" charset="0"/>
                <a:cs typeface="Times New Roman" panose="02020603050405020304" pitchFamily="18" charset="0"/>
              </a:rPr>
              <a:t>занятий </a:t>
            </a:r>
            <a:r>
              <a:rPr lang="ru-RU" dirty="0">
                <a:solidFill>
                  <a:srgbClr val="002060"/>
                </a:solidFill>
                <a:latin typeface="Times New Roman" panose="02020603050405020304" pitchFamily="18" charset="0"/>
                <a:cs typeface="Times New Roman" panose="02020603050405020304" pitchFamily="18" charset="0"/>
              </a:rPr>
              <a:t>(указывается особенность, например, почему именно такое расписание)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smtClean="0">
                <a:solidFill>
                  <a:srgbClr val="C00000"/>
                </a:solidFill>
                <a:latin typeface="Times New Roman" panose="02020603050405020304" pitchFamily="18" charset="0"/>
                <a:cs typeface="Times New Roman" panose="02020603050405020304" pitchFamily="18" charset="0"/>
              </a:rPr>
              <a:t>Особенности </a:t>
            </a:r>
            <a:r>
              <a:rPr lang="ru-RU" dirty="0">
                <a:solidFill>
                  <a:srgbClr val="C00000"/>
                </a:solidFill>
                <a:latin typeface="Times New Roman" panose="02020603050405020304" pitchFamily="18" charset="0"/>
                <a:cs typeface="Times New Roman" panose="02020603050405020304" pitchFamily="18" charset="0"/>
              </a:rPr>
              <a:t>организации образовательного процесса </a:t>
            </a:r>
            <a:r>
              <a:rPr lang="ru-RU" dirty="0">
                <a:solidFill>
                  <a:srgbClr val="002060"/>
                </a:solidFill>
                <a:latin typeface="Times New Roman" panose="02020603050405020304" pitchFamily="18" charset="0"/>
                <a:cs typeface="Times New Roman" panose="02020603050405020304" pitchFamily="18" charset="0"/>
              </a:rPr>
              <a:t>(состав группы, занятия (индивидуальные, групповые, работа в парах), виды занятий, методы обучения, в основе которых лежит способ организации занятия, тип занятия: комбинированный, теоретический, практический, диагностический, лабораторный, контрольный, репетиционный, тренировочный и др.) </a:t>
            </a:r>
          </a:p>
        </p:txBody>
      </p:sp>
    </p:spTree>
    <p:extLst>
      <p:ext uri="{BB962C8B-B14F-4D97-AF65-F5344CB8AC3E}">
        <p14:creationId xmlns:p14="http://schemas.microsoft.com/office/powerpoint/2010/main" val="373943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923026"/>
            <a:ext cx="10289875" cy="612476"/>
          </a:xfrm>
        </p:spPr>
        <p:txBody>
          <a:bodyPr>
            <a:noAutofit/>
          </a:bodyPr>
          <a:lstStyle/>
          <a:p>
            <a:pPr lvl="0" defTabSz="457200">
              <a:lnSpc>
                <a:spcPct val="100000"/>
              </a:lnSpc>
              <a:spcBef>
                <a:spcPts val="0"/>
              </a:spcBef>
            </a:pPr>
            <a:r>
              <a:rPr lang="ru-RU" altLang="en-US" sz="2400" b="1" i="1" u="sng" dirty="0">
                <a:solidFill>
                  <a:srgbClr val="C00000"/>
                </a:solidFill>
                <a:latin typeface="Times New Roman" panose="02020603050405020304" charset="0"/>
                <a:ea typeface="+mn-ea"/>
                <a:cs typeface="Times New Roman" panose="02020603050405020304" charset="0"/>
              </a:rPr>
              <a:t>Цель программы</a:t>
            </a:r>
            <a:r>
              <a:rPr lang="ru-RU" altLang="en-US" sz="2400" b="1" i="1" dirty="0">
                <a:solidFill>
                  <a:srgbClr val="C00000"/>
                </a:solidFill>
                <a:latin typeface="Times New Roman" panose="02020603050405020304" charset="0"/>
                <a:ea typeface="+mn-ea"/>
                <a:cs typeface="Times New Roman" panose="02020603050405020304" charset="0"/>
              </a:rPr>
              <a:t> </a:t>
            </a:r>
            <a:r>
              <a:rPr lang="ru-RU" altLang="en-US" sz="2400" i="1" dirty="0">
                <a:solidFill>
                  <a:srgbClr val="C00000"/>
                </a:solidFill>
                <a:latin typeface="Times New Roman" panose="02020603050405020304" charset="0"/>
                <a:ea typeface="+mn-ea"/>
                <a:cs typeface="Times New Roman" panose="02020603050405020304" charset="0"/>
              </a:rPr>
              <a:t>(это образ РЕЗУЛЬТАТА)</a:t>
            </a:r>
            <a:r>
              <a:rPr lang="ru-RU" altLang="en-US" sz="2400" i="1" dirty="0">
                <a:solidFill>
                  <a:srgbClr val="FF0000"/>
                </a:solidFill>
                <a:latin typeface="Times New Roman" panose="02020603050405020304" charset="0"/>
                <a:ea typeface="+mn-ea"/>
                <a:cs typeface="Times New Roman" panose="02020603050405020304" charset="0"/>
              </a:rPr>
              <a:t/>
            </a:r>
            <a:br>
              <a:rPr lang="ru-RU" altLang="en-US" sz="2400" i="1" dirty="0">
                <a:solidFill>
                  <a:srgbClr val="FF0000"/>
                </a:solidFill>
                <a:latin typeface="Times New Roman" panose="02020603050405020304" charset="0"/>
                <a:ea typeface="+mn-ea"/>
                <a:cs typeface="Times New Roman" panose="02020603050405020304" charset="0"/>
              </a:rPr>
            </a:br>
            <a:r>
              <a:rPr lang="ru-RU" altLang="en-US" sz="2400" i="1" dirty="0">
                <a:solidFill>
                  <a:srgbClr val="FF0000"/>
                </a:solidFill>
                <a:latin typeface="Times New Roman" panose="02020603050405020304" charset="0"/>
                <a:ea typeface="+mn-ea"/>
                <a:cs typeface="Times New Roman" panose="02020603050405020304" charset="0"/>
              </a:rPr>
              <a:t/>
            </a:r>
            <a:br>
              <a:rPr lang="ru-RU" altLang="en-US" sz="2400" i="1" dirty="0">
                <a:solidFill>
                  <a:srgbClr val="FF0000"/>
                </a:solidFill>
                <a:latin typeface="Times New Roman" panose="02020603050405020304" charset="0"/>
                <a:ea typeface="+mn-ea"/>
                <a:cs typeface="Times New Roman" panose="02020603050405020304" charset="0"/>
              </a:rPr>
            </a:br>
            <a:endParaRPr lang="ru-RU" sz="2400" dirty="0"/>
          </a:p>
        </p:txBody>
      </p:sp>
      <p:sp>
        <p:nvSpPr>
          <p:cNvPr id="3" name="Объект 2"/>
          <p:cNvSpPr>
            <a:spLocks noGrp="1"/>
          </p:cNvSpPr>
          <p:nvPr>
            <p:ph idx="1"/>
          </p:nvPr>
        </p:nvSpPr>
        <p:spPr>
          <a:xfrm>
            <a:off x="664234" y="1259456"/>
            <a:ext cx="10689566" cy="5382883"/>
          </a:xfrm>
        </p:spPr>
        <p:txBody>
          <a:bodyPr>
            <a:normAutofit fontScale="92500" lnSpcReduction="20000"/>
          </a:bodyPr>
          <a:lstStyle/>
          <a:p>
            <a:pPr marL="342900" indent="-342900">
              <a:lnSpc>
                <a:spcPct val="100000"/>
              </a:lnSpc>
              <a:spcBef>
                <a:spcPts val="0"/>
              </a:spcBef>
              <a:buFont typeface="Wingdings" panose="05000000000000000000" pitchFamily="2" charset="2"/>
              <a:buChar char="Ø"/>
            </a:pPr>
            <a:r>
              <a:rPr lang="ru-RU" altLang="en-US" b="1" dirty="0" smtClean="0">
                <a:solidFill>
                  <a:srgbClr val="002060"/>
                </a:solidFill>
                <a:latin typeface="Times New Roman" panose="02020603050405020304" charset="0"/>
                <a:cs typeface="Times New Roman" panose="02020603050405020304" charset="0"/>
                <a:sym typeface="+mn-ea"/>
              </a:rPr>
              <a:t>цель </a:t>
            </a:r>
            <a:r>
              <a:rPr lang="ru-RU" altLang="en-US" b="1" dirty="0">
                <a:solidFill>
                  <a:srgbClr val="002060"/>
                </a:solidFill>
                <a:latin typeface="Times New Roman" panose="02020603050405020304" charset="0"/>
                <a:cs typeface="Times New Roman" panose="02020603050405020304" charset="0"/>
                <a:sym typeface="+mn-ea"/>
              </a:rPr>
              <a:t>должна быть ОДНА, конкретна</a:t>
            </a:r>
            <a:endParaRPr lang="ru-RU" altLang="en-US" b="1" dirty="0">
              <a:solidFill>
                <a:srgbClr val="002060"/>
              </a:solidFill>
              <a:latin typeface="Times New Roman" panose="02020603050405020304" charset="0"/>
              <a:cs typeface="Times New Roman" panose="02020603050405020304" charset="0"/>
            </a:endParaRPr>
          </a:p>
          <a:p>
            <a:pPr>
              <a:lnSpc>
                <a:spcPct val="100000"/>
              </a:lnSpc>
              <a:spcBef>
                <a:spcPts val="0"/>
              </a:spcBef>
            </a:pPr>
            <a:endParaRPr lang="ru-RU" altLang="en-US" b="1" dirty="0">
              <a:solidFill>
                <a:srgbClr val="002060"/>
              </a:solidFill>
              <a:latin typeface="Times New Roman" panose="02020603050405020304" charset="0"/>
              <a:cs typeface="Times New Roman" panose="02020603050405020304" charset="0"/>
            </a:endParaRPr>
          </a:p>
          <a:p>
            <a:pPr marL="342900" indent="-342900">
              <a:lnSpc>
                <a:spcPct val="100000"/>
              </a:lnSpc>
              <a:spcBef>
                <a:spcPts val="0"/>
              </a:spcBef>
              <a:buFont typeface="Wingdings" panose="05000000000000000000" pitchFamily="2" charset="2"/>
              <a:buChar char="Ø"/>
            </a:pPr>
            <a:r>
              <a:rPr lang="ru-RU" altLang="en-US" b="1" dirty="0">
                <a:solidFill>
                  <a:srgbClr val="002060"/>
                </a:solidFill>
                <a:latin typeface="Times New Roman" panose="02020603050405020304" charset="0"/>
                <a:cs typeface="Times New Roman" panose="02020603050405020304" charset="0"/>
                <a:sym typeface="+mn-ea"/>
              </a:rPr>
              <a:t>в цели отражается название и направленность программы </a:t>
            </a:r>
            <a:endParaRPr lang="ru-RU" altLang="en-US" b="1" dirty="0">
              <a:solidFill>
                <a:srgbClr val="002060"/>
              </a:solidFill>
              <a:latin typeface="Times New Roman" panose="02020603050405020304" charset="0"/>
              <a:cs typeface="Times New Roman" panose="02020603050405020304" charset="0"/>
            </a:endParaRPr>
          </a:p>
          <a:p>
            <a:pPr>
              <a:lnSpc>
                <a:spcPct val="100000"/>
              </a:lnSpc>
              <a:spcBef>
                <a:spcPts val="0"/>
              </a:spcBef>
            </a:pPr>
            <a:endParaRPr lang="ru-RU" altLang="en-US" b="1" dirty="0">
              <a:solidFill>
                <a:srgbClr val="002060"/>
              </a:solidFill>
              <a:latin typeface="Times New Roman" panose="02020603050405020304" charset="0"/>
              <a:cs typeface="Times New Roman" panose="02020603050405020304" charset="0"/>
            </a:endParaRPr>
          </a:p>
          <a:p>
            <a:pPr marL="342900" indent="-342900">
              <a:lnSpc>
                <a:spcPct val="100000"/>
              </a:lnSpc>
              <a:spcBef>
                <a:spcPts val="0"/>
              </a:spcBef>
              <a:buFont typeface="Wingdings" panose="05000000000000000000" pitchFamily="2" charset="2"/>
              <a:buChar char="Ø"/>
            </a:pPr>
            <a:r>
              <a:rPr lang="ru-RU" altLang="en-US" b="1" dirty="0">
                <a:solidFill>
                  <a:srgbClr val="002060"/>
                </a:solidFill>
                <a:latin typeface="Times New Roman" panose="02020603050405020304" charset="0"/>
                <a:cs typeface="Times New Roman" panose="02020603050405020304" charset="0"/>
                <a:sym typeface="+mn-ea"/>
              </a:rPr>
              <a:t>понятно какой образовательный результат </a:t>
            </a:r>
            <a:r>
              <a:rPr lang="ru-RU" altLang="en-US" i="1" dirty="0">
                <a:solidFill>
                  <a:srgbClr val="002060"/>
                </a:solidFill>
                <a:latin typeface="Times New Roman" panose="02020603050405020304" charset="0"/>
                <a:cs typeface="Times New Roman" panose="02020603050405020304" charset="0"/>
                <a:sym typeface="+mn-ea"/>
              </a:rPr>
              <a:t>(чему хотите научить детей? С каким результатом они уйдут?)</a:t>
            </a:r>
            <a:endParaRPr lang="ru-RU" altLang="en-US" i="1" dirty="0">
              <a:solidFill>
                <a:srgbClr val="002060"/>
              </a:solidFill>
              <a:latin typeface="Times New Roman" panose="02020603050405020304" charset="0"/>
              <a:cs typeface="Times New Roman" panose="02020603050405020304" charset="0"/>
            </a:endParaRPr>
          </a:p>
          <a:p>
            <a:pPr>
              <a:lnSpc>
                <a:spcPct val="100000"/>
              </a:lnSpc>
              <a:spcBef>
                <a:spcPts val="0"/>
              </a:spcBef>
            </a:pPr>
            <a:endParaRPr lang="ru-RU" altLang="en-US" b="1" dirty="0">
              <a:solidFill>
                <a:srgbClr val="002060"/>
              </a:solidFill>
              <a:latin typeface="Times New Roman" panose="02020603050405020304" charset="0"/>
              <a:cs typeface="Times New Roman" panose="02020603050405020304" charset="0"/>
            </a:endParaRPr>
          </a:p>
          <a:p>
            <a:pPr marL="342900" indent="-342900">
              <a:lnSpc>
                <a:spcPct val="100000"/>
              </a:lnSpc>
              <a:spcBef>
                <a:spcPts val="0"/>
              </a:spcBef>
              <a:buFont typeface="Wingdings" panose="05000000000000000000" pitchFamily="2" charset="2"/>
              <a:buChar char="Ø"/>
            </a:pPr>
            <a:r>
              <a:rPr lang="ru-RU" altLang="en-US" b="1" dirty="0">
                <a:solidFill>
                  <a:srgbClr val="002060"/>
                </a:solidFill>
                <a:latin typeface="Times New Roman" panose="02020603050405020304" charset="0"/>
                <a:cs typeface="Times New Roman" panose="02020603050405020304" charset="0"/>
                <a:sym typeface="+mn-ea"/>
              </a:rPr>
              <a:t>измерима </a:t>
            </a:r>
            <a:r>
              <a:rPr lang="ru-RU" altLang="en-US" i="1" dirty="0">
                <a:solidFill>
                  <a:srgbClr val="002060"/>
                </a:solidFill>
                <a:latin typeface="Times New Roman" panose="02020603050405020304" charset="0"/>
                <a:cs typeface="Times New Roman" panose="02020603050405020304" charset="0"/>
                <a:sym typeface="+mn-ea"/>
              </a:rPr>
              <a:t>(могу ли я проверить реализацию цели?)</a:t>
            </a:r>
            <a:endParaRPr lang="ru-RU" altLang="en-US" i="1" dirty="0">
              <a:solidFill>
                <a:srgbClr val="002060"/>
              </a:solidFill>
              <a:latin typeface="Times New Roman" panose="02020603050405020304" charset="0"/>
              <a:cs typeface="Times New Roman" panose="02020603050405020304" charset="0"/>
            </a:endParaRPr>
          </a:p>
          <a:p>
            <a:pPr>
              <a:lnSpc>
                <a:spcPct val="100000"/>
              </a:lnSpc>
              <a:spcBef>
                <a:spcPts val="0"/>
              </a:spcBef>
            </a:pPr>
            <a:endParaRPr lang="ru-RU" altLang="en-US" b="1" dirty="0">
              <a:solidFill>
                <a:srgbClr val="002060"/>
              </a:solidFill>
              <a:latin typeface="Times New Roman" panose="02020603050405020304" charset="0"/>
              <a:cs typeface="Times New Roman" panose="02020603050405020304" charset="0"/>
            </a:endParaRPr>
          </a:p>
          <a:p>
            <a:pPr marL="342900" indent="-342900">
              <a:lnSpc>
                <a:spcPct val="100000"/>
              </a:lnSpc>
              <a:spcBef>
                <a:spcPts val="0"/>
              </a:spcBef>
              <a:buFont typeface="Wingdings" panose="05000000000000000000" pitchFamily="2" charset="2"/>
              <a:buChar char="Ø"/>
            </a:pPr>
            <a:r>
              <a:rPr lang="ru-RU" altLang="en-US" b="1" dirty="0">
                <a:solidFill>
                  <a:srgbClr val="002060"/>
                </a:solidFill>
                <a:latin typeface="Times New Roman" panose="02020603050405020304" charset="0"/>
                <a:cs typeface="Times New Roman" panose="02020603050405020304" charset="0"/>
                <a:sym typeface="+mn-ea"/>
              </a:rPr>
              <a:t>достижима </a:t>
            </a:r>
            <a:r>
              <a:rPr lang="ru-RU" altLang="en-US" i="1" dirty="0">
                <a:solidFill>
                  <a:srgbClr val="002060"/>
                </a:solidFill>
                <a:latin typeface="Times New Roman" panose="02020603050405020304" charset="0"/>
                <a:cs typeface="Times New Roman" panose="02020603050405020304" charset="0"/>
                <a:sym typeface="+mn-ea"/>
              </a:rPr>
              <a:t>(её реально достичь за указанный срок)</a:t>
            </a:r>
            <a:endParaRPr lang="ru-RU" altLang="en-US" i="1" dirty="0">
              <a:solidFill>
                <a:srgbClr val="002060"/>
              </a:solidFill>
              <a:latin typeface="Times New Roman" panose="02020603050405020304" charset="0"/>
              <a:cs typeface="Times New Roman" panose="02020603050405020304" charset="0"/>
            </a:endParaRPr>
          </a:p>
          <a:p>
            <a:pPr>
              <a:lnSpc>
                <a:spcPct val="100000"/>
              </a:lnSpc>
              <a:spcBef>
                <a:spcPts val="0"/>
              </a:spcBef>
            </a:pPr>
            <a:endParaRPr lang="ru-RU" altLang="en-US" b="1" dirty="0">
              <a:solidFill>
                <a:srgbClr val="002060"/>
              </a:solidFill>
              <a:latin typeface="Times New Roman" panose="02020603050405020304" charset="0"/>
              <a:cs typeface="Times New Roman" panose="02020603050405020304" charset="0"/>
            </a:endParaRPr>
          </a:p>
          <a:p>
            <a:pPr marL="342900" indent="-342900">
              <a:lnSpc>
                <a:spcPct val="100000"/>
              </a:lnSpc>
              <a:spcBef>
                <a:spcPts val="0"/>
              </a:spcBef>
              <a:buFont typeface="Wingdings" panose="05000000000000000000" pitchFamily="2" charset="2"/>
              <a:buChar char="Ø"/>
            </a:pPr>
            <a:r>
              <a:rPr lang="ru-RU" altLang="en-US" b="1" dirty="0">
                <a:solidFill>
                  <a:srgbClr val="002060"/>
                </a:solidFill>
                <a:latin typeface="Times New Roman" panose="02020603050405020304" charset="0"/>
                <a:cs typeface="Times New Roman" panose="02020603050405020304" charset="0"/>
                <a:sym typeface="+mn-ea"/>
              </a:rPr>
              <a:t>используется ключевое слово в форме существительного: «создание», «развитие», «обеспечение», «приобщение», «формирование» и т.п</a:t>
            </a:r>
            <a:r>
              <a:rPr lang="ru-RU" altLang="en-US" b="1" dirty="0" smtClean="0">
                <a:solidFill>
                  <a:srgbClr val="002060"/>
                </a:solidFill>
                <a:latin typeface="Times New Roman" panose="02020603050405020304" charset="0"/>
                <a:cs typeface="Times New Roman" panose="02020603050405020304" charset="0"/>
                <a:sym typeface="+mn-ea"/>
              </a:rPr>
              <a:t>.</a:t>
            </a:r>
          </a:p>
          <a:p>
            <a:pPr marL="342900" indent="-342900">
              <a:lnSpc>
                <a:spcPct val="100000"/>
              </a:lnSpc>
              <a:spcBef>
                <a:spcPts val="0"/>
              </a:spcBef>
              <a:buFont typeface="Wingdings" panose="05000000000000000000" pitchFamily="2" charset="2"/>
              <a:buChar char="Ø"/>
            </a:pPr>
            <a:endParaRPr lang="ru-RU" altLang="en-US" b="1" dirty="0" smtClean="0">
              <a:latin typeface="Times New Roman" panose="02020603050405020304" charset="0"/>
              <a:cs typeface="Times New Roman" panose="02020603050405020304" charset="0"/>
              <a:sym typeface="+mn-ea"/>
            </a:endParaRPr>
          </a:p>
          <a:p>
            <a:pPr marL="342900" indent="-342900">
              <a:lnSpc>
                <a:spcPct val="100000"/>
              </a:lnSpc>
              <a:spcBef>
                <a:spcPts val="0"/>
              </a:spcBef>
              <a:buFont typeface="Wingdings" panose="05000000000000000000" pitchFamily="2" charset="2"/>
              <a:buChar char="Ø"/>
            </a:pPr>
            <a:r>
              <a:rPr lang="ru-RU" altLang="en-US" b="1" i="1" dirty="0" smtClean="0">
                <a:solidFill>
                  <a:srgbClr val="002060"/>
                </a:solidFill>
                <a:latin typeface="Times New Roman" panose="02020603050405020304" charset="0"/>
                <a:cs typeface="Times New Roman" panose="02020603050405020304" charset="0"/>
                <a:sym typeface="+mn-ea"/>
              </a:rPr>
              <a:t>В цели мы не пишем СОЗДАНИЕ УСЛОВИЙ!</a:t>
            </a:r>
            <a:endParaRPr lang="ru-RU" altLang="en-US" b="1" i="1" dirty="0">
              <a:solidFill>
                <a:srgbClr val="002060"/>
              </a:solidFill>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252437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258792" y="365125"/>
            <a:ext cx="11095008" cy="808067"/>
          </a:xfrm>
        </p:spPr>
        <p:txBody>
          <a:bodyPr/>
          <a:lstStyle/>
          <a:p>
            <a:r>
              <a:rPr lang="ru-RU" dirty="0"/>
              <a:t> </a:t>
            </a:r>
            <a:r>
              <a:rPr lang="ru-RU" sz="3600" dirty="0">
                <a:solidFill>
                  <a:srgbClr val="C00000"/>
                </a:solidFill>
                <a:latin typeface="Times New Roman" panose="02020603050405020304" pitchFamily="18" charset="0"/>
                <a:cs typeface="Times New Roman" panose="02020603050405020304" pitchFamily="18" charset="0"/>
              </a:rPr>
              <a:t>Задачи программы</a:t>
            </a:r>
          </a:p>
        </p:txBody>
      </p:sp>
      <p:sp>
        <p:nvSpPr>
          <p:cNvPr id="3" name="Объект 2"/>
          <p:cNvSpPr>
            <a:spLocks noGrp="1"/>
          </p:cNvSpPr>
          <p:nvPr>
            <p:ph idx="1"/>
          </p:nvPr>
        </p:nvSpPr>
        <p:spPr>
          <a:xfrm>
            <a:off x="258792" y="1104181"/>
            <a:ext cx="11095007" cy="5417389"/>
          </a:xfrm>
        </p:spPr>
        <p:txBody>
          <a:bodyPr>
            <a:normAutofit fontScale="92500" lnSpcReduction="20000"/>
          </a:bodyPr>
          <a:lstStyle/>
          <a:p>
            <a:r>
              <a:rPr lang="ru-RU"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Они </a:t>
            </a:r>
            <a:r>
              <a:rPr lang="ru-RU"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должны быть: личностными, предметными и </a:t>
            </a:r>
            <a:r>
              <a:rPr lang="ru-RU"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метапредметными</a:t>
            </a:r>
            <a:r>
              <a:rPr lang="ru-RU"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Личностные: </a:t>
            </a:r>
            <a:r>
              <a:rPr lang="ru-RU"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(какие личностные качества будут развиваться ?), </a:t>
            </a:r>
            <a:endParaRPr lang="ru-RU"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Предметные</a:t>
            </a:r>
            <a:r>
              <a:rPr lang="ru-RU"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(что будут КОНКРЕТНО ПО ЭТОЙ ПРОГРАММЕ знания, умения, навыки?), </a:t>
            </a:r>
            <a:endParaRPr lang="ru-RU"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 </a:t>
            </a:r>
            <a:r>
              <a:rPr lang="ru-RU"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Метапредметные</a:t>
            </a:r>
            <a:r>
              <a:rPr lang="ru-RU"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(какие УНИВЕРСАЛЬНЫЕ умения будут сформированы? это таки умения, которые можно применять и в других сферах деятельности и в жизни вообще: например, навыки анализа информации, систематизации и обобщения, творческого мышления и </a:t>
            </a:r>
            <a:r>
              <a:rPr lang="ru-RU"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др</a:t>
            </a:r>
            <a:r>
              <a:rPr lang="ru-RU"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Достаточно по 3-4 задачи в каждой категории задач</a:t>
            </a:r>
            <a:r>
              <a:rPr lang="ru-RU"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3000" dirty="0">
                <a:solidFill>
                  <a:srgbClr val="002060"/>
                </a:solidFill>
                <a:latin typeface="Times New Roman" panose="02020603050405020304" pitchFamily="18" charset="0"/>
                <a:cs typeface="Times New Roman" panose="02020603050405020304" pitchFamily="18" charset="0"/>
              </a:rPr>
              <a:t> </a:t>
            </a:r>
            <a:endParaRPr lang="ru-RU" sz="3000" dirty="0" smtClean="0">
              <a:solidFill>
                <a:srgbClr val="002060"/>
              </a:solidFill>
              <a:latin typeface="Times New Roman" panose="02020603050405020304" pitchFamily="18" charset="0"/>
              <a:cs typeface="Times New Roman" panose="02020603050405020304" pitchFamily="18" charset="0"/>
            </a:endParaRPr>
          </a:p>
          <a:p>
            <a:r>
              <a:rPr lang="ru-RU" sz="3000" dirty="0" smtClean="0">
                <a:solidFill>
                  <a:srgbClr val="002060"/>
                </a:solidFill>
                <a:latin typeface="Times New Roman" panose="02020603050405020304" pitchFamily="18" charset="0"/>
                <a:cs typeface="Times New Roman" panose="02020603050405020304" pitchFamily="18" charset="0"/>
              </a:rPr>
              <a:t>4) Развивающие </a:t>
            </a:r>
            <a:r>
              <a:rPr lang="ru-RU" sz="3000" dirty="0">
                <a:solidFill>
                  <a:srgbClr val="002060"/>
                </a:solidFill>
                <a:latin typeface="Times New Roman" panose="02020603050405020304" pitchFamily="18" charset="0"/>
                <a:cs typeface="Times New Roman" panose="02020603050405020304" pitchFamily="18" charset="0"/>
              </a:rPr>
              <a:t>/ </a:t>
            </a:r>
            <a:r>
              <a:rPr lang="ru-RU" sz="3000" dirty="0" smtClean="0">
                <a:solidFill>
                  <a:srgbClr val="002060"/>
                </a:solidFill>
                <a:latin typeface="Times New Roman" panose="02020603050405020304" pitchFamily="18" charset="0"/>
                <a:cs typeface="Times New Roman" panose="02020603050405020304" pitchFamily="18" charset="0"/>
              </a:rPr>
              <a:t>коррекционные</a:t>
            </a:r>
            <a:r>
              <a:rPr lang="ru-RU" sz="3000" dirty="0">
                <a:solidFill>
                  <a:srgbClr val="002060"/>
                </a:solidFill>
                <a:latin typeface="Times New Roman" panose="02020603050405020304" pitchFamily="18" charset="0"/>
                <a:cs typeface="Times New Roman" panose="02020603050405020304" pitchFamily="18" charset="0"/>
              </a:rPr>
              <a:t> </a:t>
            </a:r>
            <a:r>
              <a:rPr lang="ru-RU" sz="3000" dirty="0" smtClean="0">
                <a:solidFill>
                  <a:srgbClr val="002060"/>
                </a:solidFill>
                <a:latin typeface="Times New Roman" panose="02020603050405020304" pitchFamily="18" charset="0"/>
                <a:cs typeface="Times New Roman" panose="02020603050405020304" pitchFamily="18" charset="0"/>
              </a:rPr>
              <a:t>развивать</a:t>
            </a:r>
            <a:r>
              <a:rPr lang="ru-RU" sz="3000" dirty="0">
                <a:solidFill>
                  <a:srgbClr val="002060"/>
                </a:solidFill>
                <a:latin typeface="Times New Roman" panose="02020603050405020304" pitchFamily="18" charset="0"/>
                <a:cs typeface="Times New Roman" panose="02020603050405020304" pitchFamily="18" charset="0"/>
              </a:rPr>
              <a:t>, сформировать</a:t>
            </a:r>
            <a:r>
              <a:rPr lang="ru-RU" sz="3000" dirty="0" smtClean="0">
                <a:solidFill>
                  <a:srgbClr val="002060"/>
                </a:solidFill>
                <a:latin typeface="Times New Roman" panose="02020603050405020304" pitchFamily="18" charset="0"/>
                <a:cs typeface="Times New Roman" panose="02020603050405020304" pitchFamily="18" charset="0"/>
              </a:rPr>
              <a:t>...</a:t>
            </a:r>
            <a:r>
              <a:rPr lang="ru-RU" dirty="0">
                <a:solidFill>
                  <a:srgbClr val="002060"/>
                </a:solidFill>
                <a:latin typeface="Times New Roman" panose="02020603050405020304" pitchFamily="18" charset="0"/>
                <a:cs typeface="Times New Roman" panose="02020603050405020304" pitchFamily="18" charset="0"/>
              </a:rPr>
              <a:t/>
            </a:r>
            <a:br>
              <a:rPr lang="ru-RU" dirty="0">
                <a:solidFill>
                  <a:srgbClr val="002060"/>
                </a:solidFill>
                <a:latin typeface="Times New Roman" panose="02020603050405020304" pitchFamily="18" charset="0"/>
                <a:cs typeface="Times New Roman" panose="02020603050405020304" pitchFamily="18" charset="0"/>
              </a:rPr>
            </a:br>
            <a:endParaRPr lang="ru-RU" dirty="0">
              <a:solidFill>
                <a:srgbClr val="002060"/>
              </a:solidFill>
              <a:latin typeface="Times New Roman" panose="02020603050405020304" pitchFamily="18" charset="0"/>
              <a:cs typeface="Times New Roman" panose="02020603050405020304" pitchFamily="18" charset="0"/>
            </a:endParaRPr>
          </a:p>
          <a:p>
            <a:pPr marL="0" indent="0">
              <a:buNone/>
            </a:pPr>
            <a:r>
              <a:rPr lang="ru-RU" dirty="0">
                <a:solidFill>
                  <a:srgbClr val="000000"/>
                </a:solidFill>
                <a:latin typeface="Helvetica" panose="020B0604020202020204" pitchFamily="34" charset="0"/>
                <a:ea typeface="Times New Roman" panose="02020603050405020304" pitchFamily="18" charset="0"/>
              </a:rPr>
              <a:t/>
            </a:r>
            <a:br>
              <a:rPr lang="ru-RU" dirty="0">
                <a:solidFill>
                  <a:srgbClr val="000000"/>
                </a:solidFill>
                <a:latin typeface="Helvetica" panose="020B0604020202020204" pitchFamily="34" charset="0"/>
                <a:ea typeface="Times New Roman" panose="02020603050405020304" pitchFamily="18" charset="0"/>
              </a:rPr>
            </a:br>
            <a:endParaRPr lang="ru-RU" dirty="0"/>
          </a:p>
        </p:txBody>
      </p:sp>
    </p:spTree>
    <p:extLst>
      <p:ext uri="{BB962C8B-B14F-4D97-AF65-F5344CB8AC3E}">
        <p14:creationId xmlns:p14="http://schemas.microsoft.com/office/powerpoint/2010/main" val="31390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707366" y="365125"/>
            <a:ext cx="10646434" cy="376747"/>
          </a:xfrm>
        </p:spPr>
        <p:txBody>
          <a:bodyPr>
            <a:normAutofit fontScale="90000"/>
          </a:bodyPr>
          <a:lstStyle/>
          <a:p>
            <a:r>
              <a:rPr lang="ru-RU" dirty="0" smtClean="0">
                <a:solidFill>
                  <a:srgbClr val="C00000"/>
                </a:solidFill>
                <a:latin typeface="Times New Roman" panose="02020603050405020304" pitchFamily="18" charset="0"/>
                <a:cs typeface="Times New Roman" panose="02020603050405020304" pitchFamily="18" charset="0"/>
              </a:rPr>
              <a:t>Задачи:</a:t>
            </a:r>
            <a:endParaRPr lang="ru-RU"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086972286"/>
              </p:ext>
            </p:extLst>
          </p:nvPr>
        </p:nvGraphicFramePr>
        <p:xfrm>
          <a:off x="707366" y="916963"/>
          <a:ext cx="10646434" cy="5766242"/>
        </p:xfrm>
        <a:graphic>
          <a:graphicData uri="http://schemas.openxmlformats.org/drawingml/2006/table">
            <a:tbl>
              <a:tblPr firstRow="1" firstCol="1" lastRow="1" lastCol="1" bandRow="1" bandCol="1"/>
              <a:tblGrid>
                <a:gridCol w="2927816">
                  <a:extLst>
                    <a:ext uri="{9D8B030D-6E8A-4147-A177-3AD203B41FA5}">
                      <a16:colId xmlns:a16="http://schemas.microsoft.com/office/drawing/2014/main" val="1654976531"/>
                    </a:ext>
                  </a:extLst>
                </a:gridCol>
                <a:gridCol w="3712361">
                  <a:extLst>
                    <a:ext uri="{9D8B030D-6E8A-4147-A177-3AD203B41FA5}">
                      <a16:colId xmlns:a16="http://schemas.microsoft.com/office/drawing/2014/main" val="59169223"/>
                    </a:ext>
                  </a:extLst>
                </a:gridCol>
                <a:gridCol w="2149458">
                  <a:extLst>
                    <a:ext uri="{9D8B030D-6E8A-4147-A177-3AD203B41FA5}">
                      <a16:colId xmlns:a16="http://schemas.microsoft.com/office/drawing/2014/main" val="4248248883"/>
                    </a:ext>
                  </a:extLst>
                </a:gridCol>
                <a:gridCol w="1856799">
                  <a:extLst>
                    <a:ext uri="{9D8B030D-6E8A-4147-A177-3AD203B41FA5}">
                      <a16:colId xmlns:a16="http://schemas.microsoft.com/office/drawing/2014/main" val="3807746993"/>
                    </a:ext>
                  </a:extLst>
                </a:gridCol>
              </a:tblGrid>
              <a:tr h="508958">
                <a:tc>
                  <a:txBody>
                    <a:bodyPr/>
                    <a:lstStyle/>
                    <a:p>
                      <a:pPr marL="591185">
                        <a:lnSpc>
                          <a:spcPts val="1810"/>
                        </a:lnSpc>
                        <a:spcAft>
                          <a:spcPts val="0"/>
                        </a:spcAft>
                      </a:pPr>
                      <a:endParaRPr lang="ru-RU" sz="14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91185">
                        <a:lnSpc>
                          <a:spcPts val="1810"/>
                        </a:lnSpc>
                        <a:spcAft>
                          <a:spcPts val="0"/>
                        </a:spcAft>
                      </a:pPr>
                      <a:r>
                        <a:rPr lang="ru-RU" sz="14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Личностные</a:t>
                      </a:r>
                      <a:r>
                        <a:rPr lang="ru-RU" sz="1400" b="1" spc="-10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spc="-1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задачи</a:t>
                      </a:r>
                      <a:endPar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5335">
                        <a:lnSpc>
                          <a:spcPts val="1810"/>
                        </a:lnSpc>
                        <a:spcAft>
                          <a:spcPts val="0"/>
                        </a:spcAft>
                      </a:pPr>
                      <a:endParaRPr lang="ru-RU" sz="1400" b="1" spc="-1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75335">
                        <a:lnSpc>
                          <a:spcPts val="1810"/>
                        </a:lnSpc>
                        <a:spcAft>
                          <a:spcPts val="0"/>
                        </a:spcAft>
                      </a:pPr>
                      <a:r>
                        <a:rPr lang="ru-RU" sz="1400" b="1" spc="-10"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Метапредметные</a:t>
                      </a:r>
                      <a:r>
                        <a:rPr lang="ru-RU" sz="1400" b="1" spc="-15"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spc="-1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задачи</a:t>
                      </a:r>
                      <a:endPar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3040">
                        <a:lnSpc>
                          <a:spcPts val="1810"/>
                        </a:lnSpc>
                        <a:spcAft>
                          <a:spcPts val="0"/>
                        </a:spcAft>
                      </a:pPr>
                      <a:endParaRPr lang="ru-RU" sz="1400" b="1" spc="-1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93040">
                        <a:lnSpc>
                          <a:spcPts val="1810"/>
                        </a:lnSpc>
                        <a:spcAft>
                          <a:spcPts val="0"/>
                        </a:spcAft>
                      </a:pPr>
                      <a:r>
                        <a:rPr lang="ru-RU" sz="1400" b="1" spc="-1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Предметные</a:t>
                      </a:r>
                      <a:r>
                        <a:rPr lang="ru-RU" sz="1400" b="1" spc="-5"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spc="-1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задачи</a:t>
                      </a:r>
                      <a:endPar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indent="40640">
                        <a:lnSpc>
                          <a:spcPct val="101000"/>
                        </a:lnSpc>
                        <a:spcBef>
                          <a:spcPts val="5"/>
                        </a:spcBef>
                        <a:spcAft>
                          <a:spcPts val="0"/>
                        </a:spcAft>
                      </a:pPr>
                      <a:endParaRPr lang="ru-RU" sz="14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19075" indent="40640">
                        <a:lnSpc>
                          <a:spcPct val="101000"/>
                        </a:lnSpc>
                        <a:spcBef>
                          <a:spcPts val="5"/>
                        </a:spcBef>
                        <a:spcAft>
                          <a:spcPts val="0"/>
                        </a:spcAft>
                      </a:pPr>
                      <a:r>
                        <a:rPr lang="ru-RU" sz="14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Развивающие </a:t>
                      </a:r>
                      <a:r>
                        <a:rPr lang="ru-RU" sz="1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spc="-1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коррекционные</a:t>
                      </a:r>
                      <a:endParaRPr lang="ru-RU"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829829"/>
                  </a:ext>
                </a:extLst>
              </a:tr>
              <a:tr h="5119685">
                <a:tc>
                  <a:txBody>
                    <a:bodyPr/>
                    <a:lstStyle/>
                    <a:p>
                      <a:pPr marL="54610" marR="40640" algn="ctr">
                        <a:lnSpc>
                          <a:spcPct val="103000"/>
                        </a:lnSpc>
                        <a:spcBef>
                          <a:spcPts val="5"/>
                        </a:spcBef>
                        <a:spcAft>
                          <a:spcPts val="0"/>
                        </a:spcAft>
                      </a:pPr>
                      <a:r>
                        <a:rPr lang="ru-RU" sz="1400" b="1" i="1" spc="-10" dirty="0">
                          <a:effectLst/>
                          <a:latin typeface="Times New Roman" panose="02020603050405020304" pitchFamily="18" charset="0"/>
                          <a:ea typeface="Times New Roman" panose="02020603050405020304" pitchFamily="18" charset="0"/>
                          <a:cs typeface="Times New Roman" panose="02020603050405020304" pitchFamily="18" charset="0"/>
                        </a:rPr>
                        <a:t>Самоопределение </a:t>
                      </a: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(внутренняя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позиция обучающегося, формирование основ</a:t>
                      </a:r>
                    </a:p>
                    <a:p>
                      <a:pPr marL="53975" marR="41275" algn="ctr">
                        <a:lnSpc>
                          <a:spcPct val="103000"/>
                        </a:lnSpc>
                        <a:spcBef>
                          <a:spcPts val="20"/>
                        </a:spcBef>
                        <a:spcAft>
                          <a:spcPts val="0"/>
                        </a:spcAft>
                      </a:pP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гражданской</a:t>
                      </a:r>
                      <a:r>
                        <a:rPr lang="ru-RU" sz="1400" spc="-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1400" spc="-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культурной идентичности,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3975" marR="41910" algn="ctr">
                        <a:lnSpc>
                          <a:spcPct val="102000"/>
                        </a:lnSpc>
                        <a:spcBef>
                          <a:spcPts val="15"/>
                        </a:spcBef>
                        <a:spcAft>
                          <a:spcPts val="0"/>
                        </a:spcAft>
                      </a:pP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самоидентификация, самоуважение,</a:t>
                      </a:r>
                      <a:r>
                        <a:rPr lang="ru-RU" sz="14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самооценка,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рефлексии)</a:t>
                      </a:r>
                    </a:p>
                    <a:p>
                      <a:pPr marL="69215">
                        <a:spcBef>
                          <a:spcPts val="155"/>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50520" marR="337820" indent="-1905" algn="ctr">
                        <a:lnSpc>
                          <a:spcPct val="103000"/>
                        </a:lnSpc>
                        <a:spcAft>
                          <a:spcPts val="0"/>
                        </a:spcAft>
                      </a:pPr>
                      <a:r>
                        <a:rPr lang="ru-RU" sz="1400" b="1" i="1" spc="-10" dirty="0" err="1">
                          <a:effectLst/>
                          <a:latin typeface="Times New Roman" panose="02020603050405020304" pitchFamily="18" charset="0"/>
                          <a:ea typeface="Times New Roman" panose="02020603050405020304" pitchFamily="18" charset="0"/>
                          <a:cs typeface="Times New Roman" panose="02020603050405020304" pitchFamily="18" charset="0"/>
                        </a:rPr>
                        <a:t>Смыслообразование</a:t>
                      </a:r>
                      <a:r>
                        <a:rPr lang="ru-RU" sz="1400" b="1" i="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(познавательная</a:t>
                      </a:r>
                      <a:r>
                        <a:rPr lang="ru-RU" sz="1400" spc="-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1400" spc="-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учебная мотивация, социальная мотивация, личная </a:t>
                      </a: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ответственность)</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215">
                        <a:spcBef>
                          <a:spcPts val="115"/>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75260" marR="162560" algn="ctr">
                        <a:lnSpc>
                          <a:spcPct val="103000"/>
                        </a:lnSpc>
                        <a:spcAft>
                          <a:spcPts val="0"/>
                        </a:spcAft>
                      </a:pPr>
                      <a:r>
                        <a:rPr lang="ru-RU" sz="1400" b="1" i="1" dirty="0">
                          <a:effectLst/>
                          <a:latin typeface="Times New Roman" panose="02020603050405020304" pitchFamily="18" charset="0"/>
                          <a:ea typeface="Times New Roman" panose="02020603050405020304" pitchFamily="18" charset="0"/>
                          <a:cs typeface="Times New Roman" panose="02020603050405020304" pitchFamily="18" charset="0"/>
                        </a:rPr>
                        <a:t>Ценностная и морально- этическая ориентация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(ориентация на выполнение морально-нравственных</a:t>
                      </a:r>
                      <a:r>
                        <a:rPr lang="ru-RU" sz="1400" spc="-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норм, способности к решению</a:t>
                      </a:r>
                    </a:p>
                    <a:p>
                      <a:pPr marL="53975" marR="40640" algn="ctr">
                        <a:lnSpc>
                          <a:spcPts val="188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моральных</a:t>
                      </a:r>
                      <a:r>
                        <a:rPr lang="ru-RU" sz="1400" spc="-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проблем,</a:t>
                      </a:r>
                      <a:r>
                        <a:rPr lang="ru-RU" sz="1400" spc="-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оценка своих поступков)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9535" marR="76200" algn="ctr">
                        <a:lnSpc>
                          <a:spcPct val="103000"/>
                        </a:lnSpc>
                        <a:spcBef>
                          <a:spcPts val="5"/>
                        </a:spcBef>
                        <a:spcAft>
                          <a:spcPts val="0"/>
                        </a:spcAft>
                      </a:pPr>
                      <a:r>
                        <a:rPr lang="ru-RU" sz="1400" b="1" i="1" dirty="0">
                          <a:effectLst/>
                          <a:latin typeface="Times New Roman" panose="02020603050405020304" pitchFamily="18" charset="0"/>
                          <a:ea typeface="Times New Roman" panose="02020603050405020304" pitchFamily="18" charset="0"/>
                          <a:cs typeface="Times New Roman" panose="02020603050405020304" pitchFamily="18" charset="0"/>
                        </a:rPr>
                        <a:t>Регулятивные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(управление своей деятельностью</a:t>
                      </a:r>
                      <a:r>
                        <a:rPr lang="ru-RU" sz="14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4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умение</a:t>
                      </a:r>
                      <a:r>
                        <a:rPr lang="ru-RU" sz="1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составлять</a:t>
                      </a:r>
                      <a:r>
                        <a:rPr lang="ru-RU" sz="14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план действий, осуществлять действия по реализации плана, соотнести результат своей деятельности с целью и оценить его: контроль и коррекция,</a:t>
                      </a:r>
                    </a:p>
                    <a:p>
                      <a:pPr marL="89535" marR="78740" algn="ctr">
                        <a:spcBef>
                          <a:spcPts val="5"/>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инициативность</a:t>
                      </a:r>
                      <a:r>
                        <a:rPr lang="ru-RU" sz="1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14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самостоятельность)</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215">
                        <a:spcBef>
                          <a:spcPts val="195"/>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89535" marR="75565" algn="ctr">
                        <a:lnSpc>
                          <a:spcPct val="103000"/>
                        </a:lnSpc>
                        <a:spcBef>
                          <a:spcPts val="5"/>
                        </a:spcBef>
                        <a:spcAft>
                          <a:spcPts val="0"/>
                        </a:spcAft>
                      </a:pPr>
                      <a:r>
                        <a:rPr lang="ru-RU" sz="1400" b="1" i="1" dirty="0">
                          <a:effectLst/>
                          <a:latin typeface="Times New Roman" panose="02020603050405020304" pitchFamily="18" charset="0"/>
                          <a:ea typeface="Times New Roman" panose="02020603050405020304" pitchFamily="18" charset="0"/>
                          <a:cs typeface="Times New Roman" panose="02020603050405020304" pitchFamily="18" charset="0"/>
                        </a:rPr>
                        <a:t>Коммуникативные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(речевая деятельность, навыки сотрудничества: доносить свою позицию до других, понять</a:t>
                      </a:r>
                      <a:r>
                        <a:rPr lang="ru-RU" sz="1400"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другие</a:t>
                      </a:r>
                      <a:r>
                        <a:rPr lang="ru-RU" sz="1400" spc="-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позиции,</a:t>
                      </a:r>
                      <a:r>
                        <a:rPr lang="ru-RU" sz="14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договариваться</a:t>
                      </a:r>
                      <a:r>
                        <a:rPr lang="ru-RU" sz="1400" spc="-9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и согласовывать свои интересы)</a:t>
                      </a:r>
                    </a:p>
                    <a:p>
                      <a:pPr marL="69215">
                        <a:spcBef>
                          <a:spcPts val="11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2700" algn="ctr">
                        <a:lnSpc>
                          <a:spcPct val="103000"/>
                        </a:lnSpc>
                        <a:spcBef>
                          <a:spcPts val="5"/>
                        </a:spcBef>
                        <a:spcAft>
                          <a:spcPts val="0"/>
                        </a:spcAft>
                      </a:pPr>
                      <a:r>
                        <a:rPr lang="ru-RU" sz="1400" b="1" i="1" dirty="0">
                          <a:effectLst/>
                          <a:latin typeface="Times New Roman" panose="02020603050405020304" pitchFamily="18" charset="0"/>
                          <a:ea typeface="Times New Roman" panose="02020603050405020304" pitchFamily="18" charset="0"/>
                          <a:cs typeface="Times New Roman" panose="02020603050405020304" pitchFamily="18" charset="0"/>
                        </a:rPr>
                        <a:t>Познавательные</a:t>
                      </a:r>
                      <a:r>
                        <a:rPr lang="ru-RU" sz="1400" b="1" i="1" spc="-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(работа</a:t>
                      </a:r>
                      <a:r>
                        <a:rPr lang="ru-RU" sz="1400" spc="-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400" spc="-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информацией, работа с моделями, использование </a:t>
                      </a:r>
                      <a:r>
                        <a:rPr lang="ru-RU" sz="1400" dirty="0" err="1">
                          <a:effectLst/>
                          <a:latin typeface="Times New Roman" panose="02020603050405020304" pitchFamily="18" charset="0"/>
                          <a:ea typeface="Times New Roman" panose="02020603050405020304" pitchFamily="18" charset="0"/>
                          <a:cs typeface="Times New Roman" panose="02020603050405020304" pitchFamily="18" charset="0"/>
                        </a:rPr>
                        <a:t>знако</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символических средств, общих схем, логических операций сравнения, анализа, обобщения, классификации, аналогии)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9555" marR="234950" indent="635" algn="ctr">
                        <a:lnSpc>
                          <a:spcPct val="103000"/>
                        </a:lnSpc>
                        <a:spcBef>
                          <a:spcPts val="5"/>
                        </a:spcBef>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Знаниевые </a:t>
                      </a: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(виды деятельности по получению нового знания в рамках учебного</a:t>
                      </a:r>
                      <a:r>
                        <a:rPr lang="ru-RU" sz="1400" spc="-9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10">
                          <a:effectLst/>
                          <a:latin typeface="Times New Roman" panose="02020603050405020304" pitchFamily="18" charset="0"/>
                          <a:ea typeface="Times New Roman" panose="02020603050405020304" pitchFamily="18" charset="0"/>
                          <a:cs typeface="Times New Roman" panose="02020603050405020304" pitchFamily="18" charset="0"/>
                        </a:rPr>
                        <a:t>предмета)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69215">
                        <a:spcBef>
                          <a:spcPts val="115"/>
                        </a:spcBef>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42875" marR="127000" indent="-635" algn="ctr">
                        <a:lnSpc>
                          <a:spcPct val="102000"/>
                        </a:lnSpc>
                        <a:spcAft>
                          <a:spcPts val="0"/>
                        </a:spcAft>
                      </a:pPr>
                      <a:r>
                        <a:rPr lang="ru-RU" sz="1400" b="1" spc="-10">
                          <a:effectLst/>
                          <a:latin typeface="Times New Roman" panose="02020603050405020304" pitchFamily="18" charset="0"/>
                          <a:ea typeface="Times New Roman" panose="02020603050405020304" pitchFamily="18" charset="0"/>
                          <a:cs typeface="Times New Roman" panose="02020603050405020304" pitchFamily="18" charset="0"/>
                        </a:rPr>
                        <a:t>Деятельностные </a:t>
                      </a: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(опыт</a:t>
                      </a:r>
                      <a:r>
                        <a:rPr lang="ru-RU" sz="1400" spc="-8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по</a:t>
                      </a:r>
                      <a:r>
                        <a:rPr lang="ru-RU" sz="1400" spc="-10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применению нового знаний)</a:t>
                      </a:r>
                    </a:p>
                    <a:p>
                      <a:pPr marL="69215">
                        <a:spcBef>
                          <a:spcPts val="155"/>
                        </a:spcBef>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57150" marR="44450" algn="ctr">
                        <a:spcAft>
                          <a:spcPts val="0"/>
                        </a:spcAft>
                      </a:pPr>
                      <a:r>
                        <a:rPr lang="ru-RU" sz="1400" b="1" spc="-10">
                          <a:effectLst/>
                          <a:latin typeface="Times New Roman" panose="02020603050405020304" pitchFamily="18" charset="0"/>
                          <a:ea typeface="Times New Roman" panose="02020603050405020304" pitchFamily="18" charset="0"/>
                          <a:cs typeface="Times New Roman" panose="02020603050405020304" pitchFamily="18" charset="0"/>
                        </a:rPr>
                        <a:t>Компетентностные</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marR="41910" algn="ctr">
                        <a:lnSpc>
                          <a:spcPct val="103000"/>
                        </a:lnSpc>
                        <a:spcBef>
                          <a:spcPts val="80"/>
                        </a:spcBef>
                        <a:spcAft>
                          <a:spcPts val="0"/>
                        </a:spcAft>
                      </a:pPr>
                      <a:r>
                        <a:rPr lang="ru-RU" sz="1400" spc="-10">
                          <a:effectLst/>
                          <a:latin typeface="Times New Roman" panose="02020603050405020304" pitchFamily="18" charset="0"/>
                          <a:ea typeface="Times New Roman" panose="02020603050405020304" pitchFamily="18" charset="0"/>
                          <a:cs typeface="Times New Roman" panose="02020603050405020304" pitchFamily="18" charset="0"/>
                        </a:rPr>
                        <a:t>(формирование </a:t>
                      </a: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научного типа </a:t>
                      </a:r>
                      <a:r>
                        <a:rPr lang="ru-RU" sz="1400" spc="-10">
                          <a:effectLst/>
                          <a:latin typeface="Times New Roman" panose="02020603050405020304" pitchFamily="18" charset="0"/>
                          <a:ea typeface="Times New Roman" panose="02020603050405020304" pitchFamily="18" charset="0"/>
                          <a:cs typeface="Times New Roman" panose="02020603050405020304" pitchFamily="18" charset="0"/>
                        </a:rPr>
                        <a:t>мышления,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marR="43180" algn="ctr">
                        <a:lnSpc>
                          <a:spcPct val="103000"/>
                        </a:lnSpc>
                        <a:spcBef>
                          <a:spcPts val="25"/>
                        </a:spcBef>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применение знаний и умений в учебной деятельности</a:t>
                      </a:r>
                      <a:r>
                        <a:rPr lang="ru-RU" sz="1400" spc="-8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1400" spc="-10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речевой </a:t>
                      </a:r>
                      <a:r>
                        <a:rPr lang="ru-RU" sz="1400" spc="-10">
                          <a:effectLst/>
                          <a:latin typeface="Times New Roman" panose="02020603050405020304" pitchFamily="18" charset="0"/>
                          <a:ea typeface="Times New Roman" panose="02020603050405020304" pitchFamily="18" charset="0"/>
                          <a:cs typeface="Times New Roman" panose="02020603050405020304" pitchFamily="18" charset="0"/>
                        </a:rPr>
                        <a:t>практике)</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6055" marR="169545" indent="-635" algn="ctr">
                        <a:lnSpc>
                          <a:spcPct val="103000"/>
                        </a:lnSpc>
                        <a:spcBef>
                          <a:spcPts val="5"/>
                        </a:spcBef>
                        <a:spcAft>
                          <a:spcPts val="0"/>
                        </a:spcAft>
                      </a:pP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Формулирование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через</a:t>
                      </a:r>
                      <a:r>
                        <a:rPr lang="ru-RU" sz="1400" spc="-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указание</a:t>
                      </a:r>
                      <a:r>
                        <a:rPr lang="ru-RU" sz="1400" spc="-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на </a:t>
                      </a: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объекты коррекционно-</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5875" algn="ctr">
                        <a:lnSpc>
                          <a:spcPct val="103000"/>
                        </a:lnSpc>
                        <a:spcBef>
                          <a:spcPts val="25"/>
                        </a:spcBef>
                        <a:spcAft>
                          <a:spcPts val="0"/>
                        </a:spcAft>
                      </a:pPr>
                      <a:r>
                        <a:rPr lang="ru-RU" sz="1400" spc="-20" dirty="0">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педагогического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воздействия - </a:t>
                      </a: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планируемые познавательные достижения,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опознаваемые в </a:t>
                      </a: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действиях</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37185" indent="-82550">
                        <a:lnSpc>
                          <a:spcPct val="103000"/>
                        </a:lnSpc>
                        <a:spcBef>
                          <a:spcPts val="5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(умениях)</a:t>
                      </a:r>
                      <a:r>
                        <a:rPr lang="ru-RU" sz="1400" spc="-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детей (через внешне </a:t>
                      </a: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выраженную деятельность</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54965" marR="339090" indent="1270" algn="ctr">
                        <a:lnSpc>
                          <a:spcPct val="103000"/>
                        </a:lnSpc>
                        <a:spcBef>
                          <a:spcPts val="30"/>
                        </a:spcBef>
                        <a:spcAft>
                          <a:spcPts val="0"/>
                        </a:spcAft>
                      </a:pPr>
                      <a:r>
                        <a:rPr lang="ru-RU" sz="1400" spc="-10" dirty="0">
                          <a:effectLst/>
                          <a:latin typeface="Times New Roman" panose="02020603050405020304" pitchFamily="18" charset="0"/>
                          <a:ea typeface="Times New Roman" panose="02020603050405020304" pitchFamily="18" charset="0"/>
                          <a:cs typeface="Times New Roman" panose="02020603050405020304" pitchFamily="18" charset="0"/>
                        </a:rPr>
                        <a:t>учащихся) </a:t>
                      </a:r>
                      <a:r>
                        <a:rPr lang="ru-RU" sz="1400" i="1" spc="-10" dirty="0">
                          <a:effectLst/>
                          <a:latin typeface="Times New Roman" panose="02020603050405020304" pitchFamily="18" charset="0"/>
                          <a:ea typeface="Times New Roman" panose="02020603050405020304" pitchFamily="18" charset="0"/>
                          <a:cs typeface="Times New Roman" panose="02020603050405020304" pitchFamily="18" charset="0"/>
                        </a:rPr>
                        <a:t>Пример, </a:t>
                      </a:r>
                      <a:r>
                        <a:rPr lang="ru-RU" sz="1400" i="1" spc="-20" dirty="0">
                          <a:effectLst/>
                          <a:latin typeface="Times New Roman" panose="02020603050405020304" pitchFamily="18" charset="0"/>
                          <a:ea typeface="Times New Roman" panose="02020603050405020304" pitchFamily="18" charset="0"/>
                          <a:cs typeface="Times New Roman" panose="02020603050405020304" pitchFamily="18" charset="0"/>
                        </a:rPr>
                        <a:t>формировать </a:t>
                      </a:r>
                      <a:r>
                        <a:rPr lang="ru-RU" sz="1400" i="1" spc="-10" dirty="0">
                          <a:effectLst/>
                          <a:latin typeface="Times New Roman" panose="02020603050405020304" pitchFamily="18" charset="0"/>
                          <a:ea typeface="Times New Roman" panose="02020603050405020304" pitchFamily="18" charset="0"/>
                          <a:cs typeface="Times New Roman" panose="02020603050405020304" pitchFamily="18" charset="0"/>
                        </a:rPr>
                        <a:t>умение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46050" indent="153670">
                        <a:lnSpc>
                          <a:spcPct val="103000"/>
                        </a:lnSpc>
                        <a:spcBef>
                          <a:spcPts val="30"/>
                        </a:spcBef>
                        <a:spcAft>
                          <a:spcPts val="0"/>
                        </a:spcAft>
                      </a:pPr>
                      <a:r>
                        <a:rPr lang="ru-RU" sz="1400" i="1" spc="-10" dirty="0">
                          <a:effectLst/>
                          <a:latin typeface="Times New Roman" panose="02020603050405020304" pitchFamily="18" charset="0"/>
                          <a:ea typeface="Times New Roman" panose="02020603050405020304" pitchFamily="18" charset="0"/>
                          <a:cs typeface="Times New Roman" panose="02020603050405020304" pitchFamily="18" charset="0"/>
                        </a:rPr>
                        <a:t>пересказывать </a:t>
                      </a: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текст</a:t>
                      </a:r>
                      <a:r>
                        <a:rPr lang="ru-RU" sz="1400" i="1" spc="-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400" i="1" spc="-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опорой</a:t>
                      </a:r>
                      <a:r>
                        <a:rPr lang="ru-RU" sz="1400" i="1" spc="-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на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5885">
                        <a:lnSpc>
                          <a:spcPts val="1705"/>
                        </a:lnSpc>
                        <a:spcBef>
                          <a:spcPts val="10"/>
                        </a:spcBef>
                        <a:spcAft>
                          <a:spcPts val="0"/>
                        </a:spcAft>
                      </a:pPr>
                      <a:r>
                        <a:rPr lang="ru-RU" sz="1400" i="1" spc="-10" dirty="0">
                          <a:effectLst/>
                          <a:latin typeface="Times New Roman" panose="02020603050405020304" pitchFamily="18" charset="0"/>
                          <a:ea typeface="Times New Roman" panose="02020603050405020304" pitchFamily="18" charset="0"/>
                          <a:cs typeface="Times New Roman" panose="02020603050405020304" pitchFamily="18" charset="0"/>
                        </a:rPr>
                        <a:t>символический</a:t>
                      </a:r>
                      <a:r>
                        <a:rPr lang="ru-RU" sz="1400" i="1"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spc="-20" dirty="0">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439530"/>
                  </a:ext>
                </a:extLst>
              </a:tr>
            </a:tbl>
          </a:graphicData>
        </a:graphic>
      </p:graphicFrame>
    </p:spTree>
    <p:extLst>
      <p:ext uri="{BB962C8B-B14F-4D97-AF65-F5344CB8AC3E}">
        <p14:creationId xmlns:p14="http://schemas.microsoft.com/office/powerpoint/2010/main" val="383591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1501139" y="664234"/>
            <a:ext cx="9852660" cy="724619"/>
          </a:xfrm>
        </p:spPr>
        <p:txBody>
          <a:bodyPr>
            <a:normAutofit/>
          </a:bodyPr>
          <a:lstStyle/>
          <a:p>
            <a:r>
              <a:rPr lang="ru-RU" sz="3000" b="1" spc="-5" dirty="0">
                <a:solidFill>
                  <a:srgbClr val="001F5F"/>
                </a:solidFill>
                <a:latin typeface="Times New Roman"/>
                <a:ea typeface="+mn-ea"/>
                <a:cs typeface="Times New Roman"/>
              </a:rPr>
              <a:t>Варианты</a:t>
            </a:r>
            <a:r>
              <a:rPr lang="ru-RU" sz="3000" b="1" spc="-30" dirty="0">
                <a:solidFill>
                  <a:srgbClr val="001F5F"/>
                </a:solidFill>
                <a:latin typeface="Times New Roman"/>
                <a:ea typeface="+mn-ea"/>
                <a:cs typeface="Times New Roman"/>
              </a:rPr>
              <a:t> </a:t>
            </a:r>
            <a:r>
              <a:rPr lang="ru-RU" sz="3000" b="1" spc="-5" dirty="0">
                <a:solidFill>
                  <a:srgbClr val="001F5F"/>
                </a:solidFill>
                <a:latin typeface="Times New Roman"/>
                <a:ea typeface="+mn-ea"/>
                <a:cs typeface="Times New Roman"/>
              </a:rPr>
              <a:t>к</a:t>
            </a:r>
            <a:r>
              <a:rPr lang="ru-RU" sz="2700" b="1" spc="-5" dirty="0">
                <a:solidFill>
                  <a:srgbClr val="001F5F"/>
                </a:solidFill>
                <a:latin typeface="Times New Roman"/>
                <a:ea typeface="+mn-ea"/>
                <a:cs typeface="Times New Roman"/>
              </a:rPr>
              <a:t>оррекционно-развивающих</a:t>
            </a:r>
            <a:r>
              <a:rPr lang="ru-RU" sz="2700" b="1" spc="-50" dirty="0">
                <a:solidFill>
                  <a:srgbClr val="001F5F"/>
                </a:solidFill>
                <a:latin typeface="Times New Roman"/>
                <a:ea typeface="+mn-ea"/>
                <a:cs typeface="Times New Roman"/>
              </a:rPr>
              <a:t> </a:t>
            </a:r>
            <a:r>
              <a:rPr lang="ru-RU" sz="2700" b="1" spc="-20" dirty="0">
                <a:solidFill>
                  <a:srgbClr val="001F5F"/>
                </a:solidFill>
                <a:latin typeface="Times New Roman"/>
                <a:ea typeface="+mn-ea"/>
                <a:cs typeface="Times New Roman"/>
              </a:rPr>
              <a:t>задач</a:t>
            </a:r>
            <a:endParaRPr lang="ru-RU" dirty="0"/>
          </a:p>
        </p:txBody>
      </p:sp>
      <p:sp>
        <p:nvSpPr>
          <p:cNvPr id="5" name="object 4"/>
          <p:cNvSpPr txBox="1"/>
          <p:nvPr/>
        </p:nvSpPr>
        <p:spPr>
          <a:xfrm>
            <a:off x="1501139" y="2136648"/>
            <a:ext cx="2948940" cy="1100455"/>
          </a:xfrm>
          <a:prstGeom prst="rect">
            <a:avLst/>
          </a:prstGeom>
          <a:solidFill>
            <a:schemeClr val="accent1">
              <a:lumMod val="20000"/>
              <a:lumOff val="80000"/>
              <a:alpha val="70195"/>
            </a:schemeClr>
          </a:solidFill>
          <a:ln w="9525">
            <a:solidFill>
              <a:srgbClr val="001F5F"/>
            </a:solidFill>
          </a:ln>
        </p:spPr>
        <p:txBody>
          <a:bodyPr vert="horz" wrap="square" lIns="0" tIns="37465" rIns="0" bIns="0" rtlCol="0">
            <a:spAutoFit/>
          </a:bodyPr>
          <a:lstStyle/>
          <a:p>
            <a:pPr marL="612775" marR="606425" indent="139700" algn="just">
              <a:lnSpc>
                <a:spcPct val="100000"/>
              </a:lnSpc>
              <a:spcBef>
                <a:spcPts val="295"/>
              </a:spcBef>
            </a:pPr>
            <a:r>
              <a:rPr sz="2200" spc="-10" dirty="0">
                <a:solidFill>
                  <a:srgbClr val="252525"/>
                </a:solidFill>
                <a:latin typeface="Times New Roman"/>
                <a:cs typeface="Times New Roman"/>
              </a:rPr>
              <a:t>Самооценка </a:t>
            </a:r>
            <a:r>
              <a:rPr sz="2200" spc="-5" dirty="0">
                <a:solidFill>
                  <a:srgbClr val="252525"/>
                </a:solidFill>
                <a:latin typeface="Times New Roman"/>
                <a:cs typeface="Times New Roman"/>
              </a:rPr>
              <a:t> </a:t>
            </a:r>
            <a:r>
              <a:rPr sz="2200" dirty="0">
                <a:solidFill>
                  <a:srgbClr val="252525"/>
                </a:solidFill>
                <a:latin typeface="Times New Roman"/>
                <a:cs typeface="Times New Roman"/>
              </a:rPr>
              <a:t>личностных </a:t>
            </a:r>
            <a:r>
              <a:rPr sz="2200" spc="5" dirty="0">
                <a:solidFill>
                  <a:srgbClr val="252525"/>
                </a:solidFill>
                <a:latin typeface="Times New Roman"/>
                <a:cs typeface="Times New Roman"/>
              </a:rPr>
              <a:t> </a:t>
            </a:r>
            <a:r>
              <a:rPr sz="2200" spc="-25" dirty="0">
                <a:solidFill>
                  <a:srgbClr val="252525"/>
                </a:solidFill>
                <a:latin typeface="Times New Roman"/>
                <a:cs typeface="Times New Roman"/>
              </a:rPr>
              <a:t>х</a:t>
            </a:r>
            <a:r>
              <a:rPr sz="2200" spc="-5" dirty="0">
                <a:solidFill>
                  <a:srgbClr val="252525"/>
                </a:solidFill>
                <a:latin typeface="Times New Roman"/>
                <a:cs typeface="Times New Roman"/>
              </a:rPr>
              <a:t>ара</a:t>
            </a:r>
            <a:r>
              <a:rPr sz="2200" spc="-30" dirty="0">
                <a:solidFill>
                  <a:srgbClr val="252525"/>
                </a:solidFill>
                <a:latin typeface="Times New Roman"/>
                <a:cs typeface="Times New Roman"/>
              </a:rPr>
              <a:t>к</a:t>
            </a:r>
            <a:r>
              <a:rPr sz="2200" spc="-5" dirty="0">
                <a:solidFill>
                  <a:srgbClr val="252525"/>
                </a:solidFill>
                <a:latin typeface="Times New Roman"/>
                <a:cs typeface="Times New Roman"/>
              </a:rPr>
              <a:t>теристик</a:t>
            </a:r>
            <a:endParaRPr sz="2200" dirty="0">
              <a:latin typeface="Times New Roman"/>
              <a:cs typeface="Times New Roman"/>
            </a:endParaRPr>
          </a:p>
        </p:txBody>
      </p:sp>
      <p:sp>
        <p:nvSpPr>
          <p:cNvPr id="6" name="object 6"/>
          <p:cNvSpPr txBox="1"/>
          <p:nvPr/>
        </p:nvSpPr>
        <p:spPr>
          <a:xfrm>
            <a:off x="4725923" y="2151888"/>
            <a:ext cx="2948940" cy="1099185"/>
          </a:xfrm>
          <a:prstGeom prst="rect">
            <a:avLst/>
          </a:prstGeom>
          <a:solidFill>
            <a:schemeClr val="accent1">
              <a:lumMod val="20000"/>
              <a:lumOff val="80000"/>
              <a:alpha val="69018"/>
            </a:schemeClr>
          </a:solidFill>
          <a:ln w="9525">
            <a:solidFill>
              <a:srgbClr val="001F5F"/>
            </a:solidFill>
          </a:ln>
        </p:spPr>
        <p:txBody>
          <a:bodyPr vert="horz" wrap="square" lIns="0" tIns="36830" rIns="0" bIns="0" rtlCol="0">
            <a:spAutoFit/>
          </a:bodyPr>
          <a:lstStyle/>
          <a:p>
            <a:pPr marL="516255" marR="506095" algn="ctr">
              <a:lnSpc>
                <a:spcPct val="100000"/>
              </a:lnSpc>
              <a:spcBef>
                <a:spcPts val="290"/>
              </a:spcBef>
            </a:pPr>
            <a:r>
              <a:rPr sz="2200" spc="-10" dirty="0">
                <a:solidFill>
                  <a:srgbClr val="252525"/>
                </a:solidFill>
                <a:latin typeface="Times New Roman"/>
                <a:cs typeface="Times New Roman"/>
              </a:rPr>
              <a:t>Концентрация</a:t>
            </a:r>
            <a:r>
              <a:rPr sz="2200" spc="-80" dirty="0">
                <a:solidFill>
                  <a:srgbClr val="252525"/>
                </a:solidFill>
                <a:latin typeface="Times New Roman"/>
                <a:cs typeface="Times New Roman"/>
              </a:rPr>
              <a:t> </a:t>
            </a:r>
            <a:r>
              <a:rPr sz="2200" spc="-5" dirty="0">
                <a:solidFill>
                  <a:srgbClr val="252525"/>
                </a:solidFill>
                <a:latin typeface="Times New Roman"/>
                <a:cs typeface="Times New Roman"/>
              </a:rPr>
              <a:t>и </a:t>
            </a:r>
            <a:r>
              <a:rPr sz="2200" spc="-535" dirty="0">
                <a:solidFill>
                  <a:srgbClr val="252525"/>
                </a:solidFill>
                <a:latin typeface="Times New Roman"/>
                <a:cs typeface="Times New Roman"/>
              </a:rPr>
              <a:t> </a:t>
            </a:r>
            <a:r>
              <a:rPr sz="2200" spc="-5" dirty="0">
                <a:solidFill>
                  <a:srgbClr val="252525"/>
                </a:solidFill>
                <a:latin typeface="Times New Roman"/>
                <a:cs typeface="Times New Roman"/>
              </a:rPr>
              <a:t>распределение </a:t>
            </a:r>
            <a:r>
              <a:rPr sz="2200" dirty="0">
                <a:solidFill>
                  <a:srgbClr val="252525"/>
                </a:solidFill>
                <a:latin typeface="Times New Roman"/>
                <a:cs typeface="Times New Roman"/>
              </a:rPr>
              <a:t> </a:t>
            </a:r>
            <a:r>
              <a:rPr sz="2200" spc="-10" dirty="0">
                <a:solidFill>
                  <a:srgbClr val="252525"/>
                </a:solidFill>
                <a:latin typeface="Times New Roman"/>
                <a:cs typeface="Times New Roman"/>
              </a:rPr>
              <a:t>внимания</a:t>
            </a:r>
            <a:endParaRPr sz="2200" dirty="0">
              <a:latin typeface="Times New Roman"/>
              <a:cs typeface="Times New Roman"/>
            </a:endParaRPr>
          </a:p>
        </p:txBody>
      </p:sp>
      <p:sp>
        <p:nvSpPr>
          <p:cNvPr id="7" name="object 9"/>
          <p:cNvSpPr txBox="1"/>
          <p:nvPr/>
        </p:nvSpPr>
        <p:spPr>
          <a:xfrm>
            <a:off x="7950707" y="2151888"/>
            <a:ext cx="2950845" cy="1099185"/>
          </a:xfrm>
          <a:prstGeom prst="rect">
            <a:avLst/>
          </a:prstGeom>
          <a:solidFill>
            <a:schemeClr val="accent1">
              <a:lumMod val="20000"/>
              <a:lumOff val="80000"/>
              <a:alpha val="69018"/>
            </a:schemeClr>
          </a:solidFill>
          <a:ln w="9525">
            <a:solidFill>
              <a:srgbClr val="001F5F"/>
            </a:solidFill>
          </a:ln>
        </p:spPr>
        <p:txBody>
          <a:bodyPr vert="horz" wrap="square" lIns="0" tIns="204470" rIns="0" bIns="0" rtlCol="0">
            <a:spAutoFit/>
          </a:bodyPr>
          <a:lstStyle/>
          <a:p>
            <a:pPr marL="2540" algn="ctr">
              <a:lnSpc>
                <a:spcPct val="100000"/>
              </a:lnSpc>
              <a:spcBef>
                <a:spcPts val="1610"/>
              </a:spcBef>
            </a:pPr>
            <a:r>
              <a:rPr sz="2200" spc="-20" dirty="0">
                <a:solidFill>
                  <a:srgbClr val="252525"/>
                </a:solidFill>
                <a:latin typeface="Times New Roman"/>
                <a:cs typeface="Times New Roman"/>
              </a:rPr>
              <a:t>Объём</a:t>
            </a:r>
            <a:r>
              <a:rPr sz="2200" spc="-15" dirty="0">
                <a:solidFill>
                  <a:srgbClr val="252525"/>
                </a:solidFill>
                <a:latin typeface="Times New Roman"/>
                <a:cs typeface="Times New Roman"/>
              </a:rPr>
              <a:t> </a:t>
            </a:r>
            <a:r>
              <a:rPr sz="2200" spc="-5" dirty="0">
                <a:solidFill>
                  <a:srgbClr val="252525"/>
                </a:solidFill>
                <a:latin typeface="Times New Roman"/>
                <a:cs typeface="Times New Roman"/>
              </a:rPr>
              <a:t>и</a:t>
            </a:r>
            <a:r>
              <a:rPr sz="2200" spc="-25" dirty="0">
                <a:solidFill>
                  <a:srgbClr val="252525"/>
                </a:solidFill>
                <a:latin typeface="Times New Roman"/>
                <a:cs typeface="Times New Roman"/>
              </a:rPr>
              <a:t> </a:t>
            </a:r>
            <a:r>
              <a:rPr sz="2200" dirty="0">
                <a:solidFill>
                  <a:srgbClr val="252525"/>
                </a:solidFill>
                <a:latin typeface="Times New Roman"/>
                <a:cs typeface="Times New Roman"/>
              </a:rPr>
              <a:t>устойчивость</a:t>
            </a:r>
            <a:endParaRPr sz="2200" dirty="0">
              <a:latin typeface="Times New Roman"/>
              <a:cs typeface="Times New Roman"/>
            </a:endParaRPr>
          </a:p>
          <a:p>
            <a:pPr marL="2540" algn="ctr">
              <a:lnSpc>
                <a:spcPct val="100000"/>
              </a:lnSpc>
              <a:spcBef>
                <a:spcPts val="5"/>
              </a:spcBef>
            </a:pPr>
            <a:r>
              <a:rPr sz="2200" spc="-10" dirty="0">
                <a:solidFill>
                  <a:srgbClr val="252525"/>
                </a:solidFill>
                <a:latin typeface="Times New Roman"/>
                <a:cs typeface="Times New Roman"/>
              </a:rPr>
              <a:t>памяти</a:t>
            </a:r>
            <a:endParaRPr sz="2200" dirty="0">
              <a:latin typeface="Times New Roman"/>
              <a:cs typeface="Times New Roman"/>
            </a:endParaRPr>
          </a:p>
        </p:txBody>
      </p:sp>
      <p:sp>
        <p:nvSpPr>
          <p:cNvPr id="8" name="object 5"/>
          <p:cNvSpPr txBox="1"/>
          <p:nvPr/>
        </p:nvSpPr>
        <p:spPr>
          <a:xfrm>
            <a:off x="1501139" y="3453384"/>
            <a:ext cx="6174105" cy="1099185"/>
          </a:xfrm>
          <a:prstGeom prst="rect">
            <a:avLst/>
          </a:prstGeom>
          <a:solidFill>
            <a:schemeClr val="accent1">
              <a:lumMod val="20000"/>
              <a:lumOff val="80000"/>
              <a:alpha val="69018"/>
            </a:schemeClr>
          </a:solidFill>
          <a:ln w="9525">
            <a:solidFill>
              <a:srgbClr val="001F5F"/>
            </a:solidFill>
          </a:ln>
        </p:spPr>
        <p:txBody>
          <a:bodyPr vert="horz" wrap="square" lIns="0" tIns="205104" rIns="0" bIns="0" rtlCol="0">
            <a:spAutoFit/>
          </a:bodyPr>
          <a:lstStyle/>
          <a:p>
            <a:pPr marL="1172210" marR="628650" indent="-539750">
              <a:lnSpc>
                <a:spcPct val="100000"/>
              </a:lnSpc>
              <a:spcBef>
                <a:spcPts val="1614"/>
              </a:spcBef>
            </a:pPr>
            <a:r>
              <a:rPr sz="2200" spc="-15" dirty="0">
                <a:solidFill>
                  <a:srgbClr val="252525"/>
                </a:solidFill>
                <a:latin typeface="Times New Roman"/>
                <a:cs typeface="Times New Roman"/>
              </a:rPr>
              <a:t>Адекватное</a:t>
            </a:r>
            <a:r>
              <a:rPr sz="2200" spc="20" dirty="0">
                <a:solidFill>
                  <a:srgbClr val="252525"/>
                </a:solidFill>
                <a:latin typeface="Times New Roman"/>
                <a:cs typeface="Times New Roman"/>
              </a:rPr>
              <a:t> </a:t>
            </a:r>
            <a:r>
              <a:rPr sz="2200" spc="-10" dirty="0">
                <a:solidFill>
                  <a:srgbClr val="252525"/>
                </a:solidFill>
                <a:latin typeface="Times New Roman"/>
                <a:cs typeface="Times New Roman"/>
              </a:rPr>
              <a:t>представление</a:t>
            </a:r>
            <a:r>
              <a:rPr sz="2200" spc="15" dirty="0">
                <a:solidFill>
                  <a:srgbClr val="252525"/>
                </a:solidFill>
                <a:latin typeface="Times New Roman"/>
                <a:cs typeface="Times New Roman"/>
              </a:rPr>
              <a:t> </a:t>
            </a:r>
            <a:r>
              <a:rPr sz="2200" spc="-5" dirty="0">
                <a:solidFill>
                  <a:srgbClr val="252525"/>
                </a:solidFill>
                <a:latin typeface="Times New Roman"/>
                <a:cs typeface="Times New Roman"/>
              </a:rPr>
              <a:t>о</a:t>
            </a:r>
            <a:r>
              <a:rPr sz="2200" spc="-15" dirty="0">
                <a:solidFill>
                  <a:srgbClr val="252525"/>
                </a:solidFill>
                <a:latin typeface="Times New Roman"/>
                <a:cs typeface="Times New Roman"/>
              </a:rPr>
              <a:t> </a:t>
            </a:r>
            <a:r>
              <a:rPr sz="2200" spc="-5" dirty="0">
                <a:solidFill>
                  <a:srgbClr val="252525"/>
                </a:solidFill>
                <a:latin typeface="Times New Roman"/>
                <a:cs typeface="Times New Roman"/>
              </a:rPr>
              <a:t>социальных </a:t>
            </a:r>
            <a:r>
              <a:rPr sz="2200" spc="-535" dirty="0">
                <a:solidFill>
                  <a:srgbClr val="252525"/>
                </a:solidFill>
                <a:latin typeface="Times New Roman"/>
                <a:cs typeface="Times New Roman"/>
              </a:rPr>
              <a:t> </a:t>
            </a:r>
            <a:r>
              <a:rPr sz="2200" spc="-5" dirty="0">
                <a:solidFill>
                  <a:srgbClr val="252525"/>
                </a:solidFill>
                <a:latin typeface="Times New Roman"/>
                <a:cs typeface="Times New Roman"/>
              </a:rPr>
              <a:t>ограничениях</a:t>
            </a:r>
            <a:r>
              <a:rPr sz="2200" spc="-10" dirty="0">
                <a:solidFill>
                  <a:srgbClr val="252525"/>
                </a:solidFill>
                <a:latin typeface="Times New Roman"/>
                <a:cs typeface="Times New Roman"/>
              </a:rPr>
              <a:t> </a:t>
            </a:r>
            <a:r>
              <a:rPr sz="2200" spc="-5" dirty="0">
                <a:solidFill>
                  <a:srgbClr val="252525"/>
                </a:solidFill>
                <a:latin typeface="Times New Roman"/>
                <a:cs typeface="Times New Roman"/>
              </a:rPr>
              <a:t>и</a:t>
            </a:r>
            <a:r>
              <a:rPr sz="2200" dirty="0">
                <a:solidFill>
                  <a:srgbClr val="252525"/>
                </a:solidFill>
                <a:latin typeface="Times New Roman"/>
                <a:cs typeface="Times New Roman"/>
              </a:rPr>
              <a:t> </a:t>
            </a:r>
            <a:r>
              <a:rPr sz="2200" spc="-5" dirty="0">
                <a:solidFill>
                  <a:srgbClr val="252525"/>
                </a:solidFill>
                <a:latin typeface="Times New Roman"/>
                <a:cs typeface="Times New Roman"/>
              </a:rPr>
              <a:t>их</a:t>
            </a:r>
            <a:r>
              <a:rPr sz="2200" spc="-15" dirty="0">
                <a:solidFill>
                  <a:srgbClr val="252525"/>
                </a:solidFill>
                <a:latin typeface="Times New Roman"/>
                <a:cs typeface="Times New Roman"/>
              </a:rPr>
              <a:t> преодолении</a:t>
            </a:r>
            <a:endParaRPr sz="2200" dirty="0">
              <a:latin typeface="Times New Roman"/>
              <a:cs typeface="Times New Roman"/>
            </a:endParaRPr>
          </a:p>
        </p:txBody>
      </p:sp>
      <p:sp>
        <p:nvSpPr>
          <p:cNvPr id="9" name="object 10"/>
          <p:cNvSpPr txBox="1"/>
          <p:nvPr/>
        </p:nvSpPr>
        <p:spPr>
          <a:xfrm>
            <a:off x="7950707" y="3453384"/>
            <a:ext cx="2950845" cy="1099185"/>
          </a:xfrm>
          <a:prstGeom prst="rect">
            <a:avLst/>
          </a:prstGeom>
          <a:solidFill>
            <a:schemeClr val="accent1">
              <a:lumMod val="20000"/>
              <a:lumOff val="80000"/>
              <a:alpha val="69018"/>
            </a:schemeClr>
          </a:solidFill>
          <a:ln w="9525">
            <a:solidFill>
              <a:srgbClr val="001F5F"/>
            </a:solidFill>
          </a:ln>
        </p:spPr>
        <p:txBody>
          <a:bodyPr vert="horz" wrap="square" lIns="0" tIns="205104" rIns="0" bIns="0" rtlCol="0">
            <a:spAutoFit/>
          </a:bodyPr>
          <a:lstStyle/>
          <a:p>
            <a:pPr marL="158750" marR="149860" indent="173355">
              <a:lnSpc>
                <a:spcPct val="100000"/>
              </a:lnSpc>
              <a:spcBef>
                <a:spcPts val="1614"/>
              </a:spcBef>
            </a:pPr>
            <a:r>
              <a:rPr sz="2200" spc="-15" dirty="0">
                <a:solidFill>
                  <a:srgbClr val="252525"/>
                </a:solidFill>
                <a:latin typeface="Times New Roman"/>
                <a:cs typeface="Times New Roman"/>
              </a:rPr>
              <a:t>Речевые/неречевые </a:t>
            </a:r>
            <a:r>
              <a:rPr sz="2200" spc="-10" dirty="0">
                <a:solidFill>
                  <a:srgbClr val="252525"/>
                </a:solidFill>
                <a:latin typeface="Times New Roman"/>
                <a:cs typeface="Times New Roman"/>
              </a:rPr>
              <a:t> </a:t>
            </a:r>
            <a:r>
              <a:rPr sz="2200" dirty="0">
                <a:solidFill>
                  <a:srgbClr val="252525"/>
                </a:solidFill>
                <a:latin typeface="Times New Roman"/>
                <a:cs typeface="Times New Roman"/>
              </a:rPr>
              <a:t>психические</a:t>
            </a:r>
            <a:r>
              <a:rPr sz="2200" spc="-55" dirty="0">
                <a:solidFill>
                  <a:srgbClr val="252525"/>
                </a:solidFill>
                <a:latin typeface="Times New Roman"/>
                <a:cs typeface="Times New Roman"/>
              </a:rPr>
              <a:t> </a:t>
            </a:r>
            <a:r>
              <a:rPr sz="2200" spc="-15" dirty="0">
                <a:solidFill>
                  <a:srgbClr val="252525"/>
                </a:solidFill>
                <a:latin typeface="Times New Roman"/>
                <a:cs typeface="Times New Roman"/>
              </a:rPr>
              <a:t>функции</a:t>
            </a:r>
            <a:endParaRPr sz="2200" dirty="0">
              <a:latin typeface="Times New Roman"/>
              <a:cs typeface="Times New Roman"/>
            </a:endParaRPr>
          </a:p>
        </p:txBody>
      </p:sp>
      <p:sp>
        <p:nvSpPr>
          <p:cNvPr id="10" name="object 7"/>
          <p:cNvSpPr txBox="1"/>
          <p:nvPr/>
        </p:nvSpPr>
        <p:spPr>
          <a:xfrm>
            <a:off x="1501139" y="4768596"/>
            <a:ext cx="2948940" cy="1100455"/>
          </a:xfrm>
          <a:prstGeom prst="rect">
            <a:avLst/>
          </a:prstGeom>
          <a:solidFill>
            <a:schemeClr val="accent1">
              <a:lumMod val="20000"/>
              <a:lumOff val="80000"/>
              <a:alpha val="69018"/>
            </a:schemeClr>
          </a:solidFill>
          <a:ln w="9525">
            <a:solidFill>
              <a:srgbClr val="001F5F"/>
            </a:solidFill>
          </a:ln>
        </p:spPr>
        <p:txBody>
          <a:bodyPr vert="horz" wrap="square" lIns="0" tIns="206375" rIns="0" bIns="0" rtlCol="0">
            <a:spAutoFit/>
          </a:bodyPr>
          <a:lstStyle/>
          <a:p>
            <a:pPr marL="635" algn="ctr">
              <a:lnSpc>
                <a:spcPct val="100000"/>
              </a:lnSpc>
              <a:spcBef>
                <a:spcPts val="1625"/>
              </a:spcBef>
            </a:pPr>
            <a:r>
              <a:rPr sz="2200" spc="-10" dirty="0">
                <a:solidFill>
                  <a:srgbClr val="252525"/>
                </a:solidFill>
                <a:latin typeface="Times New Roman"/>
                <a:cs typeface="Times New Roman"/>
              </a:rPr>
              <a:t>Общение</a:t>
            </a:r>
            <a:r>
              <a:rPr sz="2200" spc="-20" dirty="0">
                <a:solidFill>
                  <a:srgbClr val="252525"/>
                </a:solidFill>
                <a:latin typeface="Times New Roman"/>
                <a:cs typeface="Times New Roman"/>
              </a:rPr>
              <a:t> </a:t>
            </a:r>
            <a:r>
              <a:rPr sz="2200" spc="-5" dirty="0">
                <a:solidFill>
                  <a:srgbClr val="252525"/>
                </a:solidFill>
                <a:latin typeface="Times New Roman"/>
                <a:cs typeface="Times New Roman"/>
              </a:rPr>
              <a:t>с</a:t>
            </a:r>
            <a:endParaRPr sz="2200" dirty="0">
              <a:latin typeface="Times New Roman"/>
              <a:cs typeface="Times New Roman"/>
            </a:endParaRPr>
          </a:p>
          <a:p>
            <a:pPr marL="3175" algn="ctr">
              <a:lnSpc>
                <a:spcPct val="100000"/>
              </a:lnSpc>
            </a:pPr>
            <a:r>
              <a:rPr sz="2200" dirty="0">
                <a:solidFill>
                  <a:srgbClr val="252525"/>
                </a:solidFill>
                <a:latin typeface="Times New Roman"/>
                <a:cs typeface="Times New Roman"/>
              </a:rPr>
              <a:t>посторонними</a:t>
            </a:r>
            <a:r>
              <a:rPr sz="2200" spc="-55" dirty="0">
                <a:solidFill>
                  <a:srgbClr val="252525"/>
                </a:solidFill>
                <a:latin typeface="Times New Roman"/>
                <a:cs typeface="Times New Roman"/>
              </a:rPr>
              <a:t> </a:t>
            </a:r>
            <a:r>
              <a:rPr sz="2200" spc="-25" dirty="0">
                <a:solidFill>
                  <a:srgbClr val="252525"/>
                </a:solidFill>
                <a:latin typeface="Times New Roman"/>
                <a:cs typeface="Times New Roman"/>
              </a:rPr>
              <a:t>людьми</a:t>
            </a:r>
            <a:endParaRPr sz="2200" dirty="0">
              <a:latin typeface="Times New Roman"/>
              <a:cs typeface="Times New Roman"/>
            </a:endParaRPr>
          </a:p>
        </p:txBody>
      </p:sp>
      <p:sp>
        <p:nvSpPr>
          <p:cNvPr id="11" name="object 8"/>
          <p:cNvSpPr txBox="1"/>
          <p:nvPr/>
        </p:nvSpPr>
        <p:spPr>
          <a:xfrm>
            <a:off x="4725923" y="4764023"/>
            <a:ext cx="6175375" cy="1100455"/>
          </a:xfrm>
          <a:prstGeom prst="rect">
            <a:avLst/>
          </a:prstGeom>
          <a:solidFill>
            <a:schemeClr val="accent1">
              <a:lumMod val="20000"/>
              <a:lumOff val="80000"/>
              <a:alpha val="69018"/>
            </a:schemeClr>
          </a:solidFill>
          <a:ln w="9525">
            <a:solidFill>
              <a:srgbClr val="001F5F"/>
            </a:solidFill>
          </a:ln>
        </p:spPr>
        <p:txBody>
          <a:bodyPr vert="horz" wrap="square" lIns="0" tIns="206375" rIns="0" bIns="0" rtlCol="0">
            <a:spAutoFit/>
          </a:bodyPr>
          <a:lstStyle/>
          <a:p>
            <a:pPr marL="1480820" marR="594360" indent="-881380">
              <a:lnSpc>
                <a:spcPct val="100000"/>
              </a:lnSpc>
              <a:spcBef>
                <a:spcPts val="1625"/>
              </a:spcBef>
            </a:pPr>
            <a:r>
              <a:rPr sz="2200" spc="-10" dirty="0">
                <a:solidFill>
                  <a:srgbClr val="252525"/>
                </a:solidFill>
                <a:latin typeface="Times New Roman"/>
                <a:cs typeface="Times New Roman"/>
              </a:rPr>
              <a:t>Общая</a:t>
            </a:r>
            <a:r>
              <a:rPr sz="2200" spc="15" dirty="0">
                <a:solidFill>
                  <a:srgbClr val="252525"/>
                </a:solidFill>
                <a:latin typeface="Times New Roman"/>
                <a:cs typeface="Times New Roman"/>
              </a:rPr>
              <a:t> </a:t>
            </a:r>
            <a:r>
              <a:rPr sz="2200" spc="-15" dirty="0">
                <a:solidFill>
                  <a:srgbClr val="252525"/>
                </a:solidFill>
                <a:latin typeface="Times New Roman"/>
                <a:cs typeface="Times New Roman"/>
              </a:rPr>
              <a:t>моторика,</a:t>
            </a:r>
            <a:r>
              <a:rPr sz="2200" spc="-10" dirty="0">
                <a:solidFill>
                  <a:srgbClr val="252525"/>
                </a:solidFill>
                <a:latin typeface="Times New Roman"/>
                <a:cs typeface="Times New Roman"/>
              </a:rPr>
              <a:t> </a:t>
            </a:r>
            <a:r>
              <a:rPr sz="2200" spc="-15" dirty="0">
                <a:solidFill>
                  <a:srgbClr val="252525"/>
                </a:solidFill>
                <a:latin typeface="Times New Roman"/>
                <a:cs typeface="Times New Roman"/>
              </a:rPr>
              <a:t>коррекция</a:t>
            </a:r>
            <a:r>
              <a:rPr sz="2200" dirty="0">
                <a:solidFill>
                  <a:srgbClr val="252525"/>
                </a:solidFill>
                <a:latin typeface="Times New Roman"/>
                <a:cs typeface="Times New Roman"/>
              </a:rPr>
              <a:t> </a:t>
            </a:r>
            <a:r>
              <a:rPr sz="2200" spc="-10" dirty="0">
                <a:solidFill>
                  <a:srgbClr val="252525"/>
                </a:solidFill>
                <a:latin typeface="Times New Roman"/>
                <a:cs typeface="Times New Roman"/>
              </a:rPr>
              <a:t>нарушений </a:t>
            </a:r>
            <a:r>
              <a:rPr sz="2200" spc="-5" dirty="0">
                <a:solidFill>
                  <a:srgbClr val="252525"/>
                </a:solidFill>
                <a:latin typeface="Times New Roman"/>
                <a:cs typeface="Times New Roman"/>
              </a:rPr>
              <a:t>в </a:t>
            </a:r>
            <a:r>
              <a:rPr sz="2200" spc="-535" dirty="0">
                <a:solidFill>
                  <a:srgbClr val="252525"/>
                </a:solidFill>
                <a:latin typeface="Times New Roman"/>
                <a:cs typeface="Times New Roman"/>
              </a:rPr>
              <a:t> </a:t>
            </a:r>
            <a:r>
              <a:rPr sz="2200" spc="-5" dirty="0">
                <a:solidFill>
                  <a:srgbClr val="252525"/>
                </a:solidFill>
                <a:latin typeface="Times New Roman"/>
                <a:cs typeface="Times New Roman"/>
              </a:rPr>
              <a:t>развитии</a:t>
            </a:r>
            <a:r>
              <a:rPr sz="2200" spc="5" dirty="0">
                <a:solidFill>
                  <a:srgbClr val="252525"/>
                </a:solidFill>
                <a:latin typeface="Times New Roman"/>
                <a:cs typeface="Times New Roman"/>
              </a:rPr>
              <a:t> </a:t>
            </a:r>
            <a:r>
              <a:rPr sz="2200" spc="-25" dirty="0">
                <a:solidFill>
                  <a:srgbClr val="252525"/>
                </a:solidFill>
                <a:latin typeface="Times New Roman"/>
                <a:cs typeface="Times New Roman"/>
              </a:rPr>
              <a:t>мелкой</a:t>
            </a:r>
            <a:r>
              <a:rPr sz="2200" spc="-5" dirty="0">
                <a:solidFill>
                  <a:srgbClr val="252525"/>
                </a:solidFill>
                <a:latin typeface="Times New Roman"/>
                <a:cs typeface="Times New Roman"/>
              </a:rPr>
              <a:t> </a:t>
            </a:r>
            <a:r>
              <a:rPr sz="2200" spc="-10" dirty="0">
                <a:solidFill>
                  <a:srgbClr val="252525"/>
                </a:solidFill>
                <a:latin typeface="Times New Roman"/>
                <a:cs typeface="Times New Roman"/>
              </a:rPr>
              <a:t>моторики</a:t>
            </a:r>
            <a:endParaRPr sz="2200" dirty="0">
              <a:latin typeface="Times New Roman"/>
              <a:cs typeface="Times New Roman"/>
            </a:endParaRPr>
          </a:p>
        </p:txBody>
      </p:sp>
    </p:spTree>
    <p:extLst>
      <p:ext uri="{BB962C8B-B14F-4D97-AF65-F5344CB8AC3E}">
        <p14:creationId xmlns:p14="http://schemas.microsoft.com/office/powerpoint/2010/main" val="216932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500332" y="181155"/>
            <a:ext cx="10853468" cy="750499"/>
          </a:xfrm>
        </p:spPr>
        <p:txBody>
          <a:bodyPr>
            <a:normAutofit fontScale="90000"/>
          </a:bodyPr>
          <a:lstStyle/>
          <a:p>
            <a:pPr algn="ctr"/>
            <a:r>
              <a:rPr lang="ru-RU" sz="2400" b="1" dirty="0">
                <a:solidFill>
                  <a:srgbClr val="4472C4">
                    <a:lumMod val="50000"/>
                  </a:srgbClr>
                </a:solidFill>
                <a:latin typeface="Times New Roman" panose="02020603050405020304" pitchFamily="18" charset="0"/>
                <a:cs typeface="Times New Roman" panose="02020603050405020304" pitchFamily="18" charset="0"/>
              </a:rPr>
              <a:t>НОРМАТИВНО-ПРАВОВЫЕ ОСНОВАНИЯ ДЛЯ ПРОЕКТИРОВАНИЯ ДОПОЛНИТЕЛЬНЫХ ОБЩЕОБРАЗОВАТЕЛЬНЫХ </a:t>
            </a:r>
            <a:br>
              <a:rPr lang="ru-RU" sz="2400" b="1" dirty="0">
                <a:solidFill>
                  <a:srgbClr val="4472C4">
                    <a:lumMod val="50000"/>
                  </a:srgbClr>
                </a:solidFill>
                <a:latin typeface="Times New Roman" panose="02020603050405020304" pitchFamily="18" charset="0"/>
                <a:cs typeface="Times New Roman" panose="02020603050405020304" pitchFamily="18" charset="0"/>
              </a:rPr>
            </a:br>
            <a:r>
              <a:rPr lang="ru-RU" sz="2400" b="1" dirty="0">
                <a:solidFill>
                  <a:srgbClr val="4472C4">
                    <a:lumMod val="50000"/>
                  </a:srgbClr>
                </a:solidFill>
                <a:latin typeface="Times New Roman" panose="02020603050405020304" pitchFamily="18" charset="0"/>
                <a:cs typeface="Times New Roman" panose="02020603050405020304" pitchFamily="18" charset="0"/>
              </a:rPr>
              <a:t>ОБЩЕРАЗВИВАЮЩИХ ПРОГРАММ</a:t>
            </a:r>
            <a:endParaRPr lang="ru-RU" dirty="0"/>
          </a:p>
        </p:txBody>
      </p:sp>
      <p:sp>
        <p:nvSpPr>
          <p:cNvPr id="3" name="Объект 2"/>
          <p:cNvSpPr>
            <a:spLocks noGrp="1"/>
          </p:cNvSpPr>
          <p:nvPr>
            <p:ph idx="1"/>
          </p:nvPr>
        </p:nvSpPr>
        <p:spPr>
          <a:xfrm>
            <a:off x="86264" y="931654"/>
            <a:ext cx="12105735" cy="5926346"/>
          </a:xfrm>
        </p:spPr>
        <p:txBody>
          <a:bodyPr>
            <a:normAutofit fontScale="70000" lnSpcReduction="20000"/>
          </a:bodyPr>
          <a:lstStyle/>
          <a:p>
            <a:pPr marL="0" algn="ctr" fontAlgn="t">
              <a:spcBef>
                <a:spcPts val="0"/>
              </a:spcBef>
            </a:pPr>
            <a:r>
              <a:rPr lang="ru-RU" sz="3600" b="1" dirty="0">
                <a:solidFill>
                  <a:srgbClr val="FFFFFF"/>
                </a:solidFill>
                <a:latin typeface="Times New Roman" panose="02020603050405020304" pitchFamily="18" charset="0"/>
                <a:cs typeface="Times New Roman" panose="02020603050405020304" pitchFamily="18" charset="0"/>
              </a:rPr>
              <a:t>Опора на нормативные документы</a:t>
            </a:r>
            <a:endParaRPr lang="ru-RU" sz="3200" b="0" i="0" u="none" strike="noStrike" dirty="0" smtClean="0">
              <a:effectLst/>
              <a:latin typeface="Arial" panose="020B0604020202020204" pitchFamily="34" charset="0"/>
            </a:endParaRPr>
          </a:p>
          <a:p>
            <a:pPr marL="0" lvl="0" indent="0">
              <a:lnSpc>
                <a:spcPct val="100000"/>
              </a:lnSpc>
              <a:spcBef>
                <a:spcPts val="0"/>
              </a:spcBef>
              <a:buNone/>
            </a:pPr>
            <a:r>
              <a:rPr lang="ru-RU" altLang="en-US" sz="2100" b="1" dirty="0">
                <a:solidFill>
                  <a:srgbClr val="002060"/>
                </a:solidFill>
                <a:latin typeface="Times New Roman" panose="02020603050405020304" pitchFamily="18" charset="0"/>
                <a:cs typeface="Times New Roman" panose="02020603050405020304" pitchFamily="18" charset="0"/>
              </a:rPr>
              <a:t>1. Конституция Российской Федерации от 12.12.1993 (с изм. на 04.10.2022)</a:t>
            </a:r>
          </a:p>
          <a:p>
            <a:pPr marL="0" lvl="0" indent="0">
              <a:lnSpc>
                <a:spcPct val="100000"/>
              </a:lnSpc>
              <a:spcBef>
                <a:spcPts val="0"/>
              </a:spcBef>
              <a:buNone/>
            </a:pPr>
            <a:endParaRPr lang="ru-RU" altLang="en-US" sz="2100" b="1" dirty="0">
              <a:solidFill>
                <a:srgbClr val="002060"/>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altLang="en-US" sz="2100" b="1" dirty="0">
                <a:solidFill>
                  <a:srgbClr val="002060"/>
                </a:solidFill>
                <a:latin typeface="Times New Roman" panose="02020603050405020304" pitchFamily="18" charset="0"/>
                <a:cs typeface="Times New Roman" panose="02020603050405020304" pitchFamily="18" charset="0"/>
              </a:rPr>
              <a:t>2. Указ Президента Российской Федерации от 07.05.2024 № 309 «О национальных целях развития РФ на период до 2030 года и на перспективу до 2036 года»</a:t>
            </a:r>
          </a:p>
          <a:p>
            <a:pPr marL="0" lvl="0" indent="0">
              <a:lnSpc>
                <a:spcPct val="100000"/>
              </a:lnSpc>
              <a:spcBef>
                <a:spcPts val="0"/>
              </a:spcBef>
              <a:buNone/>
            </a:pPr>
            <a:endParaRPr lang="ru-RU" altLang="en-US" sz="2100" b="1" dirty="0">
              <a:solidFill>
                <a:srgbClr val="002060"/>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altLang="en-US" sz="2100" b="1" dirty="0">
                <a:solidFill>
                  <a:srgbClr val="002060"/>
                </a:solidFill>
                <a:latin typeface="Times New Roman" panose="02020603050405020304" pitchFamily="18" charset="0"/>
                <a:cs typeface="Times New Roman" panose="02020603050405020304" pitchFamily="18" charset="0"/>
              </a:rPr>
              <a:t>3. Указ Президента Российской Федерации от 02.07.2021 № 400 «О Стратегии национальной безопасности РФ»</a:t>
            </a:r>
          </a:p>
          <a:p>
            <a:pPr marL="0" lvl="0" indent="0">
              <a:lnSpc>
                <a:spcPct val="100000"/>
              </a:lnSpc>
              <a:spcBef>
                <a:spcPts val="0"/>
              </a:spcBef>
              <a:buNone/>
            </a:pPr>
            <a:endParaRPr lang="ru-RU" altLang="en-US" sz="2100" b="1" dirty="0">
              <a:solidFill>
                <a:srgbClr val="002060"/>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altLang="en-US" sz="2100" b="1" dirty="0">
                <a:solidFill>
                  <a:srgbClr val="002060"/>
                </a:solidFill>
                <a:latin typeface="Times New Roman" panose="02020603050405020304" pitchFamily="18" charset="0"/>
                <a:cs typeface="Times New Roman" panose="02020603050405020304" pitchFamily="18" charset="0"/>
              </a:rPr>
              <a:t>4. Указ Президента Российской Федерации от 09.11.2022 № 809 «Об утверждении Основ государственной политики по сохранению и укреплению традиционных российских духовно-нравственных ценностей»</a:t>
            </a:r>
          </a:p>
          <a:p>
            <a:pPr marL="0" lvl="0" indent="0">
              <a:lnSpc>
                <a:spcPct val="100000"/>
              </a:lnSpc>
              <a:spcBef>
                <a:spcPts val="0"/>
              </a:spcBef>
              <a:buNone/>
            </a:pPr>
            <a:endParaRPr lang="ru-RU" altLang="en-US" sz="2100" b="1" dirty="0">
              <a:solidFill>
                <a:srgbClr val="002060"/>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altLang="en-US" sz="2100" b="1" dirty="0">
                <a:solidFill>
                  <a:srgbClr val="002060"/>
                </a:solidFill>
                <a:latin typeface="Times New Roman" panose="02020603050405020304" pitchFamily="18" charset="0"/>
                <a:cs typeface="Times New Roman" panose="02020603050405020304" pitchFamily="18" charset="0"/>
              </a:rPr>
              <a:t>5. Федеральный Закон от 29.12.2012г. № 273-ФЗ «Об образовании в Российской Федерации» (с изм. на 22.06.2024г)</a:t>
            </a:r>
          </a:p>
          <a:p>
            <a:pPr marL="0" lvl="0" indent="0">
              <a:lnSpc>
                <a:spcPct val="100000"/>
              </a:lnSpc>
              <a:spcBef>
                <a:spcPts val="0"/>
              </a:spcBef>
              <a:buNone/>
            </a:pPr>
            <a:endParaRPr lang="ru-RU" altLang="en-US" sz="2100" b="1" dirty="0">
              <a:solidFill>
                <a:srgbClr val="002060"/>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altLang="en-US" sz="2100" b="1" dirty="0">
                <a:solidFill>
                  <a:srgbClr val="002060"/>
                </a:solidFill>
                <a:latin typeface="Times New Roman" panose="02020603050405020304" pitchFamily="18" charset="0"/>
                <a:cs typeface="Times New Roman" panose="02020603050405020304" pitchFamily="18" charset="0"/>
              </a:rPr>
              <a:t>6. Федеральный закон РФ от 24.07.1998 № 124-ФЗ «Об основных гарантиях прав ребенка в Российской Федерации» (с изм. на 28.04.2023г)</a:t>
            </a:r>
          </a:p>
          <a:p>
            <a:pPr marL="0" lvl="0" indent="0">
              <a:lnSpc>
                <a:spcPct val="100000"/>
              </a:lnSpc>
              <a:spcBef>
                <a:spcPts val="0"/>
              </a:spcBef>
              <a:buNone/>
            </a:pPr>
            <a:endParaRPr lang="ru-RU" altLang="en-US" sz="2100" b="1" dirty="0">
              <a:solidFill>
                <a:srgbClr val="002060"/>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altLang="en-US" sz="2100" b="1" dirty="0">
                <a:solidFill>
                  <a:srgbClr val="002060"/>
                </a:solidFill>
                <a:latin typeface="Times New Roman" panose="02020603050405020304" pitchFamily="18" charset="0"/>
                <a:cs typeface="Times New Roman" panose="02020603050405020304" pitchFamily="18" charset="0"/>
              </a:rPr>
              <a:t>7. Федеральный закон «О российском движении детей и молодежи» от 14.07.2022 №261-ФЗ (с изм. на 24.07.2023г</a:t>
            </a:r>
            <a:r>
              <a:rPr lang="ru-RU" altLang="en-US" sz="2100" b="1" dirty="0" smtClean="0">
                <a:solidFill>
                  <a:srgbClr val="002060"/>
                </a:solidFill>
                <a:latin typeface="Times New Roman" panose="02020603050405020304" pitchFamily="18" charset="0"/>
                <a:cs typeface="Times New Roman" panose="02020603050405020304" pitchFamily="18" charset="0"/>
              </a:rPr>
              <a:t>)</a:t>
            </a:r>
          </a:p>
          <a:p>
            <a:pPr marL="0" lvl="0" indent="0">
              <a:lnSpc>
                <a:spcPct val="100000"/>
              </a:lnSpc>
              <a:spcBef>
                <a:spcPts val="0"/>
              </a:spcBef>
              <a:buNone/>
            </a:pPr>
            <a:endParaRPr lang="ru-RU" altLang="en-US" sz="2100" b="1" dirty="0">
              <a:solidFill>
                <a:srgbClr val="002060"/>
              </a:solidFill>
              <a:latin typeface="Times New Roman" panose="02020603050405020304" pitchFamily="18" charset="0"/>
              <a:cs typeface="Times New Roman" panose="02020603050405020304" pitchFamily="18" charset="0"/>
            </a:endParaRPr>
          </a:p>
          <a:p>
            <a:pPr marL="0" indent="0" fontAlgn="t">
              <a:spcBef>
                <a:spcPts val="0"/>
              </a:spcBef>
              <a:buNone/>
              <a:tabLst>
                <a:tab pos="457200" algn="l"/>
              </a:tabLst>
            </a:pPr>
            <a:r>
              <a:rPr lang="ru-RU" sz="2100" b="1" dirty="0" smtClean="0">
                <a:solidFill>
                  <a:srgbClr val="C00000"/>
                </a:solidFill>
                <a:latin typeface="Times New Roman" panose="02020603050405020304" pitchFamily="18" charset="0"/>
                <a:cs typeface="Times New Roman" panose="02020603050405020304" pitchFamily="18" charset="0"/>
              </a:rPr>
              <a:t>8. Порядок </a:t>
            </a:r>
            <a:r>
              <a:rPr lang="ru-RU" sz="2100" b="1" dirty="0">
                <a:solidFill>
                  <a:srgbClr val="C00000"/>
                </a:solidFill>
                <a:latin typeface="Times New Roman" panose="02020603050405020304" pitchFamily="18" charset="0"/>
                <a:cs typeface="Times New Roman" panose="02020603050405020304" pitchFamily="18" charset="0"/>
              </a:rPr>
              <a:t>организации и осуществления образовательной деятельности по дополнительным общеобразовательным программам // Приказ Министерства просвещения РФ от 27.07.2022г</a:t>
            </a:r>
            <a:r>
              <a:rPr lang="ru-RU" sz="2100" dirty="0">
                <a:solidFill>
                  <a:srgbClr val="C00000"/>
                </a:solidFill>
                <a:latin typeface="Times New Roman" panose="02020603050405020304" pitchFamily="18" charset="0"/>
                <a:cs typeface="Times New Roman" panose="02020603050405020304" pitchFamily="18" charset="0"/>
              </a:rPr>
              <a:t> </a:t>
            </a:r>
            <a:r>
              <a:rPr lang="ru-RU" sz="2100" b="1" u="sng" dirty="0">
                <a:solidFill>
                  <a:srgbClr val="C00000"/>
                </a:solidFill>
                <a:latin typeface="Times New Roman" panose="02020603050405020304" pitchFamily="18" charset="0"/>
                <a:cs typeface="Times New Roman" panose="02020603050405020304" pitchFamily="18" charset="0"/>
              </a:rPr>
              <a:t>№ </a:t>
            </a:r>
            <a:r>
              <a:rPr lang="ru-RU" sz="2100" b="1" u="sng" dirty="0" smtClean="0">
                <a:solidFill>
                  <a:srgbClr val="C00000"/>
                </a:solidFill>
                <a:latin typeface="Times New Roman" panose="02020603050405020304" pitchFamily="18" charset="0"/>
                <a:cs typeface="Times New Roman" panose="02020603050405020304" pitchFamily="18" charset="0"/>
              </a:rPr>
              <a:t>629</a:t>
            </a:r>
          </a:p>
          <a:p>
            <a:pPr marL="0" indent="0" fontAlgn="t">
              <a:spcBef>
                <a:spcPts val="0"/>
              </a:spcBef>
              <a:tabLst>
                <a:tab pos="457200" algn="l"/>
              </a:tabLst>
            </a:pPr>
            <a:endParaRPr lang="ru-RU" sz="2100" b="0" i="0" u="none" strike="noStrike" dirty="0" smtClean="0">
              <a:solidFill>
                <a:srgbClr val="C00000"/>
              </a:solidFill>
              <a:effectLst/>
              <a:latin typeface="Times New Roman" panose="02020603050405020304" pitchFamily="18" charset="0"/>
              <a:cs typeface="Times New Roman" panose="02020603050405020304" pitchFamily="18" charset="0"/>
            </a:endParaRPr>
          </a:p>
          <a:p>
            <a:pPr marL="0" indent="0" fontAlgn="t">
              <a:lnSpc>
                <a:spcPct val="110000"/>
              </a:lnSpc>
              <a:spcBef>
                <a:spcPts val="0"/>
              </a:spcBef>
              <a:buNone/>
              <a:tabLst>
                <a:tab pos="457200" algn="l"/>
              </a:tabLst>
            </a:pPr>
            <a:r>
              <a:rPr lang="ru-RU" sz="2100" b="1" dirty="0" smtClean="0">
                <a:solidFill>
                  <a:srgbClr val="002060"/>
                </a:solidFill>
                <a:latin typeface="Times New Roman" panose="02020603050405020304" pitchFamily="18" charset="0"/>
                <a:cs typeface="Times New Roman" panose="02020603050405020304" pitchFamily="18" charset="0"/>
              </a:rPr>
              <a:t>9. Новые </a:t>
            </a:r>
            <a:r>
              <a:rPr lang="ru-RU" sz="2100" b="1" dirty="0">
                <a:solidFill>
                  <a:srgbClr val="002060"/>
                </a:solidFill>
                <a:latin typeface="Times New Roman" panose="02020603050405020304" pitchFamily="18" charset="0"/>
                <a:cs typeface="Times New Roman" panose="02020603050405020304" pitchFamily="18" charset="0"/>
              </a:rPr>
              <a:t>СанПиНы (2020, 2021г</a:t>
            </a:r>
            <a:r>
              <a:rPr lang="ru-RU" sz="2100" b="1" dirty="0" smtClean="0">
                <a:solidFill>
                  <a:srgbClr val="002060"/>
                </a:solidFill>
                <a:latin typeface="Times New Roman" panose="02020603050405020304" pitchFamily="18" charset="0"/>
                <a:cs typeface="Times New Roman" panose="02020603050405020304" pitchFamily="18" charset="0"/>
              </a:rPr>
              <a:t>)</a:t>
            </a:r>
          </a:p>
          <a:p>
            <a:pPr marL="0" indent="0" fontAlgn="t">
              <a:lnSpc>
                <a:spcPct val="110000"/>
              </a:lnSpc>
              <a:spcBef>
                <a:spcPts val="0"/>
              </a:spcBef>
              <a:buNone/>
              <a:tabLst>
                <a:tab pos="457200" algn="l"/>
              </a:tabLst>
            </a:pPr>
            <a:endParaRPr lang="ru-RU" sz="21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altLang="en-US" sz="2100" b="1" dirty="0" smtClean="0">
                <a:solidFill>
                  <a:srgbClr val="002060"/>
                </a:solidFill>
                <a:latin typeface="Times New Roman" panose="02020603050405020304" pitchFamily="18" charset="0"/>
                <a:cs typeface="Times New Roman" panose="02020603050405020304" pitchFamily="18" charset="0"/>
              </a:rPr>
              <a:t>10. </a:t>
            </a:r>
            <a:r>
              <a:rPr lang="ru-RU" altLang="en-US" sz="2100" b="1" dirty="0">
                <a:solidFill>
                  <a:srgbClr val="002060"/>
                </a:solidFill>
                <a:latin typeface="Times New Roman" panose="02020603050405020304" pitchFamily="18" charset="0"/>
                <a:cs typeface="Times New Roman" panose="02020603050405020304" pitchFamily="18" charset="0"/>
              </a:rPr>
              <a:t>Концепция развития дополнительного образования детей до 2030 года (утв. распоряжением Правительства РФ от 31.03.2022 № 678) (с изм. на 15.05.2023</a:t>
            </a:r>
            <a:r>
              <a:rPr lang="ru-RU" altLang="en-US" sz="2100" b="1" dirty="0" smtClean="0">
                <a:solidFill>
                  <a:srgbClr val="002060"/>
                </a:solidFill>
                <a:latin typeface="Times New Roman" panose="02020603050405020304" pitchFamily="18" charset="0"/>
                <a:cs typeface="Times New Roman" panose="02020603050405020304" pitchFamily="18" charset="0"/>
              </a:rPr>
              <a:t>)</a:t>
            </a:r>
          </a:p>
          <a:p>
            <a:pPr marL="0" lvl="0" indent="0">
              <a:lnSpc>
                <a:spcPct val="100000"/>
              </a:lnSpc>
              <a:spcBef>
                <a:spcPts val="0"/>
              </a:spcBef>
              <a:buNone/>
            </a:pPr>
            <a:endParaRPr lang="ru-RU" altLang="en-US" sz="2100" b="1" dirty="0">
              <a:solidFill>
                <a:srgbClr val="C00000"/>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1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11. </a:t>
            </a:r>
            <a:r>
              <a:rPr lang="ru-RU" sz="1800" b="1" dirty="0" smtClean="0">
                <a:solidFill>
                  <a:srgbClr val="002060"/>
                </a:solidFill>
                <a:latin typeface="Times New Roman" panose="02020603050405020304" pitchFamily="18" charset="0"/>
                <a:cs typeface="Times New Roman" panose="02020603050405020304" pitchFamily="18" charset="0"/>
              </a:rPr>
              <a:t>Методические </a:t>
            </a:r>
            <a:r>
              <a:rPr lang="ru-RU" sz="1800" b="1" dirty="0">
                <a:solidFill>
                  <a:srgbClr val="002060"/>
                </a:solidFill>
                <a:latin typeface="Times New Roman" panose="02020603050405020304" pitchFamily="18" charset="0"/>
                <a:cs typeface="Times New Roman" panose="02020603050405020304" pitchFamily="18" charset="0"/>
              </a:rPr>
              <a:t>рекомендации по разработке адаптированных дополнительных общеобразовательных программ и дополнительных общеобразовательных программ для детей с ограниченными возможностями здоровья и инвалидностью в рамках инклюзивных групп / сост. М. А. Логинова. – 2-е изд. изм. – Новосибирск: ГАУ ДО НСО «</a:t>
            </a:r>
            <a:r>
              <a:rPr lang="ru-RU" sz="1800" b="1" dirty="0" err="1">
                <a:solidFill>
                  <a:srgbClr val="002060"/>
                </a:solidFill>
                <a:latin typeface="Times New Roman" panose="02020603050405020304" pitchFamily="18" charset="0"/>
                <a:cs typeface="Times New Roman" panose="02020603050405020304" pitchFamily="18" charset="0"/>
              </a:rPr>
              <a:t>ОЦРТДиЮ</a:t>
            </a:r>
            <a:r>
              <a:rPr lang="ru-RU" sz="1800" b="1" dirty="0">
                <a:solidFill>
                  <a:srgbClr val="002060"/>
                </a:solidFill>
                <a:latin typeface="Times New Roman" panose="02020603050405020304" pitchFamily="18" charset="0"/>
                <a:cs typeface="Times New Roman" panose="02020603050405020304" pitchFamily="18" charset="0"/>
              </a:rPr>
              <a:t>», РМЦ ДОД, </a:t>
            </a:r>
            <a:r>
              <a:rPr lang="ru-RU" sz="1800" b="1" dirty="0" smtClean="0">
                <a:solidFill>
                  <a:srgbClr val="002060"/>
                </a:solidFill>
                <a:latin typeface="Times New Roman" panose="02020603050405020304" pitchFamily="18" charset="0"/>
                <a:cs typeface="Times New Roman" panose="02020603050405020304" pitchFamily="18" charset="0"/>
              </a:rPr>
              <a:t>2023.</a:t>
            </a:r>
          </a:p>
          <a:p>
            <a:pPr marL="0" lvl="0" indent="0">
              <a:lnSpc>
                <a:spcPct val="100000"/>
              </a:lnSpc>
              <a:spcBef>
                <a:spcPts val="0"/>
              </a:spcBef>
              <a:buNone/>
            </a:pPr>
            <a:endParaRPr lang="ru-RU" sz="21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marL="0" indent="0" fontAlgn="t">
              <a:spcBef>
                <a:spcPts val="0"/>
              </a:spcBef>
              <a:buNone/>
            </a:pPr>
            <a:r>
              <a:rPr lang="ru-RU" sz="2100" b="1" dirty="0" smtClean="0">
                <a:solidFill>
                  <a:srgbClr val="002060"/>
                </a:solidFill>
                <a:latin typeface="Times New Roman" panose="02020603050405020304" pitchFamily="18" charset="0"/>
                <a:cs typeface="Times New Roman" panose="02020603050405020304" pitchFamily="18" charset="0"/>
              </a:rPr>
              <a:t>12. Устав </a:t>
            </a:r>
            <a:r>
              <a:rPr lang="ru-RU" sz="2100" b="1" dirty="0">
                <a:solidFill>
                  <a:srgbClr val="002060"/>
                </a:solidFill>
                <a:latin typeface="Times New Roman" panose="02020603050405020304" pitchFamily="18" charset="0"/>
                <a:cs typeface="Times New Roman" panose="02020603050405020304" pitchFamily="18" charset="0"/>
              </a:rPr>
              <a:t>ОО, Локальные нормативные акты ОО</a:t>
            </a:r>
            <a:endParaRPr lang="ru-RU" sz="2100" b="0" i="0" u="none" strike="noStrike" dirty="0" smtClean="0">
              <a:solidFill>
                <a:srgbClr val="002060"/>
              </a:solidFill>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98169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526211" y="500331"/>
            <a:ext cx="10705381" cy="517585"/>
          </a:xfrm>
        </p:spPr>
        <p:txBody>
          <a:bodyPr>
            <a:noAutofit/>
          </a:bodyPr>
          <a:lstStyle/>
          <a:p>
            <a:pPr marL="342900" lvl="0" indent="-342900">
              <a:spcBef>
                <a:spcPts val="320"/>
              </a:spcBef>
              <a:spcAft>
                <a:spcPts val="0"/>
              </a:spcAft>
              <a:tabLst>
                <a:tab pos="585470" algn="l"/>
                <a:tab pos="1849120" algn="l"/>
                <a:tab pos="2617470" algn="l"/>
                <a:tab pos="2891790" algn="l"/>
                <a:tab pos="5093970" algn="l"/>
                <a:tab pos="7304405" algn="l"/>
                <a:tab pos="8554085" algn="l"/>
                <a:tab pos="9166860" algn="l"/>
                <a:tab pos="9940925" algn="l"/>
                <a:tab pos="10257790" algn="l"/>
              </a:tabLst>
            </a:pPr>
            <a:r>
              <a:rPr lang="ru-RU" sz="2000" b="1" spc="-10" dirty="0" smtClean="0">
                <a:solidFill>
                  <a:srgbClr val="C00000"/>
                </a:solidFill>
                <a:latin typeface="Times New Roman" panose="02020603050405020304" pitchFamily="18" charset="0"/>
                <a:ea typeface="Times New Roman" panose="02020603050405020304" pitchFamily="18" charset="0"/>
              </a:rPr>
              <a:t>Учебный</a:t>
            </a:r>
            <a:r>
              <a:rPr lang="ru-RU" sz="2000" b="1" dirty="0" smtClean="0">
                <a:solidFill>
                  <a:srgbClr val="C00000"/>
                </a:solidFill>
                <a:latin typeface="Times New Roman" panose="02020603050405020304" pitchFamily="18" charset="0"/>
                <a:ea typeface="Times New Roman" panose="02020603050405020304" pitchFamily="18" charset="0"/>
              </a:rPr>
              <a:t> </a:t>
            </a:r>
            <a:r>
              <a:rPr lang="ru-RU" sz="2000" b="1" spc="-20" dirty="0" smtClean="0">
                <a:solidFill>
                  <a:srgbClr val="C00000"/>
                </a:solidFill>
                <a:latin typeface="Times New Roman" panose="02020603050405020304" pitchFamily="18" charset="0"/>
                <a:ea typeface="Times New Roman" panose="02020603050405020304" pitchFamily="18" charset="0"/>
              </a:rPr>
              <a:t>план</a:t>
            </a:r>
            <a:r>
              <a:rPr lang="ru-RU" sz="2000" b="1" dirty="0">
                <a:solidFill>
                  <a:srgbClr val="C00000"/>
                </a:solidFill>
                <a:latin typeface="Times New Roman" panose="02020603050405020304" pitchFamily="18" charset="0"/>
                <a:ea typeface="Times New Roman" panose="02020603050405020304" pitchFamily="18" charset="0"/>
              </a:rPr>
              <a:t>	</a:t>
            </a:r>
            <a:r>
              <a:rPr lang="ru-RU" sz="2000" b="1" spc="-50" dirty="0" smtClean="0">
                <a:solidFill>
                  <a:srgbClr val="C00000"/>
                </a:solidFill>
                <a:latin typeface="Times New Roman" panose="02020603050405020304" pitchFamily="18" charset="0"/>
                <a:ea typeface="Times New Roman" panose="02020603050405020304" pitchFamily="18" charset="0"/>
              </a:rPr>
              <a:t>/</a:t>
            </a:r>
            <a:r>
              <a:rPr lang="ru-RU" sz="2000" b="1" dirty="0" smtClean="0">
                <a:solidFill>
                  <a:srgbClr val="C00000"/>
                </a:solidFill>
                <a:latin typeface="Times New Roman" panose="02020603050405020304" pitchFamily="18" charset="0"/>
                <a:ea typeface="Times New Roman" panose="02020603050405020304" pitchFamily="18" charset="0"/>
              </a:rPr>
              <a:t> </a:t>
            </a:r>
            <a:r>
              <a:rPr lang="ru-RU" sz="2000" b="1" spc="-10" dirty="0" smtClean="0">
                <a:solidFill>
                  <a:srgbClr val="C00000"/>
                </a:solidFill>
                <a:latin typeface="Times New Roman" panose="02020603050405020304" pitchFamily="18" charset="0"/>
                <a:ea typeface="Times New Roman" panose="02020603050405020304" pitchFamily="18" charset="0"/>
              </a:rPr>
              <a:t>индивидуальный</a:t>
            </a:r>
            <a:r>
              <a:rPr lang="ru-RU" sz="2000" b="1" dirty="0" smtClean="0">
                <a:solidFill>
                  <a:srgbClr val="C00000"/>
                </a:solidFill>
                <a:latin typeface="Times New Roman" panose="02020603050405020304" pitchFamily="18" charset="0"/>
                <a:ea typeface="Times New Roman" panose="02020603050405020304" pitchFamily="18" charset="0"/>
              </a:rPr>
              <a:t> </a:t>
            </a:r>
            <a:r>
              <a:rPr lang="ru-RU" sz="2000" b="1" spc="-10" dirty="0" smtClean="0">
                <a:solidFill>
                  <a:srgbClr val="C00000"/>
                </a:solidFill>
                <a:latin typeface="Times New Roman" panose="02020603050405020304" pitchFamily="18" charset="0"/>
                <a:ea typeface="Times New Roman" panose="02020603050405020304" pitchFamily="18" charset="0"/>
              </a:rPr>
              <a:t>образовательный</a:t>
            </a:r>
            <a:r>
              <a:rPr lang="ru-RU" sz="2000" b="1" dirty="0" smtClean="0">
                <a:solidFill>
                  <a:srgbClr val="C00000"/>
                </a:solidFill>
                <a:latin typeface="Times New Roman" panose="02020603050405020304" pitchFamily="18" charset="0"/>
                <a:ea typeface="Times New Roman" panose="02020603050405020304" pitchFamily="18" charset="0"/>
              </a:rPr>
              <a:t> </a:t>
            </a:r>
            <a:r>
              <a:rPr lang="ru-RU" sz="2000" b="1" spc="-10" dirty="0" smtClean="0">
                <a:solidFill>
                  <a:srgbClr val="C00000"/>
                </a:solidFill>
                <a:latin typeface="Times New Roman" panose="02020603050405020304" pitchFamily="18" charset="0"/>
                <a:ea typeface="Times New Roman" panose="02020603050405020304" pitchFamily="18" charset="0"/>
              </a:rPr>
              <a:t>маршрут</a:t>
            </a:r>
            <a:r>
              <a:rPr lang="ru-RU" sz="2000" b="1" dirty="0">
                <a:solidFill>
                  <a:srgbClr val="C00000"/>
                </a:solidFill>
                <a:latin typeface="Times New Roman" panose="02020603050405020304" pitchFamily="18" charset="0"/>
                <a:ea typeface="Times New Roman" panose="02020603050405020304" pitchFamily="18" charset="0"/>
              </a:rPr>
              <a:t>	</a:t>
            </a:r>
            <a:r>
              <a:rPr lang="ru-RU" sz="2000" b="1" spc="-25" dirty="0" smtClean="0">
                <a:solidFill>
                  <a:srgbClr val="C00000"/>
                </a:solidFill>
                <a:latin typeface="Times New Roman" panose="02020603050405020304" pitchFamily="18" charset="0"/>
                <a:ea typeface="Times New Roman" panose="02020603050405020304" pitchFamily="18" charset="0"/>
              </a:rPr>
              <a:t>для</a:t>
            </a:r>
            <a:r>
              <a:rPr lang="ru-RU" sz="2000" b="1" dirty="0" smtClean="0">
                <a:solidFill>
                  <a:srgbClr val="C00000"/>
                </a:solidFill>
                <a:latin typeface="Times New Roman" panose="02020603050405020304" pitchFamily="18" charset="0"/>
                <a:ea typeface="Times New Roman" panose="02020603050405020304" pitchFamily="18" charset="0"/>
              </a:rPr>
              <a:t> </a:t>
            </a:r>
            <a:r>
              <a:rPr lang="ru-RU" sz="2000" b="1" spc="-25" dirty="0" smtClean="0">
                <a:solidFill>
                  <a:srgbClr val="C00000"/>
                </a:solidFill>
                <a:latin typeface="Times New Roman" panose="02020603050405020304" pitchFamily="18" charset="0"/>
                <a:ea typeface="Times New Roman" panose="02020603050405020304" pitchFamily="18" charset="0"/>
              </a:rPr>
              <a:t>ДОП</a:t>
            </a:r>
            <a:r>
              <a:rPr lang="ru-RU" sz="2000" b="1" dirty="0">
                <a:solidFill>
                  <a:srgbClr val="C00000"/>
                </a:solidFill>
                <a:latin typeface="Times New Roman" panose="02020603050405020304" pitchFamily="18" charset="0"/>
                <a:ea typeface="Times New Roman" panose="02020603050405020304" pitchFamily="18" charset="0"/>
              </a:rPr>
              <a:t>	</a:t>
            </a:r>
            <a:r>
              <a:rPr lang="ru-RU" sz="2000" b="1" spc="-50" dirty="0" smtClean="0">
                <a:solidFill>
                  <a:srgbClr val="C00000"/>
                </a:solidFill>
                <a:latin typeface="Times New Roman" panose="02020603050405020304" pitchFamily="18" charset="0"/>
                <a:ea typeface="Times New Roman" panose="02020603050405020304" pitchFamily="18" charset="0"/>
              </a:rPr>
              <a:t>с</a:t>
            </a:r>
            <a:r>
              <a:rPr lang="ru-RU" sz="2000" b="1" dirty="0" smtClean="0">
                <a:solidFill>
                  <a:srgbClr val="C00000"/>
                </a:solidFill>
                <a:latin typeface="Times New Roman" panose="02020603050405020304" pitchFamily="18" charset="0"/>
                <a:ea typeface="Times New Roman" panose="02020603050405020304" pitchFamily="18" charset="0"/>
              </a:rPr>
              <a:t> </a:t>
            </a:r>
            <a:r>
              <a:rPr lang="ru-RU" sz="2000" b="1" spc="-10" dirty="0" smtClean="0">
                <a:solidFill>
                  <a:srgbClr val="C00000"/>
                </a:solidFill>
                <a:latin typeface="Times New Roman" panose="02020603050405020304" pitchFamily="18" charset="0"/>
                <a:ea typeface="Times New Roman" panose="02020603050405020304" pitchFamily="18" charset="0"/>
              </a:rPr>
              <a:t>инклюзией</a:t>
            </a:r>
            <a:r>
              <a:rPr lang="ru-RU" sz="2000" b="1" dirty="0" smtClean="0">
                <a:solidFill>
                  <a:srgbClr val="C00000"/>
                </a:solidFill>
                <a:latin typeface="Times New Roman" panose="02020603050405020304" pitchFamily="18" charset="0"/>
                <a:ea typeface="Times New Roman" panose="02020603050405020304" pitchFamily="18" charset="0"/>
              </a:rPr>
              <a:t> </a:t>
            </a:r>
            <a:r>
              <a:rPr lang="ru-RU" sz="2000" i="1" dirty="0" smtClean="0">
                <a:latin typeface="Times New Roman" panose="02020603050405020304" pitchFamily="18" charset="0"/>
                <a:ea typeface="Times New Roman" panose="02020603050405020304" pitchFamily="18" charset="0"/>
              </a:rPr>
              <a:t>(соотношение</a:t>
            </a:r>
            <a:r>
              <a:rPr lang="ru-RU" sz="2000" i="1" spc="-60" dirty="0" smtClean="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теории</a:t>
            </a:r>
            <a:r>
              <a:rPr lang="ru-RU" sz="2000" i="1" spc="-40"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и</a:t>
            </a:r>
            <a:r>
              <a:rPr lang="ru-RU" sz="2000" i="1" spc="-25" dirty="0">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практики</a:t>
            </a:r>
            <a:r>
              <a:rPr lang="ru-RU" sz="2000" i="1" spc="-60" dirty="0">
                <a:latin typeface="Times New Roman" panose="02020603050405020304" pitchFamily="18" charset="0"/>
                <a:ea typeface="Times New Roman" panose="02020603050405020304" pitchFamily="18" charset="0"/>
              </a:rPr>
              <a:t> </a:t>
            </a:r>
            <a:r>
              <a:rPr lang="ru-RU" sz="2000" i="1" spc="-20" dirty="0">
                <a:latin typeface="Times New Roman" panose="02020603050405020304" pitchFamily="18" charset="0"/>
                <a:ea typeface="Times New Roman" panose="02020603050405020304" pitchFamily="18" charset="0"/>
              </a:rPr>
              <a:t>1:3</a:t>
            </a:r>
            <a:endParaRPr lang="ru-RU" sz="2000" dirty="0"/>
          </a:p>
        </p:txBody>
      </p:sp>
      <p:pic>
        <p:nvPicPr>
          <p:cNvPr id="5" name="Image 18"/>
          <p:cNvPicPr>
            <a:picLocks noGrp="1"/>
          </p:cNvPicPr>
          <p:nvPr>
            <p:ph idx="1"/>
          </p:nvPr>
        </p:nvPicPr>
        <p:blipFill>
          <a:blip r:embed="rId3" cstate="print"/>
          <a:stretch>
            <a:fillRect/>
          </a:stretch>
        </p:blipFill>
        <p:spPr>
          <a:xfrm>
            <a:off x="715992" y="1109593"/>
            <a:ext cx="10515600" cy="1159643"/>
          </a:xfrm>
          <a:prstGeom prst="rect">
            <a:avLst/>
          </a:prstGeom>
        </p:spPr>
      </p:pic>
      <p:sp>
        <p:nvSpPr>
          <p:cNvPr id="6" name="Прямоугольник 5"/>
          <p:cNvSpPr/>
          <p:nvPr/>
        </p:nvSpPr>
        <p:spPr>
          <a:xfrm>
            <a:off x="3019244" y="2360913"/>
            <a:ext cx="5904098" cy="400110"/>
          </a:xfrm>
          <a:prstGeom prst="rect">
            <a:avLst/>
          </a:prstGeom>
        </p:spPr>
        <p:txBody>
          <a:bodyPr wrap="square">
            <a:spAutoFit/>
          </a:bodyPr>
          <a:lstStyle/>
          <a:p>
            <a:r>
              <a:rPr lang="ru-RU" sz="2000" b="1" dirty="0">
                <a:solidFill>
                  <a:srgbClr val="C00000"/>
                </a:solidFill>
                <a:latin typeface="Times New Roman" panose="02020603050405020304" pitchFamily="18" charset="0"/>
                <a:cs typeface="Times New Roman" panose="02020603050405020304" pitchFamily="18" charset="0"/>
              </a:rPr>
              <a:t>Индивидуальный образовательный маршрут </a:t>
            </a:r>
          </a:p>
        </p:txBody>
      </p:sp>
      <p:pic>
        <p:nvPicPr>
          <p:cNvPr id="7" name="Image 19"/>
          <p:cNvPicPr/>
          <p:nvPr/>
        </p:nvPicPr>
        <p:blipFill>
          <a:blip r:embed="rId4" cstate="print"/>
          <a:stretch>
            <a:fillRect/>
          </a:stretch>
        </p:blipFill>
        <p:spPr>
          <a:xfrm>
            <a:off x="279998" y="3105510"/>
            <a:ext cx="11382591" cy="3248978"/>
          </a:xfrm>
          <a:prstGeom prst="rect">
            <a:avLst/>
          </a:prstGeom>
        </p:spPr>
      </p:pic>
    </p:spTree>
    <p:extLst>
      <p:ext uri="{BB962C8B-B14F-4D97-AF65-F5344CB8AC3E}">
        <p14:creationId xmlns:p14="http://schemas.microsoft.com/office/powerpoint/2010/main" val="289098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3057" cy="6858594"/>
          </a:xfrm>
          <a:prstGeom prst="rect">
            <a:avLst/>
          </a:prstGeom>
        </p:spPr>
      </p:pic>
      <p:sp>
        <p:nvSpPr>
          <p:cNvPr id="6" name="Прямоугольник 5"/>
          <p:cNvSpPr/>
          <p:nvPr/>
        </p:nvSpPr>
        <p:spPr>
          <a:xfrm>
            <a:off x="86265" y="1097449"/>
            <a:ext cx="5581291" cy="5760551"/>
          </a:xfrm>
          <a:prstGeom prst="rect">
            <a:avLst/>
          </a:prstGeom>
          <a:solidFill>
            <a:schemeClr val="bg2"/>
          </a:solidFill>
        </p:spPr>
        <p:txBody>
          <a:bodyPr wrap="square">
            <a:spAutoFit/>
          </a:bodyPr>
          <a:lstStyle/>
          <a:p>
            <a:pPr marL="742950" lvl="1" indent="-285750" algn="r">
              <a:spcBef>
                <a:spcPts val="335"/>
              </a:spcBef>
              <a:spcAft>
                <a:spcPts val="0"/>
              </a:spcAft>
              <a:buSzPts val="1300"/>
              <a:buFont typeface="Times New Roman" panose="02020603050405020304" pitchFamily="18" charset="0"/>
              <a:buAutoNum type="arabicPeriod"/>
              <a:tabLst>
                <a:tab pos="1697355" algn="l"/>
              </a:tabLst>
            </a:pPr>
            <a:r>
              <a:rPr lang="ru-RU" sz="1400" i="1" dirty="0">
                <a:latin typeface="Times New Roman" panose="02020603050405020304" pitchFamily="18" charset="0"/>
                <a:ea typeface="Times New Roman" panose="02020603050405020304" pitchFamily="18" charset="0"/>
              </a:rPr>
              <a:t>Порядок</a:t>
            </a:r>
            <a:r>
              <a:rPr lang="ru-RU" sz="1400" i="1" spc="-25" dirty="0">
                <a:latin typeface="Times New Roman" panose="02020603050405020304" pitchFamily="18" charset="0"/>
                <a:ea typeface="Times New Roman" panose="02020603050405020304" pitchFamily="18" charset="0"/>
              </a:rPr>
              <a:t> </a:t>
            </a:r>
            <a:r>
              <a:rPr lang="ru-RU" sz="1400" i="1" dirty="0">
                <a:latin typeface="Times New Roman" panose="02020603050405020304" pitchFamily="18" charset="0"/>
                <a:ea typeface="Times New Roman" panose="02020603050405020304" pitchFamily="18" charset="0"/>
              </a:rPr>
              <a:t>разработки</a:t>
            </a:r>
            <a:r>
              <a:rPr lang="ru-RU" sz="1400" i="1" spc="-10" dirty="0">
                <a:latin typeface="Times New Roman" panose="02020603050405020304" pitchFamily="18" charset="0"/>
                <a:ea typeface="Times New Roman" panose="02020603050405020304" pitchFamily="18" charset="0"/>
              </a:rPr>
              <a:t> </a:t>
            </a:r>
            <a:r>
              <a:rPr lang="ru-RU" sz="1400" i="1" dirty="0">
                <a:latin typeface="Times New Roman" panose="02020603050405020304" pitchFamily="18" charset="0"/>
                <a:ea typeface="Times New Roman" panose="02020603050405020304" pitchFamily="18" charset="0"/>
              </a:rPr>
              <a:t>и</a:t>
            </a:r>
            <a:r>
              <a:rPr lang="ru-RU" sz="1400" i="1" spc="-10" dirty="0">
                <a:latin typeface="Times New Roman" panose="02020603050405020304" pitchFamily="18" charset="0"/>
                <a:ea typeface="Times New Roman" panose="02020603050405020304" pitchFamily="18" charset="0"/>
              </a:rPr>
              <a:t> </a:t>
            </a:r>
            <a:r>
              <a:rPr lang="ru-RU" sz="1400" i="1" dirty="0">
                <a:latin typeface="Times New Roman" panose="02020603050405020304" pitchFamily="18" charset="0"/>
                <a:ea typeface="Times New Roman" panose="02020603050405020304" pitchFamily="18" charset="0"/>
              </a:rPr>
              <a:t>согласования</a:t>
            </a:r>
            <a:r>
              <a:rPr lang="ru-RU" sz="1400" i="1" spc="-25" dirty="0">
                <a:latin typeface="Times New Roman" panose="02020603050405020304" pitchFamily="18" charset="0"/>
                <a:ea typeface="Times New Roman" panose="02020603050405020304" pitchFamily="18" charset="0"/>
              </a:rPr>
              <a:t> </a:t>
            </a:r>
            <a:r>
              <a:rPr lang="ru-RU" sz="1400" i="1" dirty="0">
                <a:latin typeface="Times New Roman" panose="02020603050405020304" pitchFamily="18" charset="0"/>
                <a:ea typeface="Times New Roman" panose="02020603050405020304" pitchFamily="18" charset="0"/>
              </a:rPr>
              <a:t>ИУП</a:t>
            </a:r>
            <a:endParaRPr lang="ru-RU" sz="1100" dirty="0">
              <a:latin typeface="Times New Roman" panose="02020603050405020304" pitchFamily="18" charset="0"/>
              <a:ea typeface="Times New Roman" panose="02020603050405020304" pitchFamily="18" charset="0"/>
            </a:endParaRPr>
          </a:p>
          <a:p>
            <a:pPr marL="742950" marR="79375" lvl="1" indent="-285750">
              <a:spcBef>
                <a:spcPts val="10"/>
              </a:spcBef>
              <a:buSzPts val="1400"/>
              <a:buFont typeface="Times New Roman" panose="02020603050405020304" pitchFamily="18" charset="0"/>
              <a:buAutoNum type="arabicPeriod"/>
              <a:tabLst>
                <a:tab pos="829945" algn="l"/>
              </a:tabLst>
            </a:pPr>
            <a:r>
              <a:rPr lang="ru-RU" sz="1400" dirty="0">
                <a:latin typeface="Times New Roman" panose="02020603050405020304" pitchFamily="18" charset="0"/>
                <a:ea typeface="Times New Roman" panose="02020603050405020304" pitchFamily="18" charset="0"/>
              </a:rPr>
              <a:t>ИУП</a:t>
            </a:r>
            <a:r>
              <a:rPr lang="ru-RU" sz="1400" spc="-85"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разрабатывается</a:t>
            </a:r>
            <a:r>
              <a:rPr lang="ru-RU" sz="1400" spc="-75"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для</a:t>
            </a:r>
            <a:r>
              <a:rPr lang="ru-RU" sz="1400" spc="-75"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видов</a:t>
            </a:r>
            <a:r>
              <a:rPr lang="ru-RU" sz="1400" spc="-80"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деятельности,</a:t>
            </a:r>
            <a:r>
              <a:rPr lang="ru-RU" sz="1400" spc="-75"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входящих</a:t>
            </a:r>
            <a:r>
              <a:rPr lang="ru-RU" sz="1400" spc="-75"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в</a:t>
            </a:r>
            <a:r>
              <a:rPr lang="ru-RU" sz="1400" spc="-80"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учебный</a:t>
            </a:r>
            <a:r>
              <a:rPr lang="ru-RU" sz="1400" spc="-70"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план</a:t>
            </a:r>
            <a:r>
              <a:rPr lang="ru-RU" sz="1400" spc="-335"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учреждения.</a:t>
            </a:r>
            <a:endParaRPr lang="ru-RU" sz="1100" dirty="0">
              <a:latin typeface="Times New Roman" panose="02020603050405020304" pitchFamily="18" charset="0"/>
              <a:ea typeface="Times New Roman" panose="02020603050405020304" pitchFamily="18" charset="0"/>
            </a:endParaRPr>
          </a:p>
          <a:p>
            <a:pPr marL="742950" lvl="1" indent="-285750">
              <a:lnSpc>
                <a:spcPts val="1610"/>
              </a:lnSpc>
              <a:buSzPts val="1400"/>
              <a:buFont typeface="Times New Roman" panose="02020603050405020304" pitchFamily="18" charset="0"/>
              <a:buAutoNum type="arabicPeriod"/>
              <a:tabLst>
                <a:tab pos="837565" algn="l"/>
              </a:tabLst>
            </a:pPr>
            <a:r>
              <a:rPr lang="ru-RU" sz="1400" dirty="0">
                <a:latin typeface="Times New Roman" panose="02020603050405020304" pitchFamily="18" charset="0"/>
                <a:ea typeface="Times New Roman" panose="02020603050405020304" pitchFamily="18" charset="0"/>
              </a:rPr>
              <a:t>ИУП</a:t>
            </a:r>
            <a:r>
              <a:rPr lang="ru-RU" sz="1400" spc="-20"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согласуется</a:t>
            </a:r>
            <a:r>
              <a:rPr lang="ru-RU" sz="1400" spc="-10"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в</a:t>
            </a:r>
            <a:r>
              <a:rPr lang="ru-RU" sz="1400" spc="-20"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соответствие</a:t>
            </a:r>
            <a:r>
              <a:rPr lang="ru-RU" sz="1400" spc="-20"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с</a:t>
            </a:r>
            <a:r>
              <a:rPr lang="ru-RU" sz="1400" spc="-10"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нормативными</a:t>
            </a:r>
            <a:r>
              <a:rPr lang="ru-RU" sz="1400" spc="-10"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актами</a:t>
            </a:r>
            <a:r>
              <a:rPr lang="ru-RU" sz="1400" spc="-5"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учреждения.</a:t>
            </a:r>
            <a:endParaRPr lang="ru-RU" sz="1100" dirty="0">
              <a:latin typeface="Times New Roman" panose="02020603050405020304" pitchFamily="18" charset="0"/>
              <a:ea typeface="Times New Roman" panose="02020603050405020304" pitchFamily="18" charset="0"/>
            </a:endParaRPr>
          </a:p>
          <a:p>
            <a:pPr marL="125730">
              <a:spcBef>
                <a:spcPts val="15"/>
              </a:spcBef>
              <a:spcAft>
                <a:spcPts val="0"/>
              </a:spcAft>
            </a:pPr>
            <a:r>
              <a:rPr lang="ru-RU" sz="1200"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marL="125730">
              <a:spcBef>
                <a:spcPts val="40"/>
              </a:spcBef>
              <a:spcAft>
                <a:spcPts val="0"/>
              </a:spcAft>
            </a:pPr>
            <a:r>
              <a:rPr lang="ru-RU" sz="750" b="1"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marL="2091690">
              <a:spcBef>
                <a:spcPts val="450"/>
              </a:spcBef>
              <a:spcAft>
                <a:spcPts val="0"/>
              </a:spcAft>
            </a:pPr>
            <a:r>
              <a:rPr lang="ru-RU" sz="1200" dirty="0">
                <a:latin typeface="Times New Roman" panose="02020603050405020304" pitchFamily="18" charset="0"/>
                <a:ea typeface="Times New Roman" panose="02020603050405020304" pitchFamily="18" charset="0"/>
              </a:rPr>
              <a:t>Полное</a:t>
            </a:r>
            <a:r>
              <a:rPr lang="ru-RU" sz="1200" spc="-2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наименование</a:t>
            </a:r>
            <a:r>
              <a:rPr lang="ru-RU" sz="1200" spc="-2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учреждения</a:t>
            </a:r>
            <a:endParaRPr lang="ru-RU" sz="1100" dirty="0">
              <a:latin typeface="Times New Roman" panose="02020603050405020304" pitchFamily="18" charset="0"/>
              <a:ea typeface="Times New Roman" panose="02020603050405020304" pitchFamily="18" charset="0"/>
            </a:endParaRPr>
          </a:p>
          <a:p>
            <a:pPr marL="74930">
              <a:spcAft>
                <a:spcPts val="0"/>
              </a:spcAft>
            </a:pPr>
            <a:r>
              <a:rPr lang="ru-RU" sz="1200" dirty="0">
                <a:latin typeface="Times New Roman" panose="02020603050405020304" pitchFamily="18" charset="0"/>
                <a:ea typeface="Times New Roman" panose="02020603050405020304" pitchFamily="18" charset="0"/>
              </a:rPr>
              <a:t>«Согласовано»</a:t>
            </a:r>
            <a:endParaRPr lang="ru-RU" sz="1100" dirty="0">
              <a:latin typeface="Times New Roman" panose="02020603050405020304" pitchFamily="18" charset="0"/>
              <a:ea typeface="Times New Roman" panose="02020603050405020304" pitchFamily="18" charset="0"/>
            </a:endParaRPr>
          </a:p>
          <a:p>
            <a:pPr marL="74930">
              <a:spcAft>
                <a:spcPts val="0"/>
              </a:spcAft>
              <a:tabLst>
                <a:tab pos="2405380" algn="l"/>
              </a:tabLst>
            </a:pPr>
            <a:r>
              <a:rPr lang="ru-RU" sz="1200" dirty="0">
                <a:latin typeface="Times New Roman" panose="02020603050405020304" pitchFamily="18" charset="0"/>
                <a:ea typeface="Times New Roman" panose="02020603050405020304" pitchFamily="18" charset="0"/>
              </a:rPr>
              <a:t>ФИО,</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должность</a:t>
            </a:r>
            <a:r>
              <a:rPr lang="ru-RU" sz="1200" spc="5" dirty="0">
                <a:latin typeface="Times New Roman" panose="02020603050405020304" pitchFamily="18" charset="0"/>
                <a:ea typeface="Times New Roman" panose="02020603050405020304" pitchFamily="18" charset="0"/>
              </a:rPr>
              <a:t> </a:t>
            </a:r>
            <a:r>
              <a:rPr lang="ru-RU" sz="1200" u="sng" dirty="0">
                <a:latin typeface="Times New Roman" panose="02020603050405020304" pitchFamily="18" charset="0"/>
                <a:ea typeface="Times New Roman" panose="02020603050405020304" pitchFamily="18" charset="0"/>
              </a:rPr>
              <a:t> 	</a:t>
            </a:r>
            <a:endParaRPr lang="ru-RU" sz="1100" dirty="0">
              <a:latin typeface="Times New Roman" panose="02020603050405020304" pitchFamily="18" charset="0"/>
              <a:ea typeface="Times New Roman" panose="02020603050405020304" pitchFamily="18" charset="0"/>
            </a:endParaRPr>
          </a:p>
          <a:p>
            <a:pPr marL="74930">
              <a:spcAft>
                <a:spcPts val="0"/>
              </a:spcAft>
              <a:tabLst>
                <a:tab pos="457200" algn="l"/>
                <a:tab pos="1560830" algn="l"/>
                <a:tab pos="1941830" algn="l"/>
              </a:tabLst>
            </a:pPr>
            <a:r>
              <a:rPr lang="ru-RU" sz="1200" dirty="0">
                <a:latin typeface="Times New Roman" panose="02020603050405020304" pitchFamily="18" charset="0"/>
                <a:ea typeface="Times New Roman" panose="02020603050405020304" pitchFamily="18" charset="0"/>
              </a:rPr>
              <a:t>«_</a:t>
            </a:r>
            <a:r>
              <a:rPr lang="ru-RU" sz="1200" u="sng"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a:t>
            </a:r>
            <a:r>
              <a:rPr lang="ru-RU" sz="1200" u="sng"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20</a:t>
            </a:r>
            <a:r>
              <a:rPr lang="ru-RU" sz="1200" u="sng"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г</a:t>
            </a:r>
            <a:endParaRPr lang="ru-RU" sz="1100" dirty="0">
              <a:latin typeface="Times New Roman" panose="02020603050405020304" pitchFamily="18" charset="0"/>
              <a:ea typeface="Times New Roman" panose="02020603050405020304" pitchFamily="18" charset="0"/>
            </a:endParaRPr>
          </a:p>
          <a:p>
            <a:pPr marL="125730">
              <a:spcAft>
                <a:spcPts val="0"/>
              </a:spcAft>
            </a:pPr>
            <a:r>
              <a:rPr lang="ru-RU" sz="1300"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marL="125730">
              <a:spcAft>
                <a:spcPts val="0"/>
              </a:spcAft>
            </a:pPr>
            <a:r>
              <a:rPr lang="ru-RU" sz="1300"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marL="33020" marR="36195" algn="ctr">
              <a:spcBef>
                <a:spcPts val="1155"/>
              </a:spcBef>
              <a:spcAft>
                <a:spcPts val="0"/>
              </a:spcAft>
            </a:pPr>
            <a:r>
              <a:rPr lang="ru-RU" sz="1200" dirty="0">
                <a:latin typeface="Times New Roman" panose="02020603050405020304" pitchFamily="18" charset="0"/>
                <a:ea typeface="Times New Roman" panose="02020603050405020304" pitchFamily="18" charset="0"/>
              </a:rPr>
              <a:t>ИНДИВИДУАЛЬНЫЙ</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УЧЕБНЫЙ</a:t>
            </a:r>
            <a:r>
              <a:rPr lang="ru-RU" sz="1200" spc="-2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ПЛАН</a:t>
            </a:r>
            <a:endParaRPr lang="ru-RU" sz="1100" dirty="0">
              <a:latin typeface="Times New Roman" panose="02020603050405020304" pitchFamily="18" charset="0"/>
              <a:ea typeface="Times New Roman" panose="02020603050405020304" pitchFamily="18" charset="0"/>
            </a:endParaRPr>
          </a:p>
          <a:p>
            <a:pPr marL="125730">
              <a:spcAft>
                <a:spcPts val="0"/>
              </a:spcAft>
            </a:pPr>
            <a:r>
              <a:rPr lang="ru-RU" sz="1300"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marL="125730">
              <a:spcAft>
                <a:spcPts val="0"/>
              </a:spcAft>
            </a:pPr>
            <a:r>
              <a:rPr lang="ru-RU" sz="1100"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marL="591820" marR="594995" indent="-2540" algn="ctr">
              <a:spcAft>
                <a:spcPts val="0"/>
              </a:spcAft>
              <a:tabLst>
                <a:tab pos="1118870" algn="l"/>
                <a:tab pos="1550035" algn="l"/>
                <a:tab pos="3698240" algn="l"/>
                <a:tab pos="5782310" algn="l"/>
              </a:tabLst>
            </a:pPr>
            <a:r>
              <a:rPr lang="ru-RU" sz="1200" dirty="0">
                <a:latin typeface="Times New Roman" panose="02020603050405020304" pitchFamily="18" charset="0"/>
                <a:ea typeface="Times New Roman" panose="02020603050405020304" pitchFamily="18" charset="0"/>
              </a:rPr>
              <a:t>ДОО</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«_</a:t>
            </a:r>
            <a:r>
              <a:rPr lang="ru-RU" sz="1200" u="sng"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 для индивидуального обучения</a:t>
            </a:r>
            <a:r>
              <a:rPr lang="ru-RU" sz="1200" spc="-28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по</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образовательной</a:t>
            </a:r>
            <a:r>
              <a:rPr lang="ru-RU" sz="1200" spc="-2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программе «_</a:t>
            </a:r>
            <a:r>
              <a:rPr lang="ru-RU" sz="1200" u="sng" dirty="0">
                <a:latin typeface="Times New Roman" panose="02020603050405020304" pitchFamily="18" charset="0"/>
                <a:ea typeface="Times New Roman" panose="02020603050405020304" pitchFamily="18" charset="0"/>
              </a:rPr>
              <a:t>		</a:t>
            </a:r>
            <a:r>
              <a:rPr lang="ru-RU" sz="1200" spc="-5" dirty="0">
                <a:latin typeface="Times New Roman" panose="02020603050405020304" pitchFamily="18" charset="0"/>
                <a:ea typeface="Times New Roman" panose="02020603050405020304" pitchFamily="18" charset="0"/>
              </a:rPr>
              <a:t>»</a:t>
            </a:r>
            <a:r>
              <a:rPr lang="ru-RU" sz="1200" spc="-28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на</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20</a:t>
            </a:r>
            <a:r>
              <a:rPr lang="ru-RU" sz="1200" u="sng"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20</a:t>
            </a:r>
            <a:r>
              <a:rPr lang="ru-RU" sz="1200" u="sng"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учебный</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год</a:t>
            </a:r>
            <a:endParaRPr lang="ru-RU" sz="1100" dirty="0">
              <a:latin typeface="Times New Roman" panose="02020603050405020304" pitchFamily="18" charset="0"/>
              <a:ea typeface="Times New Roman" panose="02020603050405020304" pitchFamily="18" charset="0"/>
            </a:endParaRPr>
          </a:p>
          <a:p>
            <a:pPr marL="125730">
              <a:spcAft>
                <a:spcPts val="0"/>
              </a:spcAft>
            </a:pPr>
            <a:r>
              <a:rPr lang="ru-RU" sz="1300"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marL="125730">
              <a:spcAft>
                <a:spcPts val="0"/>
              </a:spcAft>
            </a:pPr>
            <a:r>
              <a:rPr lang="ru-RU" sz="1300"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marL="2496820" marR="77470" indent="1199515">
              <a:lnSpc>
                <a:spcPct val="200000"/>
              </a:lnSpc>
              <a:spcBef>
                <a:spcPts val="1150"/>
              </a:spcBef>
              <a:spcAft>
                <a:spcPts val="0"/>
              </a:spcAft>
              <a:tabLst>
                <a:tab pos="3988435" algn="l"/>
                <a:tab pos="5922010" algn="l"/>
              </a:tabLst>
            </a:pPr>
            <a:r>
              <a:rPr lang="ru-RU" sz="1200" dirty="0">
                <a:latin typeface="Times New Roman" panose="02020603050405020304" pitchFamily="18" charset="0"/>
                <a:ea typeface="Times New Roman" panose="02020603050405020304" pitchFamily="18" charset="0"/>
              </a:rPr>
              <a:t>План</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составил</a:t>
            </a:r>
            <a:r>
              <a:rPr lang="ru-RU" sz="1200" spc="-2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ПДО</a:t>
            </a:r>
            <a:r>
              <a:rPr lang="ru-RU" sz="1200" u="sng" dirty="0">
                <a:latin typeface="Times New Roman" panose="02020603050405020304" pitchFamily="18" charset="0"/>
                <a:ea typeface="Times New Roman" panose="02020603050405020304" pitchFamily="18" charset="0"/>
              </a:rPr>
              <a:t>	</a:t>
            </a:r>
            <a:r>
              <a:rPr lang="ru-RU" sz="1200" spc="-5" dirty="0">
                <a:latin typeface="Times New Roman" panose="02020603050405020304" pitchFamily="18" charset="0"/>
                <a:ea typeface="Times New Roman" panose="02020603050405020304" pitchFamily="18" charset="0"/>
              </a:rPr>
              <a:t>Ф.И.О.</a:t>
            </a:r>
            <a:r>
              <a:rPr lang="ru-RU" sz="1200" spc="-28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г.</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Новосибирск,</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202</a:t>
            </a:r>
            <a:r>
              <a:rPr lang="ru-RU" sz="1200" u="sng" dirty="0">
                <a:latin typeface="Times New Roman" panose="02020603050405020304" pitchFamily="18" charset="0"/>
                <a:ea typeface="Times New Roman" panose="02020603050405020304" pitchFamily="18" charset="0"/>
              </a:rPr>
              <a:t> 	</a:t>
            </a:r>
            <a:endParaRPr lang="ru-RU" sz="1100" dirty="0">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5727940" y="86264"/>
            <a:ext cx="5443269" cy="5855449"/>
          </a:xfrm>
          <a:prstGeom prst="rect">
            <a:avLst/>
          </a:prstGeom>
          <a:solidFill>
            <a:schemeClr val="bg2"/>
          </a:solidFill>
        </p:spPr>
        <p:txBody>
          <a:bodyPr wrap="square">
            <a:spAutoFit/>
          </a:bodyPr>
          <a:lstStyle/>
          <a:p>
            <a:pPr marL="33020" marR="36195" algn="ctr">
              <a:spcAft>
                <a:spcPts val="0"/>
              </a:spcAft>
            </a:pPr>
            <a:endParaRPr lang="ru-RU" sz="1200" dirty="0" smtClean="0">
              <a:latin typeface="Times New Roman" panose="02020603050405020304" pitchFamily="18" charset="0"/>
              <a:ea typeface="Times New Roman" panose="02020603050405020304" pitchFamily="18" charset="0"/>
            </a:endParaRPr>
          </a:p>
          <a:p>
            <a:pPr marL="33020" marR="36195" algn="ctr">
              <a:spcAft>
                <a:spcPts val="0"/>
              </a:spcAft>
            </a:pPr>
            <a:endParaRPr lang="ru-RU" sz="1200" dirty="0">
              <a:latin typeface="Times New Roman" panose="02020603050405020304" pitchFamily="18" charset="0"/>
              <a:ea typeface="Times New Roman" panose="02020603050405020304" pitchFamily="18" charset="0"/>
            </a:endParaRPr>
          </a:p>
          <a:p>
            <a:pPr marL="33020" marR="36195" algn="ctr">
              <a:spcAft>
                <a:spcPts val="0"/>
              </a:spcAft>
            </a:pPr>
            <a:r>
              <a:rPr lang="ru-RU" sz="1200" dirty="0" smtClean="0">
                <a:latin typeface="Times New Roman" panose="02020603050405020304" pitchFamily="18" charset="0"/>
                <a:ea typeface="Times New Roman" panose="02020603050405020304" pitchFamily="18" charset="0"/>
              </a:rPr>
              <a:t>Пример</a:t>
            </a:r>
            <a:r>
              <a:rPr lang="ru-RU" sz="1200" spc="-15" dirty="0" smtClean="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ИУП</a:t>
            </a:r>
            <a:endParaRPr lang="ru-RU" sz="1100" dirty="0">
              <a:latin typeface="Times New Roman" panose="02020603050405020304" pitchFamily="18" charset="0"/>
              <a:ea typeface="Times New Roman" panose="02020603050405020304" pitchFamily="18" charset="0"/>
            </a:endParaRPr>
          </a:p>
          <a:p>
            <a:pPr marL="33020" algn="ctr">
              <a:spcAft>
                <a:spcPts val="0"/>
              </a:spcAft>
              <a:tabLst>
                <a:tab pos="1413510" algn="l"/>
              </a:tabLst>
            </a:pPr>
            <a:r>
              <a:rPr lang="ru-RU" sz="1200" dirty="0">
                <a:latin typeface="Times New Roman" panose="02020603050405020304" pitchFamily="18" charset="0"/>
                <a:ea typeface="Times New Roman" panose="02020603050405020304" pitchFamily="18" charset="0"/>
              </a:rPr>
              <a:t>(</a:t>
            </a:r>
            <a:r>
              <a:rPr lang="ru-RU" sz="1200" u="sng"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направленность)</a:t>
            </a:r>
            <a:endParaRPr lang="ru-RU" sz="1100" dirty="0">
              <a:latin typeface="Times New Roman" panose="02020603050405020304" pitchFamily="18" charset="0"/>
              <a:ea typeface="Times New Roman" panose="02020603050405020304" pitchFamily="18" charset="0"/>
            </a:endParaRPr>
          </a:p>
          <a:p>
            <a:pPr marL="125730">
              <a:spcAft>
                <a:spcPts val="0"/>
              </a:spcAft>
            </a:pPr>
            <a:r>
              <a:rPr lang="ru-RU" sz="1200"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marL="342900" lvl="0" indent="-342900">
              <a:buSzPts val="1200"/>
              <a:buFont typeface="Times New Roman" panose="02020603050405020304" pitchFamily="18" charset="0"/>
              <a:buAutoNum type="arabicPeriod"/>
              <a:tabLst>
                <a:tab pos="616585" algn="l"/>
                <a:tab pos="3932555" algn="l"/>
              </a:tabLst>
            </a:pPr>
            <a:r>
              <a:rPr lang="ru-RU" sz="1200" dirty="0">
                <a:latin typeface="Times New Roman" panose="02020603050405020304" pitchFamily="18" charset="0"/>
                <a:ea typeface="Times New Roman" panose="02020603050405020304" pitchFamily="18" charset="0"/>
              </a:rPr>
              <a:t>Фамилия,</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имя</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обучающегося: </a:t>
            </a:r>
            <a:r>
              <a:rPr lang="ru-RU" sz="1200" u="sng" dirty="0">
                <a:latin typeface="Times New Roman" panose="02020603050405020304" pitchFamily="18" charset="0"/>
                <a:ea typeface="Times New Roman" panose="02020603050405020304" pitchFamily="18" charset="0"/>
              </a:rPr>
              <a:t> 	</a:t>
            </a:r>
            <a:endParaRPr lang="ru-RU" sz="1100" dirty="0">
              <a:latin typeface="Times New Roman" panose="02020603050405020304" pitchFamily="18" charset="0"/>
              <a:ea typeface="Times New Roman" panose="02020603050405020304" pitchFamily="18" charset="0"/>
            </a:endParaRPr>
          </a:p>
          <a:p>
            <a:pPr marL="342900" lvl="0" indent="-342900">
              <a:buSzPts val="1200"/>
              <a:buFont typeface="Times New Roman" panose="02020603050405020304" pitchFamily="18" charset="0"/>
              <a:buAutoNum type="arabicPeriod"/>
              <a:tabLst>
                <a:tab pos="616585" algn="l"/>
                <a:tab pos="1550035" algn="l"/>
                <a:tab pos="3949065" algn="l"/>
              </a:tabLst>
            </a:pPr>
            <a:r>
              <a:rPr lang="ru-RU" sz="1200" dirty="0">
                <a:latin typeface="Times New Roman" panose="02020603050405020304" pitchFamily="18" charset="0"/>
                <a:ea typeface="Times New Roman" panose="02020603050405020304" pitchFamily="18" charset="0"/>
              </a:rPr>
              <a:t>Возраст</a:t>
            </a:r>
            <a:r>
              <a:rPr lang="ru-RU" sz="1200" u="sng"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дата рождения</a:t>
            </a:r>
            <a:r>
              <a:rPr lang="ru-RU" sz="1200" spc="5" dirty="0">
                <a:latin typeface="Times New Roman" panose="02020603050405020304" pitchFamily="18" charset="0"/>
                <a:ea typeface="Times New Roman" panose="02020603050405020304" pitchFamily="18" charset="0"/>
              </a:rPr>
              <a:t> </a:t>
            </a:r>
            <a:r>
              <a:rPr lang="ru-RU" sz="1200" u="sng" dirty="0">
                <a:latin typeface="Times New Roman" panose="02020603050405020304" pitchFamily="18" charset="0"/>
                <a:ea typeface="Times New Roman" panose="02020603050405020304" pitchFamily="18" charset="0"/>
              </a:rPr>
              <a:t> 	</a:t>
            </a:r>
            <a:endParaRPr lang="ru-RU" sz="1100" dirty="0">
              <a:latin typeface="Times New Roman" panose="02020603050405020304" pitchFamily="18" charset="0"/>
              <a:ea typeface="Times New Roman" panose="02020603050405020304" pitchFamily="18" charset="0"/>
            </a:endParaRPr>
          </a:p>
          <a:p>
            <a:pPr marL="342900" lvl="0" indent="-342900">
              <a:buSzPts val="1200"/>
              <a:buFont typeface="Times New Roman" panose="02020603050405020304" pitchFamily="18" charset="0"/>
              <a:buAutoNum type="arabicPeriod"/>
              <a:tabLst>
                <a:tab pos="616585" algn="l"/>
              </a:tabLst>
            </a:pPr>
            <a:r>
              <a:rPr lang="ru-RU" sz="1200" dirty="0">
                <a:latin typeface="Times New Roman" panose="02020603050405020304" pitchFamily="18" charset="0"/>
                <a:ea typeface="Times New Roman" panose="02020603050405020304" pitchFamily="18" charset="0"/>
              </a:rPr>
              <a:t>Медицинский</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анамнез</a:t>
            </a:r>
            <a:r>
              <a:rPr lang="ru-RU" sz="1200" spc="-2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(результаты</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ПМПК,</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ИПРА)</a:t>
            </a:r>
            <a:endParaRPr lang="ru-RU" sz="1100" dirty="0">
              <a:latin typeface="Times New Roman" panose="02020603050405020304" pitchFamily="18" charset="0"/>
              <a:ea typeface="Times New Roman" panose="02020603050405020304" pitchFamily="18" charset="0"/>
            </a:endParaRPr>
          </a:p>
          <a:p>
            <a:pPr marL="342900" lvl="0" indent="-342900">
              <a:buSzPts val="1200"/>
              <a:buFont typeface="Times New Roman" panose="02020603050405020304" pitchFamily="18" charset="0"/>
              <a:buAutoNum type="arabicPeriod"/>
              <a:tabLst>
                <a:tab pos="616585" algn="l"/>
              </a:tabLst>
            </a:pPr>
            <a:r>
              <a:rPr lang="ru-RU" sz="1200" dirty="0">
                <a:latin typeface="Times New Roman" panose="02020603050405020304" pitchFamily="18" charset="0"/>
                <a:ea typeface="Times New Roman" panose="02020603050405020304" pitchFamily="18" charset="0"/>
              </a:rPr>
              <a:t>Дата</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номер</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протокола</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ПМПК</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дата</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получения</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справки</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ПМПК,</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ИПРА</a:t>
            </a:r>
            <a:endParaRPr lang="ru-RU" sz="1100" dirty="0">
              <a:latin typeface="Times New Roman" panose="02020603050405020304" pitchFamily="18" charset="0"/>
              <a:ea typeface="Times New Roman" panose="02020603050405020304" pitchFamily="18" charset="0"/>
            </a:endParaRPr>
          </a:p>
          <a:p>
            <a:pPr marL="342900" lvl="0" indent="-342900">
              <a:buSzPts val="1200"/>
              <a:buFont typeface="Times New Roman" panose="02020603050405020304" pitchFamily="18" charset="0"/>
              <a:buAutoNum type="arabicPeriod"/>
              <a:tabLst>
                <a:tab pos="616585" algn="l"/>
                <a:tab pos="2966085" algn="l"/>
                <a:tab pos="5076190" algn="l"/>
              </a:tabLst>
            </a:pPr>
            <a:r>
              <a:rPr lang="ru-RU" sz="1200" dirty="0">
                <a:latin typeface="Times New Roman" panose="02020603050405020304" pitchFamily="18" charset="0"/>
                <a:ea typeface="Times New Roman" panose="02020603050405020304" pitchFamily="18" charset="0"/>
              </a:rPr>
              <a:t>Год</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обучения</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в</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объединении:</a:t>
            </a:r>
            <a:r>
              <a:rPr lang="ru-RU" sz="1200" u="sng"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год</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вступления</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в</a:t>
            </a:r>
            <a:r>
              <a:rPr lang="ru-RU" sz="1200" spc="-2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ДОО</a:t>
            </a:r>
            <a:r>
              <a:rPr lang="ru-RU" sz="1200" u="sng" dirty="0">
                <a:latin typeface="Times New Roman" panose="02020603050405020304" pitchFamily="18" charset="0"/>
                <a:ea typeface="Times New Roman" panose="02020603050405020304" pitchFamily="18" charset="0"/>
              </a:rPr>
              <a:t> 	</a:t>
            </a:r>
            <a:endParaRPr lang="ru-RU" sz="1100" dirty="0">
              <a:latin typeface="Times New Roman" panose="02020603050405020304" pitchFamily="18" charset="0"/>
              <a:ea typeface="Times New Roman" panose="02020603050405020304" pitchFamily="18" charset="0"/>
            </a:endParaRPr>
          </a:p>
          <a:p>
            <a:pPr marL="342900" lvl="0" indent="-342900">
              <a:buSzPts val="1200"/>
              <a:buFont typeface="Times New Roman" panose="02020603050405020304" pitchFamily="18" charset="0"/>
              <a:buAutoNum type="arabicPeriod"/>
              <a:tabLst>
                <a:tab pos="616585" algn="l"/>
              </a:tabLst>
            </a:pPr>
            <a:r>
              <a:rPr lang="ru-RU" sz="1200" dirty="0">
                <a:latin typeface="Times New Roman" panose="02020603050405020304" pitchFamily="18" charset="0"/>
                <a:ea typeface="Times New Roman" panose="02020603050405020304" pitchFamily="18" charset="0"/>
              </a:rPr>
              <a:t>Характеристика</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ребенка</a:t>
            </a:r>
            <a:endParaRPr lang="ru-RU" sz="1100" dirty="0">
              <a:latin typeface="Times New Roman" panose="02020603050405020304" pitchFamily="18" charset="0"/>
              <a:ea typeface="Times New Roman" panose="02020603050405020304" pitchFamily="18" charset="0"/>
            </a:endParaRPr>
          </a:p>
          <a:p>
            <a:pPr marL="342900" lvl="0" indent="-342900">
              <a:buSzPts val="1200"/>
              <a:buFont typeface="Times New Roman" panose="02020603050405020304" pitchFamily="18" charset="0"/>
              <a:buAutoNum type="arabicPeriod"/>
              <a:tabLst>
                <a:tab pos="616585" algn="l"/>
              </a:tabLst>
            </a:pPr>
            <a:r>
              <a:rPr lang="ru-RU" sz="1200" dirty="0">
                <a:latin typeface="Times New Roman" panose="02020603050405020304" pitchFamily="18" charset="0"/>
                <a:ea typeface="Times New Roman" panose="02020603050405020304" pitchFamily="18" charset="0"/>
              </a:rPr>
              <a:t>Основания</a:t>
            </a:r>
            <a:r>
              <a:rPr lang="ru-RU" sz="1200" spc="-2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для</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создания</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индивидуального</a:t>
            </a:r>
            <a:r>
              <a:rPr lang="ru-RU" sz="1200" spc="-2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образовательного</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маршрута.</a:t>
            </a:r>
            <a:endParaRPr lang="ru-RU" sz="1100" dirty="0">
              <a:latin typeface="Times New Roman" panose="02020603050405020304" pitchFamily="18" charset="0"/>
              <a:ea typeface="Times New Roman" panose="02020603050405020304" pitchFamily="18" charset="0"/>
            </a:endParaRPr>
          </a:p>
          <a:p>
            <a:pPr marL="342900" lvl="0" indent="-342900">
              <a:spcBef>
                <a:spcPts val="5"/>
              </a:spcBef>
              <a:buSzPts val="1200"/>
              <a:buFont typeface="Times New Roman" panose="02020603050405020304" pitchFamily="18" charset="0"/>
              <a:buAutoNum type="arabicPeriod"/>
              <a:tabLst>
                <a:tab pos="616585" algn="l"/>
              </a:tabLst>
            </a:pPr>
            <a:r>
              <a:rPr lang="ru-RU" sz="1200" dirty="0">
                <a:latin typeface="Times New Roman" panose="02020603050405020304" pitchFamily="18" charset="0"/>
                <a:ea typeface="Times New Roman" panose="02020603050405020304" pitchFamily="18" charset="0"/>
              </a:rPr>
              <a:t>ФИО</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родителя</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законного</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представителя</a:t>
            </a:r>
            <a:endParaRPr lang="ru-RU" sz="1100" dirty="0">
              <a:latin typeface="Times New Roman" panose="02020603050405020304" pitchFamily="18" charset="0"/>
              <a:ea typeface="Times New Roman" panose="02020603050405020304" pitchFamily="18" charset="0"/>
            </a:endParaRPr>
          </a:p>
          <a:p>
            <a:pPr marL="342900" lvl="0" indent="-342900">
              <a:buSzPts val="1200"/>
              <a:buFont typeface="Times New Roman" panose="02020603050405020304" pitchFamily="18" charset="0"/>
              <a:buAutoNum type="arabicPeriod"/>
              <a:tabLst>
                <a:tab pos="616585" algn="l"/>
              </a:tabLst>
            </a:pPr>
            <a:r>
              <a:rPr lang="ru-RU" sz="1200" dirty="0">
                <a:latin typeface="Times New Roman" panose="02020603050405020304" pitchFamily="18" charset="0"/>
                <a:ea typeface="Times New Roman" panose="02020603050405020304" pitchFamily="18" charset="0"/>
              </a:rPr>
              <a:t>Этапы</a:t>
            </a:r>
            <a:r>
              <a:rPr lang="ru-RU" sz="1200" spc="-2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индивидуального</a:t>
            </a:r>
            <a:r>
              <a:rPr lang="ru-RU" sz="1200" spc="-2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образовательного</a:t>
            </a:r>
            <a:r>
              <a:rPr lang="ru-RU" sz="1200" spc="-2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маршрута</a:t>
            </a:r>
            <a:endParaRPr lang="ru-RU" sz="1100" dirty="0">
              <a:latin typeface="Times New Roman" panose="02020603050405020304" pitchFamily="18" charset="0"/>
              <a:ea typeface="Times New Roman" panose="02020603050405020304" pitchFamily="18" charset="0"/>
            </a:endParaRPr>
          </a:p>
          <a:p>
            <a:pPr marL="74930" indent="359410">
              <a:spcAft>
                <a:spcPts val="0"/>
              </a:spcAft>
            </a:pPr>
            <a:r>
              <a:rPr lang="ru-RU" sz="1200" dirty="0">
                <a:latin typeface="Times New Roman" panose="02020603050405020304" pitchFamily="18" charset="0"/>
                <a:ea typeface="Times New Roman" panose="02020603050405020304" pitchFamily="18" charset="0"/>
              </a:rPr>
              <a:t>Название</a:t>
            </a:r>
            <a:r>
              <a:rPr lang="ru-RU" sz="1200" spc="9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программы</a:t>
            </a:r>
            <a:r>
              <a:rPr lang="ru-RU" sz="1200" spc="1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полностью</a:t>
            </a:r>
            <a:r>
              <a:rPr lang="ru-RU" sz="1200" spc="10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(ДОП</a:t>
            </a:r>
            <a:r>
              <a:rPr lang="ru-RU" sz="1200" spc="9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в</a:t>
            </a:r>
            <a:r>
              <a:rPr lang="ru-RU" sz="1200" spc="10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рамках</a:t>
            </a:r>
            <a:r>
              <a:rPr lang="ru-RU" sz="1200" spc="1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инклюзивной</a:t>
            </a:r>
            <a:r>
              <a:rPr lang="ru-RU" sz="1200" spc="10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группы)</a:t>
            </a:r>
            <a:r>
              <a:rPr lang="ru-RU" sz="1200" spc="9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(прилагается</a:t>
            </a:r>
            <a:r>
              <a:rPr lang="ru-RU" sz="1200" spc="-28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согласие</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 отказ</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о разработке</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АДОП</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или ИОМ</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для</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ДОП</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в</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рамках</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инклюзии)</a:t>
            </a:r>
            <a:endParaRPr lang="ru-RU" sz="1100" dirty="0">
              <a:latin typeface="Times New Roman" panose="02020603050405020304" pitchFamily="18" charset="0"/>
              <a:ea typeface="Times New Roman" panose="02020603050405020304" pitchFamily="18" charset="0"/>
            </a:endParaRPr>
          </a:p>
          <a:p>
            <a:pPr marL="434975" algn="just">
              <a:spcAft>
                <a:spcPts val="0"/>
              </a:spcAft>
            </a:pPr>
            <a:r>
              <a:rPr lang="ru-RU" sz="1200" dirty="0">
                <a:latin typeface="Times New Roman" panose="02020603050405020304" pitchFamily="18" charset="0"/>
                <a:ea typeface="Times New Roman" panose="02020603050405020304" pitchFamily="18" charset="0"/>
              </a:rPr>
              <a:t>Цель</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ИУП</a:t>
            </a:r>
            <a:endParaRPr lang="ru-RU" sz="1100" dirty="0">
              <a:latin typeface="Times New Roman" panose="02020603050405020304" pitchFamily="18" charset="0"/>
              <a:ea typeface="Times New Roman" panose="02020603050405020304" pitchFamily="18" charset="0"/>
            </a:endParaRPr>
          </a:p>
          <a:p>
            <a:pPr marL="434975" algn="just">
              <a:spcAft>
                <a:spcPts val="0"/>
              </a:spcAft>
            </a:pPr>
            <a:r>
              <a:rPr lang="ru-RU" sz="1200" dirty="0">
                <a:latin typeface="Times New Roman" panose="02020603050405020304" pitchFamily="18" charset="0"/>
                <a:ea typeface="Times New Roman" panose="02020603050405020304" pitchFamily="18" charset="0"/>
              </a:rPr>
              <a:t>Период</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реализации</a:t>
            </a:r>
            <a:endParaRPr lang="ru-RU" sz="1100" dirty="0">
              <a:latin typeface="Times New Roman" panose="02020603050405020304" pitchFamily="18" charset="0"/>
              <a:ea typeface="Times New Roman" panose="02020603050405020304" pitchFamily="18" charset="0"/>
            </a:endParaRPr>
          </a:p>
          <a:p>
            <a:pPr marL="74930" marR="78740" indent="359410" algn="just">
              <a:spcAft>
                <a:spcPts val="0"/>
              </a:spcAft>
            </a:pPr>
            <a:r>
              <a:rPr lang="ru-RU" sz="1200" dirty="0">
                <a:latin typeface="Times New Roman" panose="02020603050405020304" pitchFamily="18" charset="0"/>
                <a:ea typeface="Times New Roman" panose="02020603050405020304" pitchFamily="18" charset="0"/>
              </a:rPr>
              <a:t>Содержательная</a:t>
            </a:r>
            <a:r>
              <a:rPr lang="ru-RU" sz="1200" spc="-3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часть</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включает</a:t>
            </a:r>
            <a:r>
              <a:rPr lang="ru-RU" sz="1200" spc="-1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конкретные</a:t>
            </a:r>
            <a:r>
              <a:rPr lang="ru-RU" sz="1200" spc="-3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задачи</a:t>
            </a:r>
            <a:r>
              <a:rPr lang="ru-RU" sz="1200" spc="-2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по</a:t>
            </a:r>
            <a:r>
              <a:rPr lang="ru-RU" sz="1200" spc="-2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программе,</a:t>
            </a:r>
            <a:r>
              <a:rPr lang="ru-RU" sz="1200" spc="-2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коррекционные</a:t>
            </a:r>
            <a:r>
              <a:rPr lang="ru-RU" sz="1200" spc="-3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занятия</a:t>
            </a:r>
            <a:r>
              <a:rPr lang="ru-RU" sz="1200" spc="-28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если</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есть</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(ФИО</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узкого</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специалиста</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кто</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проводит),</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которые</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актуальны</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для</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образования</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конкретного обучающегося. Ожидаемые результаты обучения и воспитания ребенка на один</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учебный</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год.</a:t>
            </a:r>
            <a:endParaRPr lang="ru-RU" sz="1100" dirty="0">
              <a:latin typeface="Times New Roman" panose="02020603050405020304" pitchFamily="18" charset="0"/>
              <a:ea typeface="Times New Roman" panose="02020603050405020304" pitchFamily="18" charset="0"/>
            </a:endParaRPr>
          </a:p>
          <a:p>
            <a:pPr marL="434975" algn="just">
              <a:spcAft>
                <a:spcPts val="0"/>
              </a:spcAft>
            </a:pPr>
            <a:r>
              <a:rPr lang="ru-RU" sz="1200" dirty="0">
                <a:latin typeface="Times New Roman" panose="02020603050405020304" pitchFamily="18" charset="0"/>
                <a:ea typeface="Times New Roman" panose="02020603050405020304" pitchFamily="18" charset="0"/>
              </a:rPr>
              <a:t>Организационно-педагогические</a:t>
            </a:r>
            <a:r>
              <a:rPr lang="ru-RU" sz="1200" spc="-2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условия.</a:t>
            </a:r>
            <a:r>
              <a:rPr lang="ru-RU" sz="1200" spc="-3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Описание</a:t>
            </a:r>
            <a:r>
              <a:rPr lang="ru-RU" sz="1200" spc="-3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методик</a:t>
            </a:r>
            <a:r>
              <a:rPr lang="ru-RU" sz="1200" spc="-3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работы.</a:t>
            </a:r>
            <a:endParaRPr lang="ru-RU" sz="1100" dirty="0">
              <a:latin typeface="Times New Roman" panose="02020603050405020304" pitchFamily="18" charset="0"/>
              <a:ea typeface="Times New Roman" panose="02020603050405020304" pitchFamily="18" charset="0"/>
            </a:endParaRPr>
          </a:p>
          <a:p>
            <a:pPr marL="74930" marR="81280" indent="359410" algn="just">
              <a:spcBef>
                <a:spcPts val="330"/>
              </a:spcBef>
              <a:spcAft>
                <a:spcPts val="0"/>
              </a:spcAft>
            </a:pPr>
            <a:r>
              <a:rPr lang="ru-RU" sz="1200" dirty="0">
                <a:latin typeface="Times New Roman" panose="02020603050405020304" pitchFamily="18" charset="0"/>
                <a:ea typeface="Times New Roman" panose="02020603050405020304" pitchFamily="18" charset="0"/>
              </a:rPr>
              <a:t/>
            </a:r>
            <a:br>
              <a:rPr lang="ru-RU" sz="1200" dirty="0">
                <a:latin typeface="Times New Roman" panose="02020603050405020304" pitchFamily="18" charset="0"/>
                <a:ea typeface="Times New Roman" panose="02020603050405020304" pitchFamily="18" charset="0"/>
              </a:rPr>
            </a:br>
            <a:r>
              <a:rPr lang="ru-RU" sz="1200" dirty="0">
                <a:latin typeface="Times New Roman" panose="02020603050405020304" pitchFamily="18" charset="0"/>
                <a:ea typeface="Times New Roman" panose="02020603050405020304" pitchFamily="18" charset="0"/>
              </a:rPr>
              <a:t>Контролирующая</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часть:</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текущий</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промежуточный</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контроль,</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отчетность,</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итоговая</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аттестация (прописывается какими способами выявляется усвоение происходит согласно плану</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или же</a:t>
            </a:r>
            <a:r>
              <a:rPr lang="ru-RU" sz="1200" spc="-10"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требует корректировки)</a:t>
            </a:r>
            <a:endParaRPr lang="ru-RU" sz="1100" dirty="0">
              <a:latin typeface="Times New Roman" panose="02020603050405020304" pitchFamily="18" charset="0"/>
              <a:ea typeface="Times New Roman" panose="02020603050405020304" pitchFamily="18" charset="0"/>
            </a:endParaRPr>
          </a:p>
          <a:p>
            <a:pPr marL="74930" marR="78105" indent="359410" algn="just">
              <a:spcBef>
                <a:spcPts val="5"/>
              </a:spcBef>
              <a:spcAft>
                <a:spcPts val="0"/>
              </a:spcAft>
            </a:pPr>
            <a:r>
              <a:rPr lang="ru-RU" sz="1200" dirty="0">
                <a:latin typeface="Times New Roman" panose="02020603050405020304" pitchFamily="18" charset="0"/>
                <a:ea typeface="Times New Roman" panose="02020603050405020304" pitchFamily="18" charset="0"/>
              </a:rPr>
              <a:t>Корректировка</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ИУП</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(промежуточная</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диагностика</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достигаем</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результатов</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или</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нет,</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успевает</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осваивать</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программу</a:t>
            </a:r>
            <a:r>
              <a:rPr lang="ru-RU" sz="1200" spc="-2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или</a:t>
            </a:r>
            <a:r>
              <a:rPr lang="ru-RU" sz="1200" spc="5"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нет, меры корректировки)</a:t>
            </a:r>
            <a:endParaRPr lang="ru-RU"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264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02257" y="577970"/>
            <a:ext cx="10551543" cy="345056"/>
          </a:xfrm>
        </p:spPr>
        <p:txBody>
          <a:bodyPr>
            <a:normAutofit fontScale="90000"/>
          </a:bodyPr>
          <a:lstStyle/>
          <a:p>
            <a:pPr lvl="0" defTabSz="685800">
              <a:lnSpc>
                <a:spcPct val="100000"/>
              </a:lnSpc>
              <a:spcBef>
                <a:spcPts val="0"/>
              </a:spcBef>
              <a:defRPr/>
            </a:pPr>
            <a:r>
              <a:rPr lang="ru-RU" altLang="en-US" sz="2700" b="1" dirty="0">
                <a:solidFill>
                  <a:srgbClr val="C00000"/>
                </a:solidFill>
                <a:latin typeface="Times New Roman" panose="02020603050405020304" charset="0"/>
                <a:ea typeface="+mn-ea"/>
                <a:cs typeface="Times New Roman" panose="02020603050405020304" charset="0"/>
              </a:rPr>
              <a:t>Содержание учебного плана</a:t>
            </a:r>
            <a:r>
              <a:rPr lang="ru-RU" altLang="en-US" sz="2200" b="1" i="1" u="sng" dirty="0">
                <a:solidFill>
                  <a:srgbClr val="C00000"/>
                </a:solidFill>
                <a:latin typeface="Times New Roman" panose="02020603050405020304" charset="0"/>
                <a:ea typeface="+mn-ea"/>
                <a:cs typeface="Times New Roman" panose="02020603050405020304" charset="0"/>
              </a:rPr>
              <a:t/>
            </a:r>
            <a:br>
              <a:rPr lang="ru-RU" altLang="en-US" sz="2200" b="1" i="1" u="sng" dirty="0">
                <a:solidFill>
                  <a:srgbClr val="C00000"/>
                </a:solidFill>
                <a:latin typeface="Times New Roman" panose="02020603050405020304" charset="0"/>
                <a:ea typeface="+mn-ea"/>
                <a:cs typeface="Times New Roman" panose="02020603050405020304" charset="0"/>
              </a:rPr>
            </a:br>
            <a:endParaRPr lang="ru-RU" dirty="0"/>
          </a:p>
        </p:txBody>
      </p:sp>
      <p:sp>
        <p:nvSpPr>
          <p:cNvPr id="5" name="Объект 6"/>
          <p:cNvSpPr>
            <a:spLocks noGrp="1"/>
          </p:cNvSpPr>
          <p:nvPr>
            <p:ph idx="1"/>
          </p:nvPr>
        </p:nvSpPr>
        <p:spPr>
          <a:xfrm>
            <a:off x="612775" y="846138"/>
            <a:ext cx="10741025" cy="5330825"/>
          </a:xfrm>
        </p:spPr>
        <p:txBody>
          <a:bodyPr>
            <a:normAutofit lnSpcReduction="10000"/>
          </a:bodyPr>
          <a:lstStyle/>
          <a:p>
            <a:pPr>
              <a:lnSpc>
                <a:spcPct val="100000"/>
              </a:lnSpc>
              <a:spcBef>
                <a:spcPts val="0"/>
              </a:spcBef>
              <a:buFont typeface="Wingdings" panose="05000000000000000000" pitchFamily="2" charset="2"/>
              <a:buChar char="Ø"/>
            </a:pPr>
            <a:r>
              <a:rPr lang="ru-RU" altLang="en-US" sz="2200" b="1" dirty="0">
                <a:latin typeface="Times New Roman" panose="02020603050405020304" charset="0"/>
                <a:cs typeface="Times New Roman" panose="02020603050405020304" charset="0"/>
                <a:sym typeface="+mn-ea"/>
              </a:rPr>
              <a:t>формулировка и порядок расположения разделов и тем должны </a:t>
            </a:r>
            <a:r>
              <a:rPr lang="ru-RU" altLang="en-US" sz="2200" b="1" u="sng" dirty="0">
                <a:solidFill>
                  <a:srgbClr val="C00000"/>
                </a:solidFill>
                <a:latin typeface="Times New Roman" panose="02020603050405020304" charset="0"/>
                <a:cs typeface="Times New Roman" panose="02020603050405020304" charset="0"/>
                <a:sym typeface="+mn-ea"/>
              </a:rPr>
              <a:t>полностью соответствовать</a:t>
            </a:r>
            <a:r>
              <a:rPr lang="ru-RU" altLang="en-US" sz="2200" b="1" dirty="0">
                <a:solidFill>
                  <a:srgbClr val="C00000"/>
                </a:solidFill>
                <a:latin typeface="Times New Roman" panose="02020603050405020304" charset="0"/>
                <a:cs typeface="Times New Roman" panose="02020603050405020304" charset="0"/>
                <a:sym typeface="+mn-ea"/>
              </a:rPr>
              <a:t> </a:t>
            </a:r>
            <a:r>
              <a:rPr lang="ru-RU" altLang="en-US" sz="2200" b="1" dirty="0">
                <a:latin typeface="Times New Roman" panose="02020603050405020304" charset="0"/>
                <a:cs typeface="Times New Roman" panose="02020603050405020304" charset="0"/>
                <a:sym typeface="+mn-ea"/>
              </a:rPr>
              <a:t>их формулировке и расположению в учебном плане</a:t>
            </a:r>
          </a:p>
          <a:p>
            <a:pPr marL="0" indent="0">
              <a:lnSpc>
                <a:spcPct val="100000"/>
              </a:lnSpc>
              <a:spcBef>
                <a:spcPts val="0"/>
              </a:spcBef>
              <a:buNone/>
            </a:pPr>
            <a:endParaRPr lang="ru-RU" altLang="en-US" sz="2200" b="1" dirty="0">
              <a:latin typeface="Times New Roman" panose="02020603050405020304" charset="0"/>
              <a:cs typeface="Times New Roman" panose="02020603050405020304" charset="0"/>
            </a:endParaRPr>
          </a:p>
          <a:p>
            <a:pPr marL="257175" indent="-257175">
              <a:lnSpc>
                <a:spcPct val="100000"/>
              </a:lnSpc>
              <a:spcBef>
                <a:spcPts val="0"/>
              </a:spcBef>
              <a:buFont typeface="Wingdings" panose="05000000000000000000" charset="0"/>
              <a:buChar char="Ø"/>
            </a:pPr>
            <a:r>
              <a:rPr lang="ru-RU" altLang="en-US" sz="2200" b="1" dirty="0">
                <a:latin typeface="Times New Roman" panose="02020603050405020304" charset="0"/>
                <a:cs typeface="Times New Roman" panose="02020603050405020304" charset="0"/>
                <a:sym typeface="+mn-ea"/>
              </a:rPr>
              <a:t> деление на </a:t>
            </a:r>
            <a:r>
              <a:rPr lang="ru-RU" altLang="en-US" sz="2200" b="1" u="sng" dirty="0">
                <a:latin typeface="Times New Roman" panose="02020603050405020304" charset="0"/>
                <a:cs typeface="Times New Roman" panose="02020603050405020304" charset="0"/>
                <a:sym typeface="+mn-ea"/>
              </a:rPr>
              <a:t>теорию</a:t>
            </a:r>
            <a:r>
              <a:rPr lang="ru-RU" altLang="en-US" sz="2200" b="1" dirty="0">
                <a:latin typeface="Times New Roman" panose="02020603050405020304" charset="0"/>
                <a:cs typeface="Times New Roman" panose="02020603050405020304" charset="0"/>
                <a:sym typeface="+mn-ea"/>
              </a:rPr>
              <a:t> и </a:t>
            </a:r>
            <a:r>
              <a:rPr lang="ru-RU" altLang="en-US" sz="2200" b="1" u="sng" dirty="0">
                <a:latin typeface="Times New Roman" panose="02020603050405020304" charset="0"/>
                <a:cs typeface="Times New Roman" panose="02020603050405020304" charset="0"/>
                <a:sym typeface="+mn-ea"/>
              </a:rPr>
              <a:t>практику</a:t>
            </a:r>
            <a:r>
              <a:rPr lang="ru-RU" altLang="en-US" sz="2200" b="1" dirty="0">
                <a:latin typeface="Times New Roman" panose="02020603050405020304" charset="0"/>
                <a:cs typeface="Times New Roman" panose="02020603050405020304" charset="0"/>
                <a:sym typeface="+mn-ea"/>
              </a:rPr>
              <a:t> по каждой теме:</a:t>
            </a:r>
          </a:p>
          <a:p>
            <a:pPr marL="0" indent="0">
              <a:lnSpc>
                <a:spcPct val="100000"/>
              </a:lnSpc>
              <a:spcBef>
                <a:spcPts val="0"/>
              </a:spcBef>
              <a:buNone/>
            </a:pPr>
            <a:r>
              <a:rPr lang="ru-RU" altLang="en-US" sz="2200" b="1" dirty="0">
                <a:latin typeface="Times New Roman" panose="02020603050405020304" charset="0"/>
                <a:cs typeface="Times New Roman" panose="02020603050405020304" charset="0"/>
                <a:sym typeface="+mn-ea"/>
              </a:rPr>
              <a:t>     </a:t>
            </a:r>
            <a:r>
              <a:rPr lang="ru-RU" altLang="en-US" sz="2200" i="1" dirty="0">
                <a:solidFill>
                  <a:srgbClr val="C00000"/>
                </a:solidFill>
                <a:latin typeface="Times New Roman" panose="02020603050405020304" charset="0"/>
                <a:cs typeface="Times New Roman" panose="02020603050405020304" charset="0"/>
                <a:sym typeface="+mn-ea"/>
              </a:rPr>
              <a:t>Раздел «….»</a:t>
            </a:r>
          </a:p>
          <a:p>
            <a:pPr marL="0" indent="0">
              <a:lnSpc>
                <a:spcPct val="100000"/>
              </a:lnSpc>
              <a:spcBef>
                <a:spcPts val="0"/>
              </a:spcBef>
              <a:buNone/>
            </a:pPr>
            <a:r>
              <a:rPr lang="ru-RU" altLang="en-US" sz="2200" i="1" dirty="0">
                <a:solidFill>
                  <a:srgbClr val="C00000"/>
                </a:solidFill>
                <a:latin typeface="Times New Roman" panose="02020603050405020304" charset="0"/>
                <a:cs typeface="Times New Roman" panose="02020603050405020304" charset="0"/>
                <a:sym typeface="+mn-ea"/>
              </a:rPr>
              <a:t>      Тема № __ «…»</a:t>
            </a:r>
          </a:p>
          <a:p>
            <a:pPr marL="0" indent="0">
              <a:lnSpc>
                <a:spcPct val="100000"/>
              </a:lnSpc>
              <a:spcBef>
                <a:spcPts val="0"/>
              </a:spcBef>
              <a:buNone/>
            </a:pPr>
            <a:r>
              <a:rPr lang="ru-RU" altLang="en-US" sz="2200" i="1" dirty="0">
                <a:solidFill>
                  <a:srgbClr val="C00000"/>
                </a:solidFill>
                <a:latin typeface="Times New Roman" panose="02020603050405020304" charset="0"/>
                <a:cs typeface="Times New Roman" panose="02020603050405020304" charset="0"/>
                <a:sym typeface="+mn-ea"/>
              </a:rPr>
              <a:t>      Теория: ….. (</a:t>
            </a:r>
            <a:r>
              <a:rPr lang="ru-RU" altLang="en-US" sz="2200" i="1" u="sng" dirty="0">
                <a:solidFill>
                  <a:srgbClr val="C00000"/>
                </a:solidFill>
                <a:latin typeface="Times New Roman" panose="02020603050405020304" charset="0"/>
                <a:cs typeface="Times New Roman" panose="02020603050405020304" charset="0"/>
                <a:sym typeface="+mn-ea"/>
              </a:rPr>
              <a:t>объём описания должен соответствовать количеству </a:t>
            </a:r>
            <a:r>
              <a:rPr lang="ru-RU" altLang="en-US" sz="2200" i="1" u="sng" dirty="0" err="1">
                <a:solidFill>
                  <a:srgbClr val="C00000"/>
                </a:solidFill>
                <a:latin typeface="Times New Roman" panose="02020603050405020304" charset="0"/>
                <a:cs typeface="Times New Roman" panose="02020603050405020304" charset="0"/>
                <a:sym typeface="+mn-ea"/>
              </a:rPr>
              <a:t>ак.часов</a:t>
            </a:r>
            <a:r>
              <a:rPr lang="ru-RU" altLang="en-US" sz="2200" i="1" dirty="0">
                <a:solidFill>
                  <a:srgbClr val="C00000"/>
                </a:solidFill>
                <a:latin typeface="Times New Roman" panose="02020603050405020304" charset="0"/>
                <a:cs typeface="Times New Roman" panose="02020603050405020304" charset="0"/>
                <a:sym typeface="+mn-ea"/>
              </a:rPr>
              <a:t>)</a:t>
            </a:r>
          </a:p>
          <a:p>
            <a:pPr marL="0" indent="0">
              <a:lnSpc>
                <a:spcPct val="100000"/>
              </a:lnSpc>
              <a:spcBef>
                <a:spcPts val="0"/>
              </a:spcBef>
              <a:buNone/>
            </a:pPr>
            <a:r>
              <a:rPr lang="ru-RU" altLang="en-US" sz="2200" i="1" dirty="0">
                <a:solidFill>
                  <a:srgbClr val="C00000"/>
                </a:solidFill>
                <a:latin typeface="Times New Roman" panose="02020603050405020304" charset="0"/>
                <a:cs typeface="Times New Roman" panose="02020603050405020304" charset="0"/>
                <a:sym typeface="+mn-ea"/>
              </a:rPr>
              <a:t>      Практика: …..(объём описания </a:t>
            </a:r>
            <a:r>
              <a:rPr lang="ru-RU" altLang="en-US" sz="2200" i="1" u="sng" dirty="0">
                <a:solidFill>
                  <a:srgbClr val="C00000"/>
                </a:solidFill>
                <a:latin typeface="Times New Roman" panose="02020603050405020304" charset="0"/>
                <a:cs typeface="Times New Roman" panose="02020603050405020304" charset="0"/>
                <a:sym typeface="+mn-ea"/>
              </a:rPr>
              <a:t>должен быть больше, чем в теории; соответствовать количеству </a:t>
            </a:r>
            <a:r>
              <a:rPr lang="ru-RU" altLang="en-US" sz="2200" i="1" u="sng" dirty="0" err="1">
                <a:solidFill>
                  <a:srgbClr val="C00000"/>
                </a:solidFill>
                <a:latin typeface="Times New Roman" panose="02020603050405020304" charset="0"/>
                <a:cs typeface="Times New Roman" panose="02020603050405020304" charset="0"/>
                <a:sym typeface="+mn-ea"/>
              </a:rPr>
              <a:t>ак.часов</a:t>
            </a:r>
            <a:r>
              <a:rPr lang="ru-RU" altLang="en-US" sz="2200" i="1" dirty="0">
                <a:solidFill>
                  <a:srgbClr val="C00000"/>
                </a:solidFill>
                <a:latin typeface="Times New Roman" panose="02020603050405020304" charset="0"/>
                <a:cs typeface="Times New Roman" panose="02020603050405020304" charset="0"/>
                <a:sym typeface="+mn-ea"/>
              </a:rPr>
              <a:t>)</a:t>
            </a:r>
          </a:p>
          <a:p>
            <a:pPr marL="0" indent="0">
              <a:lnSpc>
                <a:spcPct val="100000"/>
              </a:lnSpc>
              <a:spcBef>
                <a:spcPts val="0"/>
              </a:spcBef>
              <a:buNone/>
            </a:pPr>
            <a:endParaRPr lang="ru-RU" altLang="en-US" sz="2200" i="1" dirty="0">
              <a:solidFill>
                <a:srgbClr val="C00000"/>
              </a:solidFill>
              <a:latin typeface="Times New Roman" panose="02020603050405020304" charset="0"/>
              <a:cs typeface="Times New Roman" panose="02020603050405020304" charset="0"/>
            </a:endParaRPr>
          </a:p>
          <a:p>
            <a:pPr marL="257175" indent="-257175">
              <a:lnSpc>
                <a:spcPct val="100000"/>
              </a:lnSpc>
              <a:spcBef>
                <a:spcPts val="0"/>
              </a:spcBef>
              <a:buFont typeface="Wingdings" panose="05000000000000000000" charset="0"/>
              <a:buChar char="Ø"/>
            </a:pPr>
            <a:r>
              <a:rPr lang="ru-RU" altLang="en-US" sz="2200" b="1" dirty="0">
                <a:latin typeface="Times New Roman" panose="02020603050405020304" charset="0"/>
                <a:cs typeface="Times New Roman" panose="02020603050405020304" charset="0"/>
                <a:sym typeface="+mn-ea"/>
              </a:rPr>
              <a:t>размещать ссылки на Приложения </a:t>
            </a:r>
            <a:r>
              <a:rPr lang="ru-RU" altLang="en-US" sz="2200" i="1" dirty="0">
                <a:latin typeface="Times New Roman" panose="02020603050405020304" charset="0"/>
                <a:cs typeface="Times New Roman" panose="02020603050405020304" charset="0"/>
                <a:sym typeface="+mn-ea"/>
              </a:rPr>
              <a:t>(</a:t>
            </a:r>
            <a:r>
              <a:rPr lang="ru-RU" altLang="en-US" sz="2200" i="1" dirty="0">
                <a:solidFill>
                  <a:srgbClr val="C00000"/>
                </a:solidFill>
                <a:latin typeface="Times New Roman" panose="02020603050405020304" charset="0"/>
                <a:cs typeface="Times New Roman" panose="02020603050405020304" charset="0"/>
                <a:sym typeface="+mn-ea"/>
              </a:rPr>
              <a:t>например, «Правила выполнения упражнений (Приложение №__), «Выполнение заданий» (Приложение № __) </a:t>
            </a:r>
          </a:p>
          <a:p>
            <a:pPr marL="0" indent="0">
              <a:lnSpc>
                <a:spcPct val="100000"/>
              </a:lnSpc>
              <a:spcBef>
                <a:spcPts val="0"/>
              </a:spcBef>
              <a:buNone/>
            </a:pPr>
            <a:endParaRPr lang="ru-RU" altLang="en-US" sz="2200" dirty="0">
              <a:solidFill>
                <a:srgbClr val="C00000"/>
              </a:solidFill>
              <a:latin typeface="Times New Roman" panose="02020603050405020304" charset="0"/>
              <a:cs typeface="Times New Roman" panose="02020603050405020304" charset="0"/>
            </a:endParaRPr>
          </a:p>
          <a:p>
            <a:pPr marL="257175" indent="-257175">
              <a:lnSpc>
                <a:spcPct val="100000"/>
              </a:lnSpc>
              <a:spcBef>
                <a:spcPts val="0"/>
              </a:spcBef>
              <a:buFont typeface="Wingdings" panose="05000000000000000000" charset="0"/>
              <a:buChar char="Ø"/>
            </a:pPr>
            <a:r>
              <a:rPr lang="ru-RU" altLang="en-US" sz="2200" b="1" dirty="0">
                <a:latin typeface="Times New Roman" panose="02020603050405020304" charset="0"/>
                <a:cs typeface="Times New Roman" panose="02020603050405020304" charset="0"/>
                <a:sym typeface="+mn-ea"/>
              </a:rPr>
              <a:t> при включении в программу экскурсий, досуговых и массовых мероприятий, в содержании указывается</a:t>
            </a:r>
            <a:r>
              <a:rPr lang="ru-RU" altLang="en-US" sz="2025" b="1" dirty="0">
                <a:latin typeface="Times New Roman" panose="02020603050405020304" charset="0"/>
                <a:cs typeface="Times New Roman" panose="02020603050405020304" charset="0"/>
                <a:sym typeface="+mn-ea"/>
              </a:rPr>
              <a:t> </a:t>
            </a:r>
            <a:r>
              <a:rPr lang="ru-RU" altLang="en-US" sz="2025" b="1" u="sng" dirty="0">
                <a:latin typeface="Times New Roman" panose="02020603050405020304" charset="0"/>
                <a:cs typeface="Times New Roman" panose="02020603050405020304" charset="0"/>
                <a:sym typeface="+mn-ea"/>
              </a:rPr>
              <a:t>тема и место проведения</a:t>
            </a:r>
            <a:r>
              <a:rPr lang="ru-RU" altLang="en-US" sz="2025" b="1" dirty="0">
                <a:latin typeface="Times New Roman" panose="02020603050405020304" charset="0"/>
                <a:cs typeface="Times New Roman" panose="02020603050405020304" charset="0"/>
                <a:sym typeface="+mn-ea"/>
              </a:rPr>
              <a:t> каждой экскурсии, игры, мероприятия и др.</a:t>
            </a:r>
            <a:endParaRPr lang="ru-RU" sz="2025" dirty="0">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820739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618286"/>
          </a:xfrm>
        </p:spPr>
        <p:txBody>
          <a:bodyPr>
            <a:normAutofit/>
          </a:bodyPr>
          <a:lstStyle/>
          <a:p>
            <a:r>
              <a:rPr lang="ru-RU" sz="2400" b="1" dirty="0">
                <a:solidFill>
                  <a:srgbClr val="C00000"/>
                </a:solidFill>
                <a:latin typeface="Times New Roman" panose="02020603050405020304" pitchFamily="18" charset="0"/>
                <a:cs typeface="Times New Roman" panose="02020603050405020304" pitchFamily="18" charset="0"/>
              </a:rPr>
              <a:t>Планируемые результаты</a:t>
            </a: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67419" y="983412"/>
            <a:ext cx="11421373" cy="5874885"/>
          </a:xfrm>
        </p:spPr>
        <p:txBody>
          <a:bodyPr>
            <a:normAutofit fontScale="85000" lnSpcReduction="20000"/>
          </a:bodyPr>
          <a:lstStyle/>
          <a:p>
            <a:r>
              <a:rPr lang="ru-RU" sz="2400" b="1" dirty="0">
                <a:solidFill>
                  <a:srgbClr val="C00000"/>
                </a:solidFill>
                <a:latin typeface="Times New Roman" panose="02020603050405020304" pitchFamily="18" charset="0"/>
                <a:cs typeface="Times New Roman" panose="02020603050405020304" pitchFamily="18" charset="0"/>
              </a:rPr>
              <a:t>Цель</a:t>
            </a:r>
            <a:r>
              <a:rPr lang="ru-RU" sz="2400" b="1" dirty="0">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в программе – одна</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а результатов </a:t>
            </a:r>
            <a:r>
              <a:rPr lang="ru-RU" sz="2400" b="1" dirty="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несколько </a:t>
            </a:r>
            <a:r>
              <a:rPr lang="ru-RU" sz="2400" b="1" dirty="0">
                <a:solidFill>
                  <a:srgbClr val="C00000"/>
                </a:solidFill>
                <a:latin typeface="Times New Roman" panose="02020603050405020304" pitchFamily="18" charset="0"/>
                <a:cs typeface="Times New Roman" panose="02020603050405020304" pitchFamily="18" charset="0"/>
              </a:rPr>
              <a:t>(предметные, </a:t>
            </a:r>
            <a:r>
              <a:rPr lang="ru-RU" sz="2400" b="1" dirty="0" err="1">
                <a:solidFill>
                  <a:srgbClr val="C00000"/>
                </a:solidFill>
                <a:latin typeface="Times New Roman" panose="02020603050405020304" pitchFamily="18" charset="0"/>
                <a:cs typeface="Times New Roman" panose="02020603050405020304" pitchFamily="18" charset="0"/>
              </a:rPr>
              <a:t>метапредметные</a:t>
            </a:r>
            <a:r>
              <a:rPr lang="ru-RU" sz="2400" b="1" dirty="0">
                <a:solidFill>
                  <a:srgbClr val="C00000"/>
                </a:solidFill>
                <a:latin typeface="Times New Roman" panose="02020603050405020304" pitchFamily="18" charset="0"/>
                <a:cs typeface="Times New Roman" panose="02020603050405020304" pitchFamily="18" charset="0"/>
              </a:rPr>
              <a:t>, личностные, коррекционные</a:t>
            </a:r>
            <a:r>
              <a:rPr lang="ru-RU" sz="2400" b="1" dirty="0" smtClean="0">
                <a:solidFill>
                  <a:srgbClr val="C00000"/>
                </a:solidFill>
                <a:latin typeface="Times New Roman" panose="02020603050405020304" pitchFamily="18" charset="0"/>
                <a:cs typeface="Times New Roman" panose="02020603050405020304" pitchFamily="18" charset="0"/>
              </a:rPr>
              <a:t>)</a:t>
            </a:r>
          </a:p>
          <a:p>
            <a:r>
              <a:rPr lang="ru-RU" sz="2400" dirty="0">
                <a:solidFill>
                  <a:srgbClr val="002060"/>
                </a:solidFill>
                <a:latin typeface="Times New Roman" panose="02020603050405020304" pitchFamily="18" charset="0"/>
                <a:cs typeface="Times New Roman" panose="02020603050405020304" pitchFamily="18" charset="0"/>
              </a:rPr>
              <a:t>Результаты </a:t>
            </a:r>
            <a:r>
              <a:rPr lang="ru-RU" sz="2400" dirty="0" smtClean="0">
                <a:solidFill>
                  <a:srgbClr val="002060"/>
                </a:solidFill>
                <a:latin typeface="Times New Roman" panose="02020603050405020304" pitchFamily="18" charset="0"/>
                <a:cs typeface="Times New Roman" panose="02020603050405020304" pitchFamily="18" charset="0"/>
              </a:rPr>
              <a:t>должны соответствовать задачам, описывать </a:t>
            </a:r>
            <a:r>
              <a:rPr lang="ru-RU" sz="2400" dirty="0">
                <a:solidFill>
                  <a:srgbClr val="002060"/>
                </a:solidFill>
                <a:latin typeface="Times New Roman" panose="02020603050405020304" pitchFamily="18" charset="0"/>
                <a:cs typeface="Times New Roman" panose="02020603050405020304" pitchFamily="18" charset="0"/>
              </a:rPr>
              <a:t>по примеру:</a:t>
            </a:r>
          </a:p>
          <a:p>
            <a:r>
              <a:rPr lang="ru-RU" sz="2400" dirty="0">
                <a:solidFill>
                  <a:srgbClr val="C00000"/>
                </a:solidFill>
                <a:latin typeface="Times New Roman" panose="02020603050405020304" pitchFamily="18" charset="0"/>
                <a:cs typeface="Times New Roman" panose="02020603050405020304" pitchFamily="18" charset="0"/>
              </a:rPr>
              <a:t>Предметные:</a:t>
            </a:r>
          </a:p>
          <a:p>
            <a:r>
              <a:rPr lang="ru-RU" sz="2400" dirty="0">
                <a:solidFill>
                  <a:srgbClr val="002060"/>
                </a:solidFill>
                <a:latin typeface="Times New Roman" panose="02020603050405020304" pitchFamily="18" charset="0"/>
                <a:cs typeface="Times New Roman" panose="02020603050405020304" pitchFamily="18" charset="0"/>
              </a:rPr>
              <a:t>Обучающиеся будут знать:</a:t>
            </a:r>
          </a:p>
          <a:p>
            <a:r>
              <a:rPr lang="ru-RU" sz="2400" dirty="0">
                <a:solidFill>
                  <a:srgbClr val="002060"/>
                </a:solidFill>
                <a:latin typeface="Times New Roman" panose="02020603050405020304" pitchFamily="18" charset="0"/>
                <a:cs typeface="Times New Roman" panose="02020603050405020304" pitchFamily="18" charset="0"/>
              </a:rPr>
              <a:t>1,2,3,</a:t>
            </a:r>
          </a:p>
          <a:p>
            <a:r>
              <a:rPr lang="ru-RU" sz="2400" dirty="0">
                <a:solidFill>
                  <a:srgbClr val="002060"/>
                </a:solidFill>
                <a:latin typeface="Times New Roman" panose="02020603050405020304" pitchFamily="18" charset="0"/>
                <a:cs typeface="Times New Roman" panose="02020603050405020304" pitchFamily="18" charset="0"/>
              </a:rPr>
              <a:t>Обучающиеся будут уметь/или владеть:</a:t>
            </a:r>
          </a:p>
          <a:p>
            <a:r>
              <a:rPr lang="ru-RU" sz="2400" dirty="0">
                <a:solidFill>
                  <a:srgbClr val="002060"/>
                </a:solidFill>
                <a:latin typeface="Times New Roman" panose="02020603050405020304" pitchFamily="18" charset="0"/>
                <a:cs typeface="Times New Roman" panose="02020603050405020304" pitchFamily="18" charset="0"/>
              </a:rPr>
              <a:t>1,2,3,</a:t>
            </a:r>
          </a:p>
          <a:p>
            <a:r>
              <a:rPr lang="ru-RU" sz="2400" dirty="0" err="1">
                <a:solidFill>
                  <a:srgbClr val="C00000"/>
                </a:solidFill>
                <a:latin typeface="Times New Roman" panose="02020603050405020304" pitchFamily="18" charset="0"/>
                <a:cs typeface="Times New Roman" panose="02020603050405020304" pitchFamily="18" charset="0"/>
              </a:rPr>
              <a:t>Метапредметные</a:t>
            </a:r>
            <a:r>
              <a:rPr lang="ru-RU" sz="2400" dirty="0">
                <a:solidFill>
                  <a:srgbClr val="C00000"/>
                </a:solidFill>
                <a:latin typeface="Times New Roman" panose="02020603050405020304" pitchFamily="18" charset="0"/>
                <a:cs typeface="Times New Roman" panose="02020603050405020304" pitchFamily="18" charset="0"/>
              </a:rPr>
              <a:t>:</a:t>
            </a:r>
          </a:p>
          <a:p>
            <a:r>
              <a:rPr lang="ru-RU" sz="2400" dirty="0">
                <a:solidFill>
                  <a:srgbClr val="002060"/>
                </a:solidFill>
                <a:latin typeface="Times New Roman" panose="02020603050405020304" pitchFamily="18" charset="0"/>
                <a:cs typeface="Times New Roman" panose="02020603050405020304" pitchFamily="18" charset="0"/>
              </a:rPr>
              <a:t>У обучающихся будут сформированы:</a:t>
            </a:r>
          </a:p>
          <a:p>
            <a:r>
              <a:rPr lang="ru-RU" sz="2400" dirty="0">
                <a:solidFill>
                  <a:srgbClr val="002060"/>
                </a:solidFill>
                <a:latin typeface="Times New Roman" panose="02020603050405020304" pitchFamily="18" charset="0"/>
                <a:cs typeface="Times New Roman" panose="02020603050405020304" pitchFamily="18" charset="0"/>
              </a:rPr>
              <a:t>1,2,3</a:t>
            </a:r>
          </a:p>
          <a:p>
            <a:r>
              <a:rPr lang="ru-RU" sz="2400" dirty="0">
                <a:solidFill>
                  <a:srgbClr val="C00000"/>
                </a:solidFill>
                <a:latin typeface="Times New Roman" panose="02020603050405020304" pitchFamily="18" charset="0"/>
                <a:cs typeface="Times New Roman" panose="02020603050405020304" pitchFamily="18" charset="0"/>
              </a:rPr>
              <a:t>Личностные:</a:t>
            </a:r>
          </a:p>
          <a:p>
            <a:r>
              <a:rPr lang="ru-RU" sz="2400" dirty="0">
                <a:solidFill>
                  <a:srgbClr val="002060"/>
                </a:solidFill>
                <a:latin typeface="Times New Roman" panose="02020603050405020304" pitchFamily="18" charset="0"/>
                <a:cs typeface="Times New Roman" panose="02020603050405020304" pitchFamily="18" charset="0"/>
              </a:rPr>
              <a:t>У обучающихся будут развиты:</a:t>
            </a:r>
          </a:p>
          <a:p>
            <a:r>
              <a:rPr lang="ru-RU" sz="2400" dirty="0">
                <a:solidFill>
                  <a:srgbClr val="002060"/>
                </a:solidFill>
                <a:latin typeface="Times New Roman" panose="02020603050405020304" pitchFamily="18" charset="0"/>
                <a:cs typeface="Times New Roman" panose="02020603050405020304" pitchFamily="18" charset="0"/>
              </a:rPr>
              <a:t>1,2,3</a:t>
            </a:r>
          </a:p>
          <a:p>
            <a:r>
              <a:rPr lang="ru-RU" sz="2400" dirty="0">
                <a:solidFill>
                  <a:srgbClr val="C00000"/>
                </a:solidFill>
                <a:latin typeface="Times New Roman" panose="02020603050405020304" pitchFamily="18" charset="0"/>
                <a:cs typeface="Times New Roman" panose="02020603050405020304" pitchFamily="18" charset="0"/>
              </a:rPr>
              <a:t>Коррекционные</a:t>
            </a:r>
            <a:r>
              <a:rPr lang="ru-RU" sz="2400" dirty="0" smtClean="0">
                <a:solidFill>
                  <a:srgbClr val="C00000"/>
                </a:solidFill>
                <a:latin typeface="Times New Roman" panose="02020603050405020304" pitchFamily="18" charset="0"/>
                <a:cs typeface="Times New Roman" panose="02020603050405020304" pitchFamily="18" charset="0"/>
              </a:rPr>
              <a:t>:</a:t>
            </a:r>
          </a:p>
          <a:p>
            <a:r>
              <a:rPr lang="ru-RU" sz="2400" dirty="0" smtClean="0">
                <a:solidFill>
                  <a:srgbClr val="002060"/>
                </a:solidFill>
                <a:latin typeface="Times New Roman" panose="02020603050405020304" pitchFamily="18" charset="0"/>
                <a:cs typeface="Times New Roman" panose="02020603050405020304" pitchFamily="18" charset="0"/>
              </a:rPr>
              <a:t>У </a:t>
            </a:r>
            <a:r>
              <a:rPr lang="ru-RU" sz="2400" dirty="0" err="1" smtClean="0">
                <a:solidFill>
                  <a:srgbClr val="002060"/>
                </a:solidFill>
                <a:latin typeface="Times New Roman" panose="02020603050405020304" pitchFamily="18" charset="0"/>
                <a:cs typeface="Times New Roman" panose="02020603050405020304" pitchFamily="18" charset="0"/>
              </a:rPr>
              <a:t>обучащихся</a:t>
            </a:r>
            <a:r>
              <a:rPr lang="ru-RU" sz="2400" dirty="0" smtClean="0">
                <a:solidFill>
                  <a:srgbClr val="002060"/>
                </a:solidFill>
                <a:latin typeface="Times New Roman" panose="02020603050405020304" pitchFamily="18" charset="0"/>
                <a:cs typeface="Times New Roman" panose="02020603050405020304" pitchFamily="18" charset="0"/>
              </a:rPr>
              <a:t> будут сформированы:</a:t>
            </a:r>
            <a:endParaRPr lang="ru-RU" sz="2400" dirty="0">
              <a:solidFill>
                <a:srgbClr val="002060"/>
              </a:solidFill>
              <a:latin typeface="Times New Roman" panose="02020603050405020304" pitchFamily="18" charset="0"/>
              <a:cs typeface="Times New Roman" panose="02020603050405020304" pitchFamily="18" charset="0"/>
            </a:endParaRPr>
          </a:p>
          <a:p>
            <a:r>
              <a:rPr lang="ru-RU" sz="2400" dirty="0">
                <a:solidFill>
                  <a:srgbClr val="002060"/>
                </a:solidFill>
                <a:latin typeface="Times New Roman" panose="02020603050405020304" pitchFamily="18" charset="0"/>
                <a:cs typeface="Times New Roman" panose="02020603050405020304" pitchFamily="18" charset="0"/>
              </a:rPr>
              <a:t>-1,2,3</a:t>
            </a:r>
          </a:p>
          <a:p>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8412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pic>
        <p:nvPicPr>
          <p:cNvPr id="5" name="Объект 4"/>
          <p:cNvPicPr>
            <a:picLocks noGrp="1" noChangeAspect="1"/>
          </p:cNvPicPr>
          <p:nvPr>
            <p:ph idx="1"/>
          </p:nvPr>
        </p:nvPicPr>
        <p:blipFill>
          <a:blip r:embed="rId3"/>
          <a:stretch>
            <a:fillRect/>
          </a:stretch>
        </p:blipFill>
        <p:spPr>
          <a:xfrm>
            <a:off x="293298" y="457947"/>
            <a:ext cx="11568468" cy="4364219"/>
          </a:xfrm>
          <a:prstGeom prst="rect">
            <a:avLst/>
          </a:prstGeom>
        </p:spPr>
      </p:pic>
    </p:spTree>
    <p:extLst>
      <p:ext uri="{BB962C8B-B14F-4D97-AF65-F5344CB8AC3E}">
        <p14:creationId xmlns:p14="http://schemas.microsoft.com/office/powerpoint/2010/main" val="187550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681488" y="120771"/>
            <a:ext cx="10403456" cy="854014"/>
          </a:xfrm>
        </p:spPr>
        <p:txBody>
          <a:bodyPr>
            <a:normAutofit/>
          </a:bodyPr>
          <a:lstStyle/>
          <a:p>
            <a:r>
              <a:rPr lang="ru-RU" sz="3200" b="1" dirty="0">
                <a:solidFill>
                  <a:srgbClr val="C00000"/>
                </a:solidFill>
                <a:latin typeface="Times New Roman" panose="02020603050405020304" pitchFamily="18" charset="0"/>
                <a:cs typeface="Times New Roman" panose="02020603050405020304" pitchFamily="18" charset="0"/>
              </a:rPr>
              <a:t>Условия реализации программы </a:t>
            </a:r>
          </a:p>
        </p:txBody>
      </p:sp>
      <p:sp>
        <p:nvSpPr>
          <p:cNvPr id="3" name="Объект 2"/>
          <p:cNvSpPr>
            <a:spLocks noGrp="1"/>
          </p:cNvSpPr>
          <p:nvPr>
            <p:ph idx="1"/>
          </p:nvPr>
        </p:nvSpPr>
        <p:spPr>
          <a:xfrm>
            <a:off x="405443" y="871268"/>
            <a:ext cx="11274724" cy="5710687"/>
          </a:xfrm>
        </p:spPr>
        <p:txBody>
          <a:bodyPr>
            <a:normAutofit fontScale="85000" lnSpcReduction="10000"/>
          </a:bodyPr>
          <a:lstStyle/>
          <a:p>
            <a:pPr marL="0" indent="0">
              <a:buNone/>
            </a:pPr>
            <a:r>
              <a:rPr lang="ru-RU" i="1" dirty="0" smtClean="0">
                <a:solidFill>
                  <a:srgbClr val="C00000"/>
                </a:solidFill>
                <a:latin typeface="Times New Roman" panose="02020603050405020304" pitchFamily="18" charset="0"/>
                <a:cs typeface="Times New Roman" panose="02020603050405020304" pitchFamily="18" charset="0"/>
              </a:rPr>
              <a:t>Организационно-педагогические </a:t>
            </a:r>
            <a:r>
              <a:rPr lang="ru-RU" i="1" dirty="0">
                <a:solidFill>
                  <a:srgbClr val="C00000"/>
                </a:solidFill>
                <a:latin typeface="Times New Roman" panose="02020603050405020304" pitchFamily="18" charset="0"/>
                <a:cs typeface="Times New Roman" panose="02020603050405020304" pitchFamily="18" charset="0"/>
              </a:rPr>
              <a:t>условия </a:t>
            </a:r>
            <a:r>
              <a:rPr lang="ru-RU" dirty="0">
                <a:solidFill>
                  <a:srgbClr val="002060"/>
                </a:solidFill>
                <a:latin typeface="Times New Roman" panose="02020603050405020304" pitchFamily="18" charset="0"/>
                <a:cs typeface="Times New Roman" panose="02020603050405020304" pitchFamily="18" charset="0"/>
              </a:rPr>
              <a:t>(специальные образовательные программы и методы обучения и воспитания, специальные учебники, технические средства, услуги </a:t>
            </a:r>
            <a:r>
              <a:rPr lang="ru-RU" dirty="0" err="1">
                <a:solidFill>
                  <a:srgbClr val="002060"/>
                </a:solidFill>
                <a:latin typeface="Times New Roman" panose="02020603050405020304" pitchFamily="18" charset="0"/>
                <a:cs typeface="Times New Roman" panose="02020603050405020304" pitchFamily="18" charset="0"/>
              </a:rPr>
              <a:t>сурдопереводчиков</a:t>
            </a:r>
            <a:r>
              <a:rPr lang="ru-RU" dirty="0">
                <a:solidFill>
                  <a:srgbClr val="002060"/>
                </a:solidFill>
                <a:latin typeface="Times New Roman" panose="02020603050405020304" pitchFamily="18" charset="0"/>
                <a:cs typeface="Times New Roman" panose="02020603050405020304" pitchFamily="18" charset="0"/>
              </a:rPr>
              <a:t> и </a:t>
            </a:r>
            <a:r>
              <a:rPr lang="ru-RU" dirty="0" err="1">
                <a:solidFill>
                  <a:srgbClr val="002060"/>
                </a:solidFill>
                <a:latin typeface="Times New Roman" panose="02020603050405020304" pitchFamily="18" charset="0"/>
                <a:cs typeface="Times New Roman" panose="02020603050405020304" pitchFamily="18" charset="0"/>
              </a:rPr>
              <a:t>тифлосурдопереводчиков</a:t>
            </a:r>
            <a:r>
              <a:rPr lang="ru-RU" dirty="0">
                <a:solidFill>
                  <a:srgbClr val="002060"/>
                </a:solidFill>
                <a:latin typeface="Times New Roman" panose="02020603050405020304" pitchFamily="18" charset="0"/>
                <a:cs typeface="Times New Roman" panose="02020603050405020304" pitchFamily="18" charset="0"/>
              </a:rPr>
              <a:t> и т.д.).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i="1" dirty="0" smtClean="0">
                <a:solidFill>
                  <a:srgbClr val="C00000"/>
                </a:solidFill>
                <a:latin typeface="Times New Roman" panose="02020603050405020304" pitchFamily="18" charset="0"/>
                <a:cs typeface="Times New Roman" panose="02020603050405020304" pitchFamily="18" charset="0"/>
              </a:rPr>
              <a:t>Материально-технические условия</a:t>
            </a:r>
          </a:p>
          <a:p>
            <a:pPr marL="514350" indent="-514350">
              <a:buAutoNum type="arabicPeriod"/>
            </a:pPr>
            <a:r>
              <a:rPr lang="ru-RU" dirty="0" smtClean="0">
                <a:solidFill>
                  <a:srgbClr val="002060"/>
                </a:solidFill>
                <a:latin typeface="Times New Roman" panose="02020603050405020304" pitchFamily="18" charset="0"/>
                <a:cs typeface="Times New Roman" panose="02020603050405020304" pitchFamily="18" charset="0"/>
              </a:rPr>
              <a:t>Архитектурная </a:t>
            </a:r>
            <a:r>
              <a:rPr lang="ru-RU" dirty="0">
                <a:solidFill>
                  <a:srgbClr val="002060"/>
                </a:solidFill>
                <a:latin typeface="Times New Roman" panose="02020603050405020304" pitchFamily="18" charset="0"/>
                <a:cs typeface="Times New Roman" panose="02020603050405020304" pitchFamily="18" charset="0"/>
              </a:rPr>
              <a:t>среда (</a:t>
            </a:r>
            <a:r>
              <a:rPr lang="ru-RU" dirty="0" err="1">
                <a:solidFill>
                  <a:srgbClr val="002060"/>
                </a:solidFill>
                <a:latin typeface="Times New Roman" panose="02020603050405020304" pitchFamily="18" charset="0"/>
                <a:cs typeface="Times New Roman" panose="02020603050405020304" pitchFamily="18" charset="0"/>
              </a:rPr>
              <a:t>безбарьерный</a:t>
            </a:r>
            <a:r>
              <a:rPr lang="ru-RU" dirty="0">
                <a:solidFill>
                  <a:srgbClr val="002060"/>
                </a:solidFill>
                <a:latin typeface="Times New Roman" panose="02020603050405020304" pitchFamily="18" charset="0"/>
                <a:cs typeface="Times New Roman" panose="02020603050405020304" pitchFamily="18" charset="0"/>
              </a:rPr>
              <a:t> доступ к основным помещениям, соответствующая акустика, свет, пространство: широкие проходы, кабинет, комната для занятий; организация рабочего пространства ребенка с ОВЗ) </a:t>
            </a:r>
            <a:endParaRPr lang="ru-RU" dirty="0" smtClean="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ru-RU" dirty="0" smtClean="0">
                <a:solidFill>
                  <a:srgbClr val="002060"/>
                </a:solidFill>
                <a:latin typeface="Times New Roman" panose="02020603050405020304" pitchFamily="18" charset="0"/>
                <a:cs typeface="Times New Roman" panose="02020603050405020304" pitchFamily="18" charset="0"/>
              </a:rPr>
              <a:t>Информационная </a:t>
            </a:r>
            <a:r>
              <a:rPr lang="ru-RU" dirty="0">
                <a:solidFill>
                  <a:srgbClr val="002060"/>
                </a:solidFill>
                <a:latin typeface="Times New Roman" panose="02020603050405020304" pitchFamily="18" charset="0"/>
                <a:cs typeface="Times New Roman" panose="02020603050405020304" pitchFamily="18" charset="0"/>
              </a:rPr>
              <a:t>среда (визуальные, аудио, интернет источники, световая и звуковая индикация, аппаратура: мультимедийная доска, компьютер, выход в интернет и т.д</a:t>
            </a:r>
            <a:r>
              <a:rPr lang="ru-RU" dirty="0" smtClean="0">
                <a:solidFill>
                  <a:srgbClr val="002060"/>
                </a:solidFill>
                <a:latin typeface="Times New Roman" panose="02020603050405020304" pitchFamily="18" charset="0"/>
                <a:cs typeface="Times New Roman" panose="02020603050405020304" pitchFamily="18" charset="0"/>
              </a:rPr>
              <a:t>.)</a:t>
            </a:r>
          </a:p>
          <a:p>
            <a:pPr marL="514350" indent="-514350">
              <a:buAutoNum type="arabicPeriod"/>
            </a:pPr>
            <a:r>
              <a:rPr lang="ru-RU" dirty="0" smtClean="0">
                <a:solidFill>
                  <a:srgbClr val="002060"/>
                </a:solidFill>
                <a:latin typeface="Times New Roman" panose="02020603050405020304" pitchFamily="18" charset="0"/>
                <a:cs typeface="Times New Roman" panose="02020603050405020304" pitchFamily="18" charset="0"/>
              </a:rPr>
              <a:t>Индивидуальные </a:t>
            </a:r>
            <a:r>
              <a:rPr lang="ru-RU" dirty="0">
                <a:solidFill>
                  <a:srgbClr val="002060"/>
                </a:solidFill>
                <a:latin typeface="Times New Roman" panose="02020603050405020304" pitchFamily="18" charset="0"/>
                <a:cs typeface="Times New Roman" panose="02020603050405020304" pitchFamily="18" charset="0"/>
              </a:rPr>
              <a:t>средства реабилитации обучающегося (слуховые аппараты, </a:t>
            </a:r>
            <a:r>
              <a:rPr lang="ru-RU" dirty="0" err="1">
                <a:solidFill>
                  <a:srgbClr val="002060"/>
                </a:solidFill>
                <a:latin typeface="Times New Roman" panose="02020603050405020304" pitchFamily="18" charset="0"/>
                <a:cs typeface="Times New Roman" panose="02020603050405020304" pitchFamily="18" charset="0"/>
              </a:rPr>
              <a:t>шумопоглощающие</a:t>
            </a:r>
            <a:r>
              <a:rPr lang="ru-RU" dirty="0">
                <a:solidFill>
                  <a:srgbClr val="002060"/>
                </a:solidFill>
                <a:latin typeface="Times New Roman" panose="02020603050405020304" pitchFamily="18" charset="0"/>
                <a:cs typeface="Times New Roman" panose="02020603050405020304" pitchFamily="18" charset="0"/>
              </a:rPr>
              <a:t> наушники, лупы, очки, кресла и т.д.), </a:t>
            </a:r>
            <a:endParaRPr lang="ru-RU" dirty="0" smtClean="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ru-RU" dirty="0" err="1" smtClean="0">
                <a:solidFill>
                  <a:srgbClr val="002060"/>
                </a:solidFill>
                <a:latin typeface="Times New Roman" panose="02020603050405020304" pitchFamily="18" charset="0"/>
                <a:cs typeface="Times New Roman" panose="02020603050405020304" pitchFamily="18" charset="0"/>
              </a:rPr>
              <a:t>Ассистивные</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технологии (специальные ПО, приставки, аппаратура</a:t>
            </a:r>
            <a:r>
              <a:rPr lang="ru-RU" dirty="0" smtClean="0">
                <a:solidFill>
                  <a:srgbClr val="002060"/>
                </a:solidFill>
                <a:latin typeface="Times New Roman" panose="02020603050405020304" pitchFamily="18" charset="0"/>
                <a:cs typeface="Times New Roman" panose="02020603050405020304" pitchFamily="18" charset="0"/>
              </a:rPr>
              <a:t>)</a:t>
            </a:r>
          </a:p>
          <a:p>
            <a:pPr marL="0" indent="0">
              <a:buNone/>
            </a:pPr>
            <a:r>
              <a:rPr lang="ru-RU" i="1" dirty="0" smtClean="0">
                <a:solidFill>
                  <a:srgbClr val="C00000"/>
                </a:solidFill>
                <a:latin typeface="Times New Roman" panose="02020603050405020304" pitchFamily="18" charset="0"/>
                <a:cs typeface="Times New Roman" panose="02020603050405020304" pitchFamily="18" charset="0"/>
              </a:rPr>
              <a:t>Комфортная </a:t>
            </a:r>
            <a:r>
              <a:rPr lang="ru-RU" i="1" dirty="0">
                <a:solidFill>
                  <a:srgbClr val="C00000"/>
                </a:solidFill>
                <a:latin typeface="Times New Roman" panose="02020603050405020304" pitchFamily="18" charset="0"/>
                <a:cs typeface="Times New Roman" panose="02020603050405020304" pitchFamily="18" charset="0"/>
              </a:rPr>
              <a:t>образовательная среда </a:t>
            </a:r>
            <a:r>
              <a:rPr lang="ru-RU" dirty="0">
                <a:solidFill>
                  <a:srgbClr val="002060"/>
                </a:solidFill>
                <a:latin typeface="Times New Roman" panose="02020603050405020304" pitchFamily="18" charset="0"/>
                <a:cs typeface="Times New Roman" panose="02020603050405020304" pitchFamily="18" charset="0"/>
              </a:rPr>
              <a:t>(партнеры из числа участников группы, ассистент/</a:t>
            </a:r>
            <a:r>
              <a:rPr lang="ru-RU" dirty="0" err="1">
                <a:solidFill>
                  <a:srgbClr val="002060"/>
                </a:solidFill>
                <a:latin typeface="Times New Roman" panose="02020603050405020304" pitchFamily="18" charset="0"/>
                <a:cs typeface="Times New Roman" panose="02020603050405020304" pitchFamily="18" charset="0"/>
              </a:rPr>
              <a:t>тьютор</a:t>
            </a:r>
            <a:r>
              <a:rPr lang="ru-RU" dirty="0">
                <a:solidFill>
                  <a:srgbClr val="002060"/>
                </a:solidFill>
                <a:latin typeface="Times New Roman" panose="02020603050405020304" pitchFamily="18" charset="0"/>
                <a:cs typeface="Times New Roman" panose="02020603050405020304" pitchFamily="18" charset="0"/>
              </a:rPr>
              <a:t>)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i="1" dirty="0" smtClean="0">
                <a:solidFill>
                  <a:srgbClr val="C00000"/>
                </a:solidFill>
                <a:latin typeface="Times New Roman" panose="02020603050405020304" pitchFamily="18" charset="0"/>
                <a:cs typeface="Times New Roman" panose="02020603050405020304" pitchFamily="18" charset="0"/>
              </a:rPr>
              <a:t>Кадровые </a:t>
            </a:r>
            <a:r>
              <a:rPr lang="ru-RU" i="1" dirty="0">
                <a:solidFill>
                  <a:srgbClr val="C00000"/>
                </a:solidFill>
                <a:latin typeface="Times New Roman" panose="02020603050405020304" pitchFamily="18" charset="0"/>
                <a:cs typeface="Times New Roman" panose="02020603050405020304" pitchFamily="18" charset="0"/>
              </a:rPr>
              <a:t>условия </a:t>
            </a:r>
            <a:r>
              <a:rPr lang="ru-RU" dirty="0">
                <a:solidFill>
                  <a:srgbClr val="002060"/>
                </a:solidFill>
                <a:latin typeface="Times New Roman" panose="02020603050405020304" pitchFamily="18" charset="0"/>
                <a:cs typeface="Times New Roman" panose="02020603050405020304" pitchFamily="18" charset="0"/>
              </a:rPr>
              <a:t>(ПК/переподготовка, узкие специалисты, консультирование) </a:t>
            </a:r>
          </a:p>
        </p:txBody>
      </p:sp>
    </p:spTree>
    <p:extLst>
      <p:ext uri="{BB962C8B-B14F-4D97-AF65-F5344CB8AC3E}">
        <p14:creationId xmlns:p14="http://schemas.microsoft.com/office/powerpoint/2010/main" val="49225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3" name="Объект 2"/>
          <p:cNvSpPr>
            <a:spLocks noGrp="1"/>
          </p:cNvSpPr>
          <p:nvPr>
            <p:ph idx="1"/>
          </p:nvPr>
        </p:nvSpPr>
        <p:spPr>
          <a:xfrm>
            <a:off x="560717" y="370936"/>
            <a:ext cx="11222966" cy="6193766"/>
          </a:xfrm>
        </p:spPr>
        <p:txBody>
          <a:bodyPr>
            <a:normAutofit fontScale="92500"/>
          </a:bodyPr>
          <a:lstStyle/>
          <a:p>
            <a:r>
              <a:rPr lang="ru-RU" dirty="0" smtClean="0">
                <a:solidFill>
                  <a:srgbClr val="002060"/>
                </a:solidFill>
                <a:latin typeface="Times New Roman" panose="02020603050405020304" pitchFamily="18" charset="0"/>
                <a:cs typeface="Times New Roman" panose="02020603050405020304" pitchFamily="18" charset="0"/>
              </a:rPr>
              <a:t> </a:t>
            </a:r>
            <a:r>
              <a:rPr lang="ru-RU" i="1" dirty="0" smtClean="0">
                <a:solidFill>
                  <a:srgbClr val="C00000"/>
                </a:solidFill>
                <a:latin typeface="Times New Roman" panose="02020603050405020304" pitchFamily="18" charset="0"/>
                <a:cs typeface="Times New Roman" panose="02020603050405020304" pitchFamily="18" charset="0"/>
              </a:rPr>
              <a:t>Формы аттестации </a:t>
            </a:r>
            <a:r>
              <a:rPr lang="ru-RU" dirty="0">
                <a:solidFill>
                  <a:srgbClr val="002060"/>
                </a:solidFill>
                <a:latin typeface="Times New Roman" panose="02020603050405020304" pitchFamily="18" charset="0"/>
                <a:cs typeface="Times New Roman" panose="02020603050405020304" pitchFamily="18" charset="0"/>
              </a:rPr>
              <a:t>(промежуточная, по итогам освоения программы) </a:t>
            </a:r>
            <a:endParaRPr lang="ru-RU" dirty="0" smtClean="0">
              <a:solidFill>
                <a:srgbClr val="002060"/>
              </a:solidFill>
              <a:latin typeface="Times New Roman" panose="02020603050405020304" pitchFamily="18" charset="0"/>
              <a:cs typeface="Times New Roman" panose="02020603050405020304" pitchFamily="18" charset="0"/>
            </a:endParaRPr>
          </a:p>
          <a:p>
            <a:r>
              <a:rPr lang="ru-RU" dirty="0" smtClean="0">
                <a:solidFill>
                  <a:srgbClr val="002060"/>
                </a:solidFill>
                <a:latin typeface="Times New Roman" panose="02020603050405020304" pitchFamily="18" charset="0"/>
                <a:cs typeface="Times New Roman" panose="02020603050405020304" pitchFamily="18" charset="0"/>
              </a:rPr>
              <a:t> </a:t>
            </a:r>
            <a:r>
              <a:rPr lang="ru-RU" i="1" dirty="0">
                <a:solidFill>
                  <a:srgbClr val="C00000"/>
                </a:solidFill>
                <a:latin typeface="Times New Roman" panose="02020603050405020304" pitchFamily="18" charset="0"/>
                <a:cs typeface="Times New Roman" panose="02020603050405020304" pitchFamily="18" charset="0"/>
              </a:rPr>
              <a:t>Оценочные материалы </a:t>
            </a:r>
            <a:r>
              <a:rPr lang="ru-RU" dirty="0">
                <a:solidFill>
                  <a:srgbClr val="002060"/>
                </a:solidFill>
                <a:latin typeface="Times New Roman" panose="02020603050405020304" pitchFamily="18" charset="0"/>
                <a:cs typeface="Times New Roman" panose="02020603050405020304" pitchFamily="18" charset="0"/>
              </a:rPr>
              <a:t>(пакет диагностических методик, позволяющих определить достижения учащимися планируемых результатов). </a:t>
            </a:r>
            <a:endParaRPr lang="ru-RU" dirty="0" smtClean="0">
              <a:solidFill>
                <a:srgbClr val="002060"/>
              </a:solidFill>
              <a:latin typeface="Times New Roman" panose="02020603050405020304" pitchFamily="18" charset="0"/>
              <a:cs typeface="Times New Roman" panose="02020603050405020304" pitchFamily="18" charset="0"/>
            </a:endParaRPr>
          </a:p>
          <a:p>
            <a:r>
              <a:rPr lang="ru-RU" i="1" dirty="0" smtClean="0">
                <a:solidFill>
                  <a:srgbClr val="C00000"/>
                </a:solidFill>
                <a:latin typeface="Times New Roman" panose="02020603050405020304" pitchFamily="18" charset="0"/>
                <a:cs typeface="Times New Roman" panose="02020603050405020304" pitchFamily="18" charset="0"/>
              </a:rPr>
              <a:t>Методическое </a:t>
            </a:r>
            <a:r>
              <a:rPr lang="ru-RU" i="1" dirty="0">
                <a:solidFill>
                  <a:srgbClr val="C00000"/>
                </a:solidFill>
                <a:latin typeface="Times New Roman" panose="02020603050405020304" pitchFamily="18" charset="0"/>
                <a:cs typeface="Times New Roman" panose="02020603050405020304" pitchFamily="18" charset="0"/>
              </a:rPr>
              <a:t>обеспечение: </a:t>
            </a:r>
            <a:r>
              <a:rPr lang="ru-RU" i="1" dirty="0" smtClean="0">
                <a:solidFill>
                  <a:srgbClr val="C00000"/>
                </a:solidFill>
                <a:latin typeface="Times New Roman" panose="02020603050405020304" pitchFamily="18" charset="0"/>
                <a:cs typeface="Times New Roman" panose="02020603050405020304" pitchFamily="18" charset="0"/>
              </a:rPr>
              <a:t> </a:t>
            </a:r>
          </a:p>
          <a:p>
            <a:pPr marL="0" indent="0">
              <a:buNone/>
            </a:pPr>
            <a:r>
              <a:rPr lang="ru-RU" dirty="0" smtClean="0">
                <a:solidFill>
                  <a:srgbClr val="002060"/>
                </a:solidFill>
                <a:latin typeface="Times New Roman" panose="02020603050405020304" pitchFamily="18" charset="0"/>
                <a:cs typeface="Times New Roman" panose="02020603050405020304" pitchFamily="18" charset="0"/>
              </a:rPr>
              <a:t>- Методы обучения </a:t>
            </a:r>
            <a:r>
              <a:rPr lang="ru-RU" dirty="0">
                <a:solidFill>
                  <a:srgbClr val="002060"/>
                </a:solidFill>
                <a:latin typeface="Times New Roman" panose="02020603050405020304" pitchFamily="18" charset="0"/>
                <a:cs typeface="Times New Roman" panose="02020603050405020304" pitchFamily="18" charset="0"/>
              </a:rPr>
              <a:t>(наглядные, практические, словесные),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dirty="0" smtClean="0">
                <a:solidFill>
                  <a:srgbClr val="002060"/>
                </a:solidFill>
                <a:latin typeface="Times New Roman" panose="02020603050405020304" pitchFamily="18" charset="0"/>
                <a:cs typeface="Times New Roman" panose="02020603050405020304" pitchFamily="18" charset="0"/>
              </a:rPr>
              <a:t>- педагогические </a:t>
            </a:r>
            <a:r>
              <a:rPr lang="ru-RU" dirty="0">
                <a:solidFill>
                  <a:srgbClr val="002060"/>
                </a:solidFill>
                <a:latin typeface="Times New Roman" panose="02020603050405020304" pitchFamily="18" charset="0"/>
                <a:cs typeface="Times New Roman" panose="02020603050405020304" pitchFamily="18" charset="0"/>
              </a:rPr>
              <a:t>технологии (проектной деятельности, развивающего обучения и т.д.),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dirty="0" smtClean="0">
                <a:solidFill>
                  <a:srgbClr val="002060"/>
                </a:solidFill>
                <a:latin typeface="Times New Roman" panose="02020603050405020304" pitchFamily="18" charset="0"/>
                <a:cs typeface="Times New Roman" panose="02020603050405020304" pitchFamily="18" charset="0"/>
              </a:rPr>
              <a:t>- формы организации </a:t>
            </a:r>
            <a:r>
              <a:rPr lang="ru-RU" dirty="0">
                <a:solidFill>
                  <a:srgbClr val="002060"/>
                </a:solidFill>
                <a:latin typeface="Times New Roman" panose="02020603050405020304" pitchFamily="18" charset="0"/>
                <a:cs typeface="Times New Roman" panose="02020603050405020304" pitchFamily="18" charset="0"/>
              </a:rPr>
              <a:t>учебного занятия (практическая работа, </a:t>
            </a:r>
            <a:r>
              <a:rPr lang="ru-RU" dirty="0" err="1">
                <a:solidFill>
                  <a:srgbClr val="002060"/>
                </a:solidFill>
                <a:latin typeface="Times New Roman" panose="02020603050405020304" pitchFamily="18" charset="0"/>
                <a:cs typeface="Times New Roman" panose="02020603050405020304" pitchFamily="18" charset="0"/>
              </a:rPr>
              <a:t>хакатон</a:t>
            </a:r>
            <a:r>
              <a:rPr lang="ru-RU" dirty="0">
                <a:solidFill>
                  <a:srgbClr val="002060"/>
                </a:solidFill>
                <a:latin typeface="Times New Roman" panose="02020603050405020304" pitchFamily="18" charset="0"/>
                <a:cs typeface="Times New Roman" panose="02020603050405020304" pitchFamily="18" charset="0"/>
              </a:rPr>
              <a:t>, кейс, конференция, </a:t>
            </a:r>
            <a:r>
              <a:rPr lang="ru-RU" dirty="0" err="1">
                <a:solidFill>
                  <a:srgbClr val="002060"/>
                </a:solidFill>
                <a:latin typeface="Times New Roman" panose="02020603050405020304" pitchFamily="18" charset="0"/>
                <a:cs typeface="Times New Roman" panose="02020603050405020304" pitchFamily="18" charset="0"/>
              </a:rPr>
              <a:t>вебинар</a:t>
            </a:r>
            <a:r>
              <a:rPr lang="ru-RU" dirty="0">
                <a:solidFill>
                  <a:srgbClr val="002060"/>
                </a:solidFill>
                <a:latin typeface="Times New Roman" panose="02020603050405020304" pitchFamily="18" charset="0"/>
                <a:cs typeface="Times New Roman" panose="02020603050405020304" pitchFamily="18" charset="0"/>
              </a:rPr>
              <a:t> и т.д.),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dirty="0" smtClean="0">
                <a:solidFill>
                  <a:srgbClr val="002060"/>
                </a:solidFill>
                <a:latin typeface="Times New Roman" panose="02020603050405020304" pitchFamily="18" charset="0"/>
                <a:cs typeface="Times New Roman" panose="02020603050405020304" pitchFamily="18" charset="0"/>
              </a:rPr>
              <a:t>- алгоритм </a:t>
            </a:r>
            <a:r>
              <a:rPr lang="ru-RU" dirty="0">
                <a:solidFill>
                  <a:srgbClr val="002060"/>
                </a:solidFill>
                <a:latin typeface="Times New Roman" panose="02020603050405020304" pitchFamily="18" charset="0"/>
                <a:cs typeface="Times New Roman" panose="02020603050405020304" pitchFamily="18" charset="0"/>
              </a:rPr>
              <a:t>учебного занятия (блок, этап, задачи этапа, содержание деятельности),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dirty="0" smtClean="0">
                <a:solidFill>
                  <a:srgbClr val="002060"/>
                </a:solidFill>
                <a:latin typeface="Times New Roman" panose="02020603050405020304" pitchFamily="18" charset="0"/>
                <a:cs typeface="Times New Roman" panose="02020603050405020304" pitchFamily="18" charset="0"/>
              </a:rPr>
              <a:t>- дидактические </a:t>
            </a:r>
            <a:r>
              <a:rPr lang="ru-RU" dirty="0">
                <a:solidFill>
                  <a:srgbClr val="002060"/>
                </a:solidFill>
                <a:latin typeface="Times New Roman" panose="02020603050405020304" pitchFamily="18" charset="0"/>
                <a:cs typeface="Times New Roman" panose="02020603050405020304" pitchFamily="18" charset="0"/>
              </a:rPr>
              <a:t>материалы (в соответствии с видом нарушения</a:t>
            </a:r>
            <a:r>
              <a:rPr lang="ru-RU" dirty="0" smtClean="0">
                <a:solidFill>
                  <a:srgbClr val="002060"/>
                </a:solidFill>
                <a:latin typeface="Times New Roman" panose="02020603050405020304" pitchFamily="18" charset="0"/>
                <a:cs typeface="Times New Roman" panose="02020603050405020304" pitchFamily="18" charset="0"/>
              </a:rPr>
              <a:t>).</a:t>
            </a:r>
          </a:p>
          <a:p>
            <a:pPr marL="0" indent="0">
              <a:buNone/>
            </a:pP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Методы, формы проведения занятий должны быть соотнесены с нозологией и возрастом!!! </a:t>
            </a:r>
          </a:p>
        </p:txBody>
      </p:sp>
    </p:spTree>
    <p:extLst>
      <p:ext uri="{BB962C8B-B14F-4D97-AF65-F5344CB8AC3E}">
        <p14:creationId xmlns:p14="http://schemas.microsoft.com/office/powerpoint/2010/main" val="222368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3" name="Объект 2"/>
          <p:cNvSpPr>
            <a:spLocks noGrp="1"/>
          </p:cNvSpPr>
          <p:nvPr>
            <p:ph idx="1"/>
          </p:nvPr>
        </p:nvSpPr>
        <p:spPr>
          <a:xfrm>
            <a:off x="396815" y="103517"/>
            <a:ext cx="11326483" cy="6685471"/>
          </a:xfrm>
        </p:spPr>
        <p:txBody>
          <a:bodyPr>
            <a:normAutofit fontScale="70000" lnSpcReduction="20000"/>
          </a:bodyPr>
          <a:lstStyle/>
          <a:p>
            <a:pPr marL="0" indent="0">
              <a:buNone/>
            </a:pPr>
            <a:r>
              <a:rPr lang="ru-RU" i="1" dirty="0" smtClean="0">
                <a:solidFill>
                  <a:srgbClr val="C00000"/>
                </a:solidFill>
                <a:latin typeface="Times New Roman" panose="02020603050405020304" pitchFamily="18" charset="0"/>
                <a:cs typeface="Times New Roman" panose="02020603050405020304" pitchFamily="18" charset="0"/>
              </a:rPr>
              <a:t>Рабочая </a:t>
            </a:r>
            <a:r>
              <a:rPr lang="ru-RU" i="1" dirty="0">
                <a:solidFill>
                  <a:srgbClr val="C00000"/>
                </a:solidFill>
                <a:latin typeface="Times New Roman" panose="02020603050405020304" pitchFamily="18" charset="0"/>
                <a:cs typeface="Times New Roman" panose="02020603050405020304" pitchFamily="18" charset="0"/>
              </a:rPr>
              <a:t>программа воспитания </a:t>
            </a:r>
            <a:r>
              <a:rPr lang="ru-RU" dirty="0">
                <a:latin typeface="Times New Roman" panose="02020603050405020304" pitchFamily="18" charset="0"/>
                <a:cs typeface="Times New Roman" panose="02020603050405020304" pitchFamily="18" charset="0"/>
              </a:rPr>
              <a:t>(согласованность целей, задач, планируемых результатов, форм деятельности программы воспитания с целями и содержанием программы. Выявить базовую ценность, которая связана с личностными задачами программы). </a:t>
            </a:r>
            <a:r>
              <a:rPr lang="ru-RU" altLang="en-US" b="1" i="1" dirty="0">
                <a:solidFill>
                  <a:srgbClr val="C00000"/>
                </a:solidFill>
                <a:highlight>
                  <a:srgbClr val="FFFF00"/>
                </a:highlight>
                <a:latin typeface="Times New Roman" panose="02020603050405020304" charset="0"/>
                <a:cs typeface="Times New Roman" panose="02020603050405020304" charset="0"/>
              </a:rPr>
              <a:t>это программа воспитания в рамках </a:t>
            </a:r>
            <a:r>
              <a:rPr lang="ru-RU" altLang="en-US" b="1" i="1" u="sng" dirty="0">
                <a:solidFill>
                  <a:srgbClr val="C00000"/>
                </a:solidFill>
                <a:highlight>
                  <a:srgbClr val="FFFF00"/>
                </a:highlight>
                <a:latin typeface="Times New Roman" panose="02020603050405020304" charset="0"/>
                <a:cs typeface="Times New Roman" panose="02020603050405020304" charset="0"/>
              </a:rPr>
              <a:t>именно этой ДОП</a:t>
            </a:r>
            <a:r>
              <a:rPr lang="ru-RU" altLang="en-US" b="1" i="1" dirty="0">
                <a:solidFill>
                  <a:srgbClr val="C00000"/>
                </a:solidFill>
                <a:highlight>
                  <a:srgbClr val="FFFF00"/>
                </a:highlight>
                <a:latin typeface="Times New Roman" panose="02020603050405020304" charset="0"/>
                <a:cs typeface="Times New Roman" panose="02020603050405020304" charset="0"/>
              </a:rPr>
              <a:t>, а не программа воспитания </a:t>
            </a:r>
            <a:r>
              <a:rPr lang="ru-RU" altLang="en-US" b="1" i="1" dirty="0" err="1">
                <a:solidFill>
                  <a:srgbClr val="C00000"/>
                </a:solidFill>
                <a:highlight>
                  <a:srgbClr val="FFFF00"/>
                </a:highlight>
                <a:latin typeface="Times New Roman" panose="02020603050405020304" charset="0"/>
                <a:cs typeface="Times New Roman" panose="02020603050405020304" charset="0"/>
              </a:rPr>
              <a:t>образоватлеьной</a:t>
            </a:r>
            <a:r>
              <a:rPr lang="ru-RU" altLang="en-US" b="1" i="1" dirty="0">
                <a:solidFill>
                  <a:srgbClr val="C00000"/>
                </a:solidFill>
                <a:highlight>
                  <a:srgbClr val="FFFF00"/>
                </a:highlight>
                <a:latin typeface="Times New Roman" panose="02020603050405020304" charset="0"/>
                <a:cs typeface="Times New Roman" panose="02020603050405020304" charset="0"/>
              </a:rPr>
              <a:t> </a:t>
            </a:r>
            <a:r>
              <a:rPr lang="ru-RU" altLang="en-US" b="1" i="1" dirty="0" smtClean="0">
                <a:solidFill>
                  <a:srgbClr val="C00000"/>
                </a:solidFill>
                <a:highlight>
                  <a:srgbClr val="FFFF00"/>
                </a:highlight>
                <a:latin typeface="Times New Roman" panose="02020603050405020304" charset="0"/>
                <a:cs typeface="Times New Roman" panose="02020603050405020304" charset="0"/>
              </a:rPr>
              <a:t>организации</a:t>
            </a:r>
          </a:p>
          <a:p>
            <a:pPr marL="0" indent="0">
              <a:buNone/>
            </a:pPr>
            <a:r>
              <a:rPr lang="ru-RU" i="1" dirty="0" smtClean="0">
                <a:solidFill>
                  <a:srgbClr val="C00000"/>
                </a:solidFill>
                <a:latin typeface="Times New Roman" panose="02020603050405020304" pitchFamily="18" charset="0"/>
                <a:cs typeface="Times New Roman" panose="02020603050405020304" pitchFamily="18" charset="0"/>
              </a:rPr>
              <a:t>Календарный </a:t>
            </a:r>
            <a:r>
              <a:rPr lang="ru-RU" i="1" dirty="0">
                <a:solidFill>
                  <a:srgbClr val="C00000"/>
                </a:solidFill>
                <a:latin typeface="Times New Roman" panose="02020603050405020304" pitchFamily="18" charset="0"/>
                <a:cs typeface="Times New Roman" panose="02020603050405020304" pitchFamily="18" charset="0"/>
              </a:rPr>
              <a:t>план воспитательной </a:t>
            </a:r>
            <a:r>
              <a:rPr lang="ru-RU" i="1" dirty="0" smtClean="0">
                <a:solidFill>
                  <a:srgbClr val="C00000"/>
                </a:solidFill>
                <a:latin typeface="Times New Roman" panose="02020603050405020304" pitchFamily="18" charset="0"/>
                <a:cs typeface="Times New Roman" panose="02020603050405020304" pitchFamily="18" charset="0"/>
              </a:rPr>
              <a:t>работы</a:t>
            </a:r>
            <a:endParaRPr lang="ru-RU" dirty="0" smtClean="0"/>
          </a:p>
          <a:p>
            <a:pPr marL="0" indent="0">
              <a:buNone/>
            </a:pPr>
            <a:endParaRPr lang="ru-RU" i="1"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ru-RU" i="1" dirty="0" smtClean="0">
              <a:solidFill>
                <a:srgbClr val="C00000"/>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Wingdings" panose="05000000000000000000" charset="0"/>
              <a:buChar char="Ø"/>
            </a:pPr>
            <a:r>
              <a:rPr lang="ru-RU" i="1" dirty="0" smtClean="0">
                <a:solidFill>
                  <a:srgbClr val="C00000"/>
                </a:solidFill>
                <a:latin typeface="Times New Roman" panose="02020603050405020304" pitchFamily="18" charset="0"/>
                <a:cs typeface="Times New Roman" panose="02020603050405020304" pitchFamily="18" charset="0"/>
              </a:rPr>
              <a:t>Список литературы</a:t>
            </a:r>
            <a:r>
              <a:rPr lang="ru-RU"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charset="0"/>
                <a:cs typeface="Times New Roman" panose="02020603050405020304" charset="0"/>
              </a:rPr>
              <a:t> </a:t>
            </a:r>
            <a:r>
              <a:rPr lang="ru-RU" b="1" dirty="0">
                <a:solidFill>
                  <a:srgbClr val="002060"/>
                </a:solidFill>
                <a:latin typeface="Times New Roman" panose="02020603050405020304" charset="0"/>
                <a:cs typeface="Times New Roman" panose="02020603050405020304" charset="0"/>
              </a:rPr>
              <a:t>деление литературы:</a:t>
            </a:r>
          </a:p>
          <a:p>
            <a:pPr marL="0" indent="0">
              <a:lnSpc>
                <a:spcPct val="100000"/>
              </a:lnSpc>
              <a:spcBef>
                <a:spcPts val="0"/>
              </a:spcBef>
              <a:buNone/>
            </a:pPr>
            <a:r>
              <a:rPr lang="ru-RU" b="1" dirty="0">
                <a:solidFill>
                  <a:srgbClr val="002060"/>
                </a:solidFill>
                <a:latin typeface="Times New Roman" panose="02020603050405020304" charset="0"/>
                <a:cs typeface="Times New Roman" panose="02020603050405020304" charset="0"/>
              </a:rPr>
              <a:t>   1. </a:t>
            </a:r>
            <a:r>
              <a:rPr lang="ru-RU" b="1" u="sng" dirty="0">
                <a:solidFill>
                  <a:srgbClr val="002060"/>
                </a:solidFill>
                <a:latin typeface="Times New Roman" panose="02020603050405020304" charset="0"/>
                <a:cs typeface="Times New Roman" panose="02020603050405020304" charset="0"/>
              </a:rPr>
              <a:t>Литература для педагога</a:t>
            </a:r>
            <a:r>
              <a:rPr lang="ru-RU" b="1" dirty="0">
                <a:solidFill>
                  <a:srgbClr val="002060"/>
                </a:solidFill>
                <a:latin typeface="Times New Roman" panose="02020603050405020304" charset="0"/>
                <a:cs typeface="Times New Roman" panose="02020603050405020304" charset="0"/>
              </a:rPr>
              <a:t>:</a:t>
            </a:r>
          </a:p>
          <a:p>
            <a:pPr marL="0" indent="0">
              <a:lnSpc>
                <a:spcPct val="100000"/>
              </a:lnSpc>
              <a:spcBef>
                <a:spcPts val="0"/>
              </a:spcBef>
              <a:buNone/>
            </a:pPr>
            <a:r>
              <a:rPr lang="ru-RU" b="1" dirty="0">
                <a:solidFill>
                  <a:srgbClr val="002060"/>
                </a:solidFill>
                <a:latin typeface="Times New Roman" panose="02020603050405020304" charset="0"/>
                <a:cs typeface="Times New Roman" panose="02020603050405020304" charset="0"/>
              </a:rPr>
              <a:t>    - нормативные документы </a:t>
            </a:r>
            <a:r>
              <a:rPr lang="ru-RU" i="1" dirty="0">
                <a:solidFill>
                  <a:srgbClr val="002060"/>
                </a:solidFill>
                <a:latin typeface="Times New Roman" panose="02020603050405020304" charset="0"/>
                <a:cs typeface="Times New Roman" panose="02020603050405020304" charset="0"/>
              </a:rPr>
              <a:t>(Указы президента, ФЗ, письма </a:t>
            </a:r>
            <a:r>
              <a:rPr lang="ru-RU" i="1" dirty="0" err="1">
                <a:solidFill>
                  <a:srgbClr val="002060"/>
                </a:solidFill>
                <a:latin typeface="Times New Roman" panose="02020603050405020304" charset="0"/>
                <a:cs typeface="Times New Roman" panose="02020603050405020304" charset="0"/>
              </a:rPr>
              <a:t>Минобра</a:t>
            </a:r>
            <a:r>
              <a:rPr lang="ru-RU" i="1" dirty="0">
                <a:solidFill>
                  <a:srgbClr val="002060"/>
                </a:solidFill>
                <a:latin typeface="Times New Roman" panose="02020603050405020304" charset="0"/>
                <a:cs typeface="Times New Roman" panose="02020603050405020304" charset="0"/>
              </a:rPr>
              <a:t> и </a:t>
            </a:r>
            <a:r>
              <a:rPr lang="ru-RU" i="1" dirty="0" err="1">
                <a:solidFill>
                  <a:srgbClr val="002060"/>
                </a:solidFill>
                <a:latin typeface="Times New Roman" panose="02020603050405020304" charset="0"/>
                <a:cs typeface="Times New Roman" panose="02020603050405020304" charset="0"/>
              </a:rPr>
              <a:t>Минпросвещения</a:t>
            </a:r>
            <a:r>
              <a:rPr lang="ru-RU" i="1" dirty="0">
                <a:solidFill>
                  <a:srgbClr val="002060"/>
                </a:solidFill>
                <a:latin typeface="Times New Roman" panose="02020603050405020304" charset="0"/>
                <a:cs typeface="Times New Roman" panose="02020603050405020304" charset="0"/>
              </a:rPr>
              <a:t> и </a:t>
            </a:r>
            <a:r>
              <a:rPr lang="ru-RU" i="1" dirty="0" err="1">
                <a:solidFill>
                  <a:srgbClr val="002060"/>
                </a:solidFill>
                <a:latin typeface="Times New Roman" panose="02020603050405020304" charset="0"/>
                <a:cs typeface="Times New Roman" panose="02020603050405020304" charset="0"/>
              </a:rPr>
              <a:t>др</a:t>
            </a:r>
            <a:r>
              <a:rPr lang="ru-RU" i="1" dirty="0">
                <a:solidFill>
                  <a:srgbClr val="002060"/>
                </a:solidFill>
                <a:latin typeface="Times New Roman" panose="02020603050405020304" charset="0"/>
                <a:cs typeface="Times New Roman" panose="02020603050405020304" charset="0"/>
              </a:rPr>
              <a:t>)</a:t>
            </a:r>
          </a:p>
          <a:p>
            <a:pPr marL="0" indent="0">
              <a:lnSpc>
                <a:spcPct val="100000"/>
              </a:lnSpc>
              <a:spcBef>
                <a:spcPts val="0"/>
              </a:spcBef>
              <a:buNone/>
            </a:pPr>
            <a:r>
              <a:rPr lang="ru-RU" b="1" dirty="0">
                <a:solidFill>
                  <a:srgbClr val="002060"/>
                </a:solidFill>
                <a:latin typeface="Times New Roman" panose="02020603050405020304" charset="0"/>
                <a:cs typeface="Times New Roman" panose="02020603050405020304" charset="0"/>
              </a:rPr>
              <a:t>    - литература, использованная при составлении программы </a:t>
            </a:r>
            <a:r>
              <a:rPr lang="ru-RU" i="1" dirty="0">
                <a:solidFill>
                  <a:srgbClr val="002060"/>
                </a:solidFill>
                <a:latin typeface="Times New Roman" panose="02020603050405020304" charset="0"/>
                <a:cs typeface="Times New Roman" panose="02020603050405020304" charset="0"/>
              </a:rPr>
              <a:t>(литература по педагогике и психологии, общеобразовательные программы, методические рекомендации, специальная литература по предмету и др.)</a:t>
            </a:r>
          </a:p>
          <a:p>
            <a:pPr marL="0" indent="0">
              <a:lnSpc>
                <a:spcPct val="100000"/>
              </a:lnSpc>
              <a:spcBef>
                <a:spcPts val="0"/>
              </a:spcBef>
              <a:buNone/>
            </a:pPr>
            <a:r>
              <a:rPr lang="ru-RU" b="1" dirty="0">
                <a:solidFill>
                  <a:srgbClr val="002060"/>
                </a:solidFill>
                <a:latin typeface="Times New Roman" panose="02020603050405020304" charset="0"/>
                <a:cs typeface="Times New Roman" panose="02020603050405020304" charset="0"/>
              </a:rPr>
              <a:t>   2. </a:t>
            </a:r>
            <a:r>
              <a:rPr lang="ru-RU" b="1" u="sng" dirty="0">
                <a:solidFill>
                  <a:srgbClr val="002060"/>
                </a:solidFill>
                <a:latin typeface="Times New Roman" panose="02020603050405020304" charset="0"/>
                <a:cs typeface="Times New Roman" panose="02020603050405020304" charset="0"/>
              </a:rPr>
              <a:t>Литература для обучающихся</a:t>
            </a:r>
            <a:r>
              <a:rPr lang="ru-RU" b="1" dirty="0">
                <a:solidFill>
                  <a:srgbClr val="002060"/>
                </a:solidFill>
                <a:latin typeface="Times New Roman" panose="02020603050405020304" charset="0"/>
                <a:cs typeface="Times New Roman" panose="02020603050405020304" charset="0"/>
              </a:rPr>
              <a:t> (должна быть доступна для обучающихся, свежий год издания)</a:t>
            </a:r>
          </a:p>
          <a:p>
            <a:pPr marL="0" indent="0">
              <a:lnSpc>
                <a:spcPct val="100000"/>
              </a:lnSpc>
              <a:spcBef>
                <a:spcPts val="0"/>
              </a:spcBef>
              <a:buNone/>
            </a:pPr>
            <a:endParaRPr lang="ru-RU" b="1" dirty="0">
              <a:solidFill>
                <a:srgbClr val="002060"/>
              </a:solidFill>
              <a:latin typeface="Times New Roman" panose="02020603050405020304" charset="0"/>
              <a:cs typeface="Times New Roman" panose="02020603050405020304" charset="0"/>
            </a:endParaRPr>
          </a:p>
          <a:p>
            <a:pPr marL="0" indent="0">
              <a:lnSpc>
                <a:spcPct val="100000"/>
              </a:lnSpc>
              <a:spcBef>
                <a:spcPts val="0"/>
              </a:spcBef>
              <a:buFont typeface="Wingdings" panose="05000000000000000000" charset="0"/>
              <a:buChar char="Ø"/>
            </a:pPr>
            <a:r>
              <a:rPr lang="ru-RU" b="1" dirty="0">
                <a:solidFill>
                  <a:srgbClr val="002060"/>
                </a:solidFill>
                <a:latin typeface="Times New Roman" panose="02020603050405020304" charset="0"/>
                <a:cs typeface="Times New Roman" panose="02020603050405020304" charset="0"/>
              </a:rPr>
              <a:t> проверить </a:t>
            </a:r>
            <a:r>
              <a:rPr lang="ru-RU" b="1" dirty="0">
                <a:solidFill>
                  <a:srgbClr val="002060"/>
                </a:solidFill>
                <a:highlight>
                  <a:srgbClr val="FFFF00"/>
                </a:highlight>
                <a:latin typeface="Times New Roman" panose="02020603050405020304" charset="0"/>
                <a:cs typeface="Times New Roman" panose="02020603050405020304" charset="0"/>
              </a:rPr>
              <a:t>АКТУАЛЬНОСТЬ</a:t>
            </a:r>
            <a:r>
              <a:rPr lang="ru-RU" b="1" dirty="0">
                <a:solidFill>
                  <a:srgbClr val="002060"/>
                </a:solidFill>
                <a:latin typeface="Times New Roman" panose="02020603050405020304" charset="0"/>
                <a:cs typeface="Times New Roman" panose="02020603050405020304" charset="0"/>
              </a:rPr>
              <a:t> литературы (отсутствие недействующих документов) и оформлена в соответствии с ГОСТ Р 7.0.11-2011 либо ГОСТ Р 7.0.100-2018)</a:t>
            </a:r>
          </a:p>
          <a:p>
            <a:pPr marL="0" indent="0">
              <a:lnSpc>
                <a:spcPct val="100000"/>
              </a:lnSpc>
              <a:spcBef>
                <a:spcPts val="0"/>
              </a:spcBef>
              <a:buFont typeface="Wingdings" panose="05000000000000000000" charset="0"/>
              <a:buChar char="Ø"/>
            </a:pPr>
            <a:endParaRPr lang="ru-RU" b="1" dirty="0">
              <a:solidFill>
                <a:srgbClr val="002060"/>
              </a:solidFill>
              <a:latin typeface="Times New Roman" panose="02020603050405020304" charset="0"/>
              <a:cs typeface="Times New Roman" panose="02020603050405020304" charset="0"/>
            </a:endParaRPr>
          </a:p>
          <a:p>
            <a:pPr marL="0" indent="0">
              <a:lnSpc>
                <a:spcPct val="100000"/>
              </a:lnSpc>
              <a:spcBef>
                <a:spcPts val="0"/>
              </a:spcBef>
              <a:buFont typeface="Wingdings" panose="05000000000000000000" charset="0"/>
              <a:buChar char="Ø"/>
            </a:pPr>
            <a:r>
              <a:rPr lang="ru-RU" b="1" dirty="0">
                <a:solidFill>
                  <a:srgbClr val="002060"/>
                </a:solidFill>
                <a:latin typeface="Times New Roman" panose="02020603050405020304" charset="0"/>
                <a:cs typeface="Times New Roman" panose="02020603050405020304" charset="0"/>
              </a:rPr>
              <a:t> включаемые в список издания должны отвечать </a:t>
            </a:r>
            <a:r>
              <a:rPr lang="ru-RU" b="1" dirty="0">
                <a:solidFill>
                  <a:srgbClr val="002060"/>
                </a:solidFill>
                <a:highlight>
                  <a:srgbClr val="FFFF00"/>
                </a:highlight>
                <a:latin typeface="Times New Roman" panose="02020603050405020304" charset="0"/>
                <a:cs typeface="Times New Roman" panose="02020603050405020304" charset="0"/>
              </a:rPr>
              <a:t>современности</a:t>
            </a:r>
          </a:p>
          <a:p>
            <a:pPr marL="0" indent="0">
              <a:lnSpc>
                <a:spcPct val="100000"/>
              </a:lnSpc>
              <a:spcBef>
                <a:spcPts val="0"/>
              </a:spcBef>
              <a:buFont typeface="Wingdings" panose="05000000000000000000" charset="0"/>
              <a:buChar char="Ø"/>
            </a:pPr>
            <a:endParaRPr lang="ru-RU" b="1" dirty="0">
              <a:solidFill>
                <a:srgbClr val="002060"/>
              </a:solidFill>
              <a:latin typeface="Times New Roman" panose="02020603050405020304" charset="0"/>
              <a:cs typeface="Times New Roman" panose="02020603050405020304" charset="0"/>
            </a:endParaRPr>
          </a:p>
          <a:p>
            <a:pPr marL="0" indent="0">
              <a:lnSpc>
                <a:spcPct val="100000"/>
              </a:lnSpc>
              <a:spcBef>
                <a:spcPts val="0"/>
              </a:spcBef>
              <a:buFont typeface="Wingdings" panose="05000000000000000000" charset="0"/>
              <a:buChar char="Ø"/>
            </a:pPr>
            <a:r>
              <a:rPr lang="ru-RU" b="1" dirty="0">
                <a:solidFill>
                  <a:srgbClr val="002060"/>
                </a:solidFill>
                <a:latin typeface="Times New Roman" panose="02020603050405020304" charset="0"/>
                <a:cs typeface="Times New Roman" panose="02020603050405020304" charset="0"/>
              </a:rPr>
              <a:t> при указании </a:t>
            </a:r>
            <a:r>
              <a:rPr lang="ru-RU" b="1" u="sng" dirty="0">
                <a:solidFill>
                  <a:srgbClr val="002060"/>
                </a:solidFill>
                <a:latin typeface="Times New Roman" panose="02020603050405020304" charset="0"/>
                <a:cs typeface="Times New Roman" panose="02020603050405020304" charset="0"/>
              </a:rPr>
              <a:t>ссылок на электронные ресурсы</a:t>
            </a:r>
            <a:r>
              <a:rPr lang="ru-RU" b="1" dirty="0">
                <a:solidFill>
                  <a:srgbClr val="002060"/>
                </a:solidFill>
                <a:latin typeface="Times New Roman" panose="02020603050405020304" charset="0"/>
                <a:cs typeface="Times New Roman" panose="02020603050405020304" charset="0"/>
              </a:rPr>
              <a:t> обязательно указывается </a:t>
            </a:r>
            <a:r>
              <a:rPr lang="ru-RU" b="1" dirty="0">
                <a:solidFill>
                  <a:srgbClr val="002060"/>
                </a:solidFill>
                <a:highlight>
                  <a:srgbClr val="FFFF00"/>
                </a:highlight>
                <a:latin typeface="Times New Roman" panose="02020603050405020304" charset="0"/>
                <a:cs typeface="Times New Roman" panose="02020603050405020304" charset="0"/>
              </a:rPr>
              <a:t>дата  </a:t>
            </a:r>
            <a:r>
              <a:rPr lang="ru-RU" b="1" u="sng" dirty="0">
                <a:solidFill>
                  <a:srgbClr val="002060"/>
                </a:solidFill>
                <a:highlight>
                  <a:srgbClr val="FFFF00"/>
                </a:highlight>
                <a:latin typeface="Times New Roman" panose="02020603050405020304" charset="0"/>
                <a:cs typeface="Times New Roman" panose="02020603050405020304" charset="0"/>
              </a:rPr>
              <a:t>последнего</a:t>
            </a:r>
            <a:r>
              <a:rPr lang="ru-RU" b="1" dirty="0">
                <a:solidFill>
                  <a:srgbClr val="002060"/>
                </a:solidFill>
                <a:highlight>
                  <a:srgbClr val="FFFF00"/>
                </a:highlight>
                <a:latin typeface="Times New Roman" panose="02020603050405020304" charset="0"/>
                <a:cs typeface="Times New Roman" panose="02020603050405020304" charset="0"/>
              </a:rPr>
              <a:t> обращения</a:t>
            </a:r>
            <a:endParaRPr lang="ru-RU" b="1" dirty="0">
              <a:solidFill>
                <a:srgbClr val="002060"/>
              </a:solidFill>
              <a:latin typeface="Times New Roman" panose="02020603050405020304" charset="0"/>
              <a:cs typeface="Times New Roman" panose="02020603050405020304" charset="0"/>
            </a:endParaRPr>
          </a:p>
          <a:p>
            <a:pPr marL="0" indent="0">
              <a:lnSpc>
                <a:spcPct val="100000"/>
              </a:lnSpc>
              <a:spcBef>
                <a:spcPts val="0"/>
              </a:spcBef>
              <a:buFont typeface="Wingdings" panose="05000000000000000000" charset="0"/>
              <a:buChar char="Ø"/>
            </a:pPr>
            <a:endParaRPr lang="ru-RU" b="1" dirty="0">
              <a:solidFill>
                <a:srgbClr val="002060"/>
              </a:solidFill>
              <a:latin typeface="Times New Roman" panose="02020603050405020304" charset="0"/>
              <a:cs typeface="Times New Roman" panose="02020603050405020304" charset="0"/>
            </a:endParaRPr>
          </a:p>
          <a:p>
            <a:pPr marL="0" indent="0">
              <a:lnSpc>
                <a:spcPct val="100000"/>
              </a:lnSpc>
              <a:spcBef>
                <a:spcPts val="0"/>
              </a:spcBef>
              <a:buFont typeface="Wingdings" panose="05000000000000000000" charset="0"/>
              <a:buChar char="Ø"/>
            </a:pPr>
            <a:r>
              <a:rPr lang="ru-RU" b="1" dirty="0">
                <a:solidFill>
                  <a:srgbClr val="002060"/>
                </a:solidFill>
                <a:latin typeface="Times New Roman" panose="02020603050405020304" charset="0"/>
                <a:cs typeface="Times New Roman" panose="02020603050405020304" charset="0"/>
              </a:rPr>
              <a:t> в списке нормативных документов </a:t>
            </a:r>
            <a:r>
              <a:rPr lang="ru-RU" b="1" u="sng" dirty="0">
                <a:solidFill>
                  <a:srgbClr val="002060"/>
                </a:solidFill>
                <a:latin typeface="Times New Roman" panose="02020603050405020304" charset="0"/>
                <a:cs typeface="Times New Roman" panose="02020603050405020304" charset="0"/>
              </a:rPr>
              <a:t>должны быть только те</a:t>
            </a:r>
            <a:r>
              <a:rPr lang="ru-RU" b="1" dirty="0">
                <a:solidFill>
                  <a:srgbClr val="002060"/>
                </a:solidFill>
                <a:latin typeface="Times New Roman" panose="02020603050405020304" charset="0"/>
                <a:cs typeface="Times New Roman" panose="02020603050405020304" charset="0"/>
              </a:rPr>
              <a:t>, </a:t>
            </a:r>
            <a:r>
              <a:rPr lang="ru-RU" b="1" dirty="0">
                <a:solidFill>
                  <a:srgbClr val="002060"/>
                </a:solidFill>
                <a:highlight>
                  <a:srgbClr val="FFFF00"/>
                </a:highlight>
                <a:latin typeface="Times New Roman" panose="02020603050405020304" charset="0"/>
                <a:cs typeface="Times New Roman" panose="02020603050405020304" charset="0"/>
              </a:rPr>
              <a:t>на которые опирается настоящая программа </a:t>
            </a:r>
          </a:p>
          <a:p>
            <a:pPr marL="0" indent="0">
              <a:buNone/>
            </a:pPr>
            <a:endParaRPr lang="ru-RU" i="1" dirty="0" smtClean="0">
              <a:solidFill>
                <a:srgbClr val="C0000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24661243"/>
              </p:ext>
            </p:extLst>
          </p:nvPr>
        </p:nvGraphicFramePr>
        <p:xfrm>
          <a:off x="517584" y="1322778"/>
          <a:ext cx="8341743" cy="691489"/>
        </p:xfrm>
        <a:graphic>
          <a:graphicData uri="http://schemas.openxmlformats.org/drawingml/2006/table">
            <a:tbl>
              <a:tblPr firstRow="1" firstCol="1" lastRow="1" lastCol="1" bandRow="1" bandCol="1">
                <a:tableStyleId>{5C22544A-7EE6-4342-B048-85BDC9FD1C3A}</a:tableStyleId>
              </a:tblPr>
              <a:tblGrid>
                <a:gridCol w="258970">
                  <a:extLst>
                    <a:ext uri="{9D8B030D-6E8A-4147-A177-3AD203B41FA5}">
                      <a16:colId xmlns:a16="http://schemas.microsoft.com/office/drawing/2014/main" val="2450770240"/>
                    </a:ext>
                  </a:extLst>
                </a:gridCol>
                <a:gridCol w="2147683">
                  <a:extLst>
                    <a:ext uri="{9D8B030D-6E8A-4147-A177-3AD203B41FA5}">
                      <a16:colId xmlns:a16="http://schemas.microsoft.com/office/drawing/2014/main" val="1663539682"/>
                    </a:ext>
                  </a:extLst>
                </a:gridCol>
                <a:gridCol w="1175265">
                  <a:extLst>
                    <a:ext uri="{9D8B030D-6E8A-4147-A177-3AD203B41FA5}">
                      <a16:colId xmlns:a16="http://schemas.microsoft.com/office/drawing/2014/main" val="4071243282"/>
                    </a:ext>
                  </a:extLst>
                </a:gridCol>
                <a:gridCol w="1145554">
                  <a:extLst>
                    <a:ext uri="{9D8B030D-6E8A-4147-A177-3AD203B41FA5}">
                      <a16:colId xmlns:a16="http://schemas.microsoft.com/office/drawing/2014/main" val="3203424481"/>
                    </a:ext>
                  </a:extLst>
                </a:gridCol>
                <a:gridCol w="1177246">
                  <a:extLst>
                    <a:ext uri="{9D8B030D-6E8A-4147-A177-3AD203B41FA5}">
                      <a16:colId xmlns:a16="http://schemas.microsoft.com/office/drawing/2014/main" val="1696412598"/>
                    </a:ext>
                  </a:extLst>
                </a:gridCol>
                <a:gridCol w="1179227">
                  <a:extLst>
                    <a:ext uri="{9D8B030D-6E8A-4147-A177-3AD203B41FA5}">
                      <a16:colId xmlns:a16="http://schemas.microsoft.com/office/drawing/2014/main" val="3600025458"/>
                    </a:ext>
                  </a:extLst>
                </a:gridCol>
                <a:gridCol w="1257798">
                  <a:extLst>
                    <a:ext uri="{9D8B030D-6E8A-4147-A177-3AD203B41FA5}">
                      <a16:colId xmlns:a16="http://schemas.microsoft.com/office/drawing/2014/main" val="2916192474"/>
                    </a:ext>
                  </a:extLst>
                </a:gridCol>
              </a:tblGrid>
              <a:tr h="468966">
                <a:tc>
                  <a:txBody>
                    <a:bodyPr/>
                    <a:lstStyle/>
                    <a:p>
                      <a:pPr marL="66675" marR="59055" indent="10160">
                        <a:lnSpc>
                          <a:spcPts val="1380"/>
                        </a:lnSpc>
                        <a:spcAft>
                          <a:spcPts val="0"/>
                        </a:spcAft>
                      </a:pPr>
                      <a:r>
                        <a:rPr lang="ru-RU" sz="1200" spc="-50" dirty="0">
                          <a:effectLst/>
                        </a:rPr>
                        <a:t>№ </a:t>
                      </a:r>
                      <a:r>
                        <a:rPr lang="ru-RU" sz="1200" spc="-25" dirty="0" err="1">
                          <a:effectLst/>
                        </a:rPr>
                        <a:t>пп</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marR="1905" algn="ctr">
                        <a:lnSpc>
                          <a:spcPts val="1365"/>
                        </a:lnSpc>
                        <a:spcAft>
                          <a:spcPts val="0"/>
                        </a:spcAft>
                      </a:pPr>
                      <a:r>
                        <a:rPr lang="ru-RU" sz="1200" spc="-10">
                          <a:effectLst/>
                        </a:rPr>
                        <a:t>Название</a:t>
                      </a:r>
                      <a:endParaRPr lang="ru-RU" sz="1100">
                        <a:effectLst/>
                      </a:endParaRPr>
                    </a:p>
                    <a:p>
                      <a:pPr marL="6985" algn="ctr">
                        <a:lnSpc>
                          <a:spcPts val="1295"/>
                        </a:lnSpc>
                        <a:spcAft>
                          <a:spcPts val="0"/>
                        </a:spcAft>
                      </a:pPr>
                      <a:r>
                        <a:rPr lang="ru-RU" sz="1200" spc="-10">
                          <a:effectLst/>
                        </a:rPr>
                        <a:t>мероприятия/события</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100" marR="154305" indent="164465">
                        <a:lnSpc>
                          <a:spcPts val="1380"/>
                        </a:lnSpc>
                        <a:spcAft>
                          <a:spcPts val="0"/>
                        </a:spcAft>
                      </a:pPr>
                      <a:r>
                        <a:rPr lang="ru-RU" sz="1200" spc="-10" dirty="0">
                          <a:effectLst/>
                        </a:rPr>
                        <a:t>Форма проведения</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065" algn="ctr">
                        <a:lnSpc>
                          <a:spcPts val="1365"/>
                        </a:lnSpc>
                        <a:spcAft>
                          <a:spcPts val="0"/>
                        </a:spcAft>
                      </a:pPr>
                      <a:r>
                        <a:rPr lang="ru-RU" sz="1200" spc="-20">
                          <a:effectLst/>
                        </a:rPr>
                        <a:t>Цель</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7640" marR="153670" indent="111125">
                        <a:lnSpc>
                          <a:spcPts val="1380"/>
                        </a:lnSpc>
                        <a:spcAft>
                          <a:spcPts val="0"/>
                        </a:spcAft>
                      </a:pPr>
                      <a:r>
                        <a:rPr lang="ru-RU" sz="1200" spc="-10" dirty="0">
                          <a:effectLst/>
                        </a:rPr>
                        <a:t>Краткое содержание</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7640" marR="155575" indent="176530">
                        <a:lnSpc>
                          <a:spcPts val="1380"/>
                        </a:lnSpc>
                        <a:spcAft>
                          <a:spcPts val="0"/>
                        </a:spcAft>
                      </a:pPr>
                      <a:r>
                        <a:rPr lang="ru-RU" sz="1200" spc="-20">
                          <a:effectLst/>
                        </a:rPr>
                        <a:t>Сроки </a:t>
                      </a:r>
                      <a:r>
                        <a:rPr lang="ru-RU" sz="1200" spc="-10">
                          <a:effectLst/>
                        </a:rPr>
                        <a:t>проведения</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lnSpc>
                          <a:spcPts val="1365"/>
                        </a:lnSpc>
                        <a:spcAft>
                          <a:spcPts val="0"/>
                        </a:spcAft>
                      </a:pPr>
                      <a:r>
                        <a:rPr lang="ru-RU" sz="1200" spc="-10">
                          <a:effectLst/>
                        </a:rPr>
                        <a:t>Ответственные</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87125232"/>
                  </a:ext>
                </a:extLst>
              </a:tr>
              <a:tr h="158089">
                <a:tc>
                  <a:txBody>
                    <a:bodyPr/>
                    <a:lstStyle/>
                    <a:p>
                      <a:pPr marL="67945">
                        <a:spcAft>
                          <a:spcPts val="0"/>
                        </a:spcAft>
                      </a:pPr>
                      <a:r>
                        <a:rPr lang="ru-RU" sz="1000" dirty="0">
                          <a:effectLst/>
                        </a:rPr>
                        <a:t> </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a:spcAft>
                          <a:spcPts val="0"/>
                        </a:spcAft>
                      </a:pPr>
                      <a:r>
                        <a:rPr lang="ru-RU" sz="1000" dirty="0">
                          <a:effectLst/>
                        </a:rPr>
                        <a:t> </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a:spcAft>
                          <a:spcPts val="0"/>
                        </a:spcAft>
                      </a:pPr>
                      <a:r>
                        <a:rPr lang="ru-RU" sz="1000">
                          <a:effectLst/>
                        </a:rPr>
                        <a:t>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a:spcAft>
                          <a:spcPts val="0"/>
                        </a:spcAft>
                      </a:pPr>
                      <a:r>
                        <a:rPr lang="ru-RU" sz="1000" dirty="0">
                          <a:effectLst/>
                        </a:rPr>
                        <a:t> </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a:spcAft>
                          <a:spcPts val="0"/>
                        </a:spcAft>
                      </a:pPr>
                      <a:r>
                        <a:rPr lang="ru-RU" sz="1000">
                          <a:effectLst/>
                        </a:rPr>
                        <a:t>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a:spcAft>
                          <a:spcPts val="0"/>
                        </a:spcAft>
                      </a:pPr>
                      <a:r>
                        <a:rPr lang="ru-RU" sz="1000">
                          <a:effectLst/>
                        </a:rPr>
                        <a:t>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a:spcAft>
                          <a:spcPts val="0"/>
                        </a:spcAft>
                      </a:pPr>
                      <a:r>
                        <a:rPr lang="ru-RU" sz="1000" dirty="0">
                          <a:effectLst/>
                        </a:rPr>
                        <a:t> </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30040252"/>
                  </a:ext>
                </a:extLst>
              </a:tr>
            </a:tbl>
          </a:graphicData>
        </a:graphic>
      </p:graphicFrame>
    </p:spTree>
    <p:extLst>
      <p:ext uri="{BB962C8B-B14F-4D97-AF65-F5344CB8AC3E}">
        <p14:creationId xmlns:p14="http://schemas.microsoft.com/office/powerpoint/2010/main" val="780244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5"/>
            <a:ext cx="10515600" cy="583781"/>
          </a:xfrm>
        </p:spPr>
        <p:txBody>
          <a:bodyPr>
            <a:normAutofit/>
          </a:bodyPr>
          <a:lstStyle/>
          <a:p>
            <a:r>
              <a:rPr lang="ru-RU" sz="3200" dirty="0" smtClean="0">
                <a:solidFill>
                  <a:srgbClr val="C00000"/>
                </a:solidFill>
                <a:latin typeface="Times New Roman" panose="02020603050405020304" pitchFamily="18" charset="0"/>
                <a:cs typeface="Times New Roman" panose="02020603050405020304" pitchFamily="18" charset="0"/>
              </a:rPr>
              <a:t>Приложения</a:t>
            </a:r>
            <a:endParaRPr lang="ru-RU" sz="320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38355" y="948906"/>
            <a:ext cx="11041811" cy="5650302"/>
          </a:xfrm>
        </p:spPr>
        <p:txBody>
          <a:bodyPr>
            <a:normAutofit fontScale="92500" lnSpcReduction="20000"/>
          </a:bodyPr>
          <a:lstStyle/>
          <a:p>
            <a:pPr marL="0" indent="0">
              <a:lnSpc>
                <a:spcPct val="100000"/>
              </a:lnSpc>
              <a:spcBef>
                <a:spcPts val="0"/>
              </a:spcBef>
              <a:buFont typeface="Wingdings" panose="05000000000000000000" charset="0"/>
              <a:buChar char="Ø"/>
            </a:pPr>
            <a:r>
              <a:rPr lang="ru-RU" b="1" dirty="0">
                <a:solidFill>
                  <a:srgbClr val="002060"/>
                </a:solidFill>
                <a:latin typeface="Times New Roman" panose="02020603050405020304" charset="0"/>
                <a:cs typeface="Times New Roman" panose="02020603050405020304" charset="0"/>
              </a:rPr>
              <a:t>календарный учебный график </a:t>
            </a:r>
            <a:r>
              <a:rPr lang="ru-RU" b="1" dirty="0">
                <a:solidFill>
                  <a:srgbClr val="002060"/>
                </a:solidFill>
                <a:highlight>
                  <a:srgbClr val="FFFF00"/>
                </a:highlight>
                <a:latin typeface="Times New Roman" panose="02020603050405020304" charset="0"/>
                <a:cs typeface="Times New Roman" panose="02020603050405020304" charset="0"/>
              </a:rPr>
              <a:t>на каждую учебную группу</a:t>
            </a:r>
          </a:p>
          <a:p>
            <a:pPr marL="0" indent="0">
              <a:lnSpc>
                <a:spcPct val="100000"/>
              </a:lnSpc>
              <a:spcBef>
                <a:spcPts val="0"/>
              </a:spcBef>
              <a:buNone/>
            </a:pPr>
            <a:endParaRPr lang="ru-RU" b="1" dirty="0">
              <a:solidFill>
                <a:srgbClr val="002060"/>
              </a:solidFill>
              <a:latin typeface="Times New Roman" panose="02020603050405020304" charset="0"/>
              <a:cs typeface="Times New Roman" panose="02020603050405020304" charset="0"/>
            </a:endParaRPr>
          </a:p>
          <a:p>
            <a:pPr marL="0" indent="0">
              <a:lnSpc>
                <a:spcPct val="100000"/>
              </a:lnSpc>
              <a:spcBef>
                <a:spcPts val="0"/>
              </a:spcBef>
              <a:buFont typeface="Wingdings" panose="05000000000000000000" charset="0"/>
              <a:buChar char="Ø"/>
            </a:pPr>
            <a:r>
              <a:rPr lang="ru-RU" b="1" dirty="0">
                <a:solidFill>
                  <a:srgbClr val="002060"/>
                </a:solidFill>
                <a:latin typeface="Times New Roman" panose="02020603050405020304" charset="0"/>
                <a:cs typeface="Times New Roman" panose="02020603050405020304" charset="0"/>
              </a:rPr>
              <a:t> обязательно </a:t>
            </a:r>
            <a:r>
              <a:rPr lang="ru-RU" b="1" u="sng" dirty="0">
                <a:solidFill>
                  <a:srgbClr val="C00000"/>
                </a:solidFill>
                <a:highlight>
                  <a:srgbClr val="FFFF00"/>
                </a:highlight>
                <a:latin typeface="Times New Roman" panose="02020603050405020304" charset="0"/>
                <a:cs typeface="Times New Roman" panose="02020603050405020304" charset="0"/>
              </a:rPr>
              <a:t>ВСЕ</a:t>
            </a:r>
            <a:r>
              <a:rPr lang="ru-RU" b="1" dirty="0">
                <a:latin typeface="Times New Roman" panose="02020603050405020304" charset="0"/>
                <a:cs typeface="Times New Roman" panose="02020603050405020304" charset="0"/>
              </a:rPr>
              <a:t> </a:t>
            </a:r>
            <a:r>
              <a:rPr lang="ru-RU" b="1" dirty="0">
                <a:solidFill>
                  <a:srgbClr val="002060"/>
                </a:solidFill>
                <a:latin typeface="Times New Roman" panose="02020603050405020304" charset="0"/>
                <a:cs typeface="Times New Roman" panose="02020603050405020304" charset="0"/>
              </a:rPr>
              <a:t>оценочные материалы (из п. 2.4.) для диагностирования достижения предметных, </a:t>
            </a:r>
            <a:r>
              <a:rPr lang="ru-RU" b="1" dirty="0" err="1">
                <a:solidFill>
                  <a:srgbClr val="002060"/>
                </a:solidFill>
                <a:latin typeface="Times New Roman" panose="02020603050405020304" charset="0"/>
                <a:cs typeface="Times New Roman" panose="02020603050405020304" charset="0"/>
              </a:rPr>
              <a:t>метапредметных</a:t>
            </a:r>
            <a:r>
              <a:rPr lang="ru-RU" b="1" dirty="0">
                <a:solidFill>
                  <a:srgbClr val="002060"/>
                </a:solidFill>
                <a:latin typeface="Times New Roman" panose="02020603050405020304" charset="0"/>
                <a:cs typeface="Times New Roman" panose="02020603050405020304" charset="0"/>
              </a:rPr>
              <a:t> и личностных результатов:</a:t>
            </a:r>
          </a:p>
          <a:p>
            <a:pPr marL="0" indent="0">
              <a:lnSpc>
                <a:spcPct val="100000"/>
              </a:lnSpc>
              <a:spcBef>
                <a:spcPts val="0"/>
              </a:spcBef>
              <a:buNone/>
            </a:pPr>
            <a:r>
              <a:rPr lang="ru-RU" b="1" dirty="0">
                <a:solidFill>
                  <a:srgbClr val="002060"/>
                </a:solidFill>
                <a:latin typeface="Times New Roman" panose="02020603050405020304" charset="0"/>
                <a:cs typeface="Times New Roman" panose="02020603050405020304" charset="0"/>
              </a:rPr>
              <a:t>   - описание диагностических методик с указанием авторов</a:t>
            </a:r>
          </a:p>
          <a:p>
            <a:pPr marL="0" indent="0">
              <a:lnSpc>
                <a:spcPct val="100000"/>
              </a:lnSpc>
              <a:spcBef>
                <a:spcPts val="0"/>
              </a:spcBef>
              <a:buNone/>
            </a:pPr>
            <a:r>
              <a:rPr lang="ru-RU" b="1" dirty="0">
                <a:solidFill>
                  <a:srgbClr val="002060"/>
                </a:solidFill>
                <a:latin typeface="Times New Roman" panose="02020603050405020304" charset="0"/>
                <a:cs typeface="Times New Roman" panose="02020603050405020304" charset="0"/>
              </a:rPr>
              <a:t>   - листы наблюдений (с </a:t>
            </a:r>
            <a:r>
              <a:rPr lang="ru-RU" b="1" dirty="0" err="1">
                <a:solidFill>
                  <a:srgbClr val="002060"/>
                </a:solidFill>
                <a:latin typeface="Times New Roman" panose="02020603050405020304" charset="0"/>
                <a:cs typeface="Times New Roman" panose="02020603050405020304" charset="0"/>
              </a:rPr>
              <a:t>криетриями</a:t>
            </a:r>
            <a:r>
              <a:rPr lang="ru-RU" b="1" dirty="0">
                <a:solidFill>
                  <a:srgbClr val="002060"/>
                </a:solidFill>
                <a:latin typeface="Times New Roman" panose="02020603050405020304" charset="0"/>
                <a:cs typeface="Times New Roman" panose="02020603050405020304" charset="0"/>
              </a:rPr>
              <a:t> оценок)</a:t>
            </a:r>
          </a:p>
          <a:p>
            <a:pPr marL="0" indent="0">
              <a:lnSpc>
                <a:spcPct val="100000"/>
              </a:lnSpc>
              <a:spcBef>
                <a:spcPts val="0"/>
              </a:spcBef>
              <a:buNone/>
            </a:pPr>
            <a:r>
              <a:rPr lang="ru-RU" b="1" dirty="0">
                <a:solidFill>
                  <a:srgbClr val="002060"/>
                </a:solidFill>
                <a:latin typeface="Times New Roman" panose="02020603050405020304" charset="0"/>
                <a:cs typeface="Times New Roman" panose="02020603050405020304" charset="0"/>
              </a:rPr>
              <a:t>   - карты достижений</a:t>
            </a:r>
          </a:p>
          <a:p>
            <a:pPr marL="0" indent="0">
              <a:lnSpc>
                <a:spcPct val="100000"/>
              </a:lnSpc>
              <a:spcBef>
                <a:spcPts val="0"/>
              </a:spcBef>
              <a:buNone/>
            </a:pPr>
            <a:r>
              <a:rPr lang="ru-RU" b="1" dirty="0">
                <a:solidFill>
                  <a:srgbClr val="002060"/>
                </a:solidFill>
                <a:latin typeface="Times New Roman" panose="02020603050405020304" charset="0"/>
                <a:cs typeface="Times New Roman" panose="02020603050405020304" charset="0"/>
              </a:rPr>
              <a:t>   - тексты опросников</a:t>
            </a:r>
          </a:p>
          <a:p>
            <a:pPr marL="0" indent="0">
              <a:lnSpc>
                <a:spcPct val="100000"/>
              </a:lnSpc>
              <a:spcBef>
                <a:spcPts val="0"/>
              </a:spcBef>
              <a:buNone/>
            </a:pPr>
            <a:r>
              <a:rPr lang="ru-RU" b="1" dirty="0">
                <a:solidFill>
                  <a:srgbClr val="002060"/>
                </a:solidFill>
                <a:latin typeface="Times New Roman" panose="02020603050405020304" charset="0"/>
                <a:cs typeface="Times New Roman" panose="02020603050405020304" charset="0"/>
              </a:rPr>
              <a:t>   - тексты тестов</a:t>
            </a:r>
          </a:p>
          <a:p>
            <a:pPr marL="0" indent="0">
              <a:lnSpc>
                <a:spcPct val="100000"/>
              </a:lnSpc>
              <a:spcBef>
                <a:spcPts val="0"/>
              </a:spcBef>
              <a:buNone/>
            </a:pPr>
            <a:r>
              <a:rPr lang="ru-RU" b="1" dirty="0">
                <a:solidFill>
                  <a:srgbClr val="002060"/>
                </a:solidFill>
                <a:latin typeface="Times New Roman" panose="02020603050405020304" charset="0"/>
                <a:cs typeface="Times New Roman" panose="02020603050405020304" charset="0"/>
              </a:rPr>
              <a:t>   - </a:t>
            </a:r>
            <a:r>
              <a:rPr lang="ru-RU" b="1" dirty="0" smtClean="0">
                <a:solidFill>
                  <a:srgbClr val="002060"/>
                </a:solidFill>
                <a:latin typeface="Times New Roman" panose="02020603050405020304" charset="0"/>
                <a:cs typeface="Times New Roman" panose="02020603050405020304" charset="0"/>
              </a:rPr>
              <a:t>список </a:t>
            </a:r>
            <a:r>
              <a:rPr lang="ru-RU" b="1" dirty="0">
                <a:solidFill>
                  <a:srgbClr val="002060"/>
                </a:solidFill>
                <a:latin typeface="Times New Roman" panose="02020603050405020304" charset="0"/>
                <a:cs typeface="Times New Roman" panose="02020603050405020304" charset="0"/>
              </a:rPr>
              <a:t>вопросов к опросу</a:t>
            </a:r>
          </a:p>
          <a:p>
            <a:pPr marL="0" indent="0">
              <a:lnSpc>
                <a:spcPct val="100000"/>
              </a:lnSpc>
              <a:spcBef>
                <a:spcPts val="0"/>
              </a:spcBef>
              <a:buNone/>
            </a:pPr>
            <a:r>
              <a:rPr lang="ru-RU" b="1" dirty="0">
                <a:solidFill>
                  <a:srgbClr val="002060"/>
                </a:solidFill>
                <a:latin typeface="Times New Roman" panose="02020603050405020304" charset="0"/>
                <a:cs typeface="Times New Roman" panose="02020603050405020304" charset="0"/>
              </a:rPr>
              <a:t>   - задания, кейсы и др.</a:t>
            </a:r>
          </a:p>
          <a:p>
            <a:pPr marL="0" indent="0">
              <a:lnSpc>
                <a:spcPct val="100000"/>
              </a:lnSpc>
              <a:spcBef>
                <a:spcPts val="0"/>
              </a:spcBef>
              <a:buNone/>
            </a:pPr>
            <a:endParaRPr lang="ru-RU" b="1" dirty="0">
              <a:solidFill>
                <a:srgbClr val="002060"/>
              </a:solidFill>
              <a:latin typeface="Times New Roman" panose="02020603050405020304" charset="0"/>
              <a:cs typeface="Times New Roman" panose="02020603050405020304" charset="0"/>
            </a:endParaRPr>
          </a:p>
          <a:p>
            <a:pPr marL="0" indent="0">
              <a:lnSpc>
                <a:spcPct val="100000"/>
              </a:lnSpc>
              <a:spcBef>
                <a:spcPts val="0"/>
              </a:spcBef>
              <a:buFont typeface="Wingdings" panose="05000000000000000000" charset="0"/>
              <a:buChar char="Ø"/>
            </a:pPr>
            <a:r>
              <a:rPr lang="ru-RU" b="1" dirty="0">
                <a:solidFill>
                  <a:srgbClr val="002060"/>
                </a:solidFill>
                <a:latin typeface="Times New Roman" panose="02020603050405020304" charset="0"/>
                <a:cs typeface="Times New Roman" panose="02020603050405020304" charset="0"/>
              </a:rPr>
              <a:t> перечень оборудования </a:t>
            </a:r>
            <a:r>
              <a:rPr lang="ru-RU" i="1" dirty="0">
                <a:solidFill>
                  <a:srgbClr val="002060"/>
                </a:solidFill>
                <a:latin typeface="Times New Roman" panose="02020603050405020304" charset="0"/>
                <a:cs typeface="Times New Roman" panose="02020603050405020304" charset="0"/>
              </a:rPr>
              <a:t>(при необходимости, по желанию)</a:t>
            </a:r>
          </a:p>
          <a:p>
            <a:pPr marL="0" indent="0">
              <a:lnSpc>
                <a:spcPct val="100000"/>
              </a:lnSpc>
              <a:spcBef>
                <a:spcPts val="0"/>
              </a:spcBef>
              <a:buNone/>
            </a:pPr>
            <a:endParaRPr lang="ru-RU" b="1" dirty="0">
              <a:solidFill>
                <a:srgbClr val="002060"/>
              </a:solidFill>
              <a:latin typeface="Times New Roman" panose="02020603050405020304" charset="0"/>
              <a:cs typeface="Times New Roman" panose="02020603050405020304" charset="0"/>
            </a:endParaRPr>
          </a:p>
          <a:p>
            <a:pPr marL="0" indent="0">
              <a:lnSpc>
                <a:spcPct val="100000"/>
              </a:lnSpc>
              <a:spcBef>
                <a:spcPts val="0"/>
              </a:spcBef>
              <a:buFont typeface="Wingdings" panose="05000000000000000000" charset="0"/>
              <a:buChar char="Ø"/>
            </a:pPr>
            <a:r>
              <a:rPr lang="ru-RU" b="1" dirty="0">
                <a:solidFill>
                  <a:srgbClr val="002060"/>
                </a:solidFill>
                <a:latin typeface="Times New Roman" panose="02020603050405020304" charset="0"/>
                <a:cs typeface="Times New Roman" panose="02020603050405020304" charset="0"/>
              </a:rPr>
              <a:t> дидактические материалы </a:t>
            </a:r>
            <a:r>
              <a:rPr lang="ru-RU" i="1" dirty="0">
                <a:solidFill>
                  <a:srgbClr val="002060"/>
                </a:solidFill>
                <a:latin typeface="Times New Roman" panose="02020603050405020304" charset="0"/>
                <a:cs typeface="Times New Roman" panose="02020603050405020304" charset="0"/>
              </a:rPr>
              <a:t>(при необходимости, по желанию)</a:t>
            </a:r>
            <a:endParaRPr lang="ru-RU" dirty="0">
              <a:solidFill>
                <a:srgbClr val="002060"/>
              </a:solidFill>
            </a:endParaRPr>
          </a:p>
        </p:txBody>
      </p:sp>
    </p:spTree>
    <p:extLst>
      <p:ext uri="{BB962C8B-B14F-4D97-AF65-F5344CB8AC3E}">
        <p14:creationId xmlns:p14="http://schemas.microsoft.com/office/powerpoint/2010/main" val="37528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lstStyle/>
          <a:p>
            <a:r>
              <a:rPr lang="ru-RU" b="1" dirty="0" smtClean="0">
                <a:solidFill>
                  <a:srgbClr val="002060"/>
                </a:solidFill>
                <a:latin typeface="Times New Roman" panose="02020603050405020304" pitchFamily="18" charset="0"/>
                <a:cs typeface="Times New Roman" panose="02020603050405020304" pitchFamily="18" charset="0"/>
              </a:rPr>
              <a:t>Спасибо за внимание!</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b="1" u="sng" dirty="0">
                <a:solidFill>
                  <a:srgbClr val="C00000"/>
                </a:solidFill>
                <a:latin typeface="Times New Roman" panose="02020603050405020304" charset="0"/>
                <a:cs typeface="Times New Roman" panose="02020603050405020304" charset="0"/>
              </a:rPr>
              <a:t>Вопросы и помощь           по разработке программ:</a:t>
            </a:r>
          </a:p>
          <a:p>
            <a:endParaRPr lang="en-US" b="1" dirty="0">
              <a:solidFill>
                <a:srgbClr val="C00000"/>
              </a:solidFill>
              <a:latin typeface="Times New Roman" panose="02020603050405020304" charset="0"/>
              <a:cs typeface="Times New Roman" panose="02020603050405020304" charset="0"/>
            </a:endParaRPr>
          </a:p>
          <a:p>
            <a:r>
              <a:rPr lang="en-US" b="1" i="1" u="sng" dirty="0">
                <a:solidFill>
                  <a:srgbClr val="C00000"/>
                </a:solidFill>
                <a:latin typeface="Times New Roman" panose="02020603050405020304" charset="0"/>
                <a:cs typeface="Times New Roman" panose="02020603050405020304" charset="0"/>
              </a:rPr>
              <a:t>e-mail</a:t>
            </a:r>
            <a:r>
              <a:rPr lang="ru-RU" b="1" i="1" dirty="0">
                <a:solidFill>
                  <a:srgbClr val="C00000"/>
                </a:solidFill>
                <a:latin typeface="Times New Roman" panose="02020603050405020304" charset="0"/>
                <a:cs typeface="Times New Roman" panose="02020603050405020304" charset="0"/>
              </a:rPr>
              <a:t>: </a:t>
            </a:r>
            <a:r>
              <a:rPr lang="en-US" b="1" i="1" dirty="0">
                <a:solidFill>
                  <a:srgbClr val="C00000"/>
                </a:solidFill>
                <a:latin typeface="Times New Roman" panose="02020603050405020304" charset="0"/>
                <a:cs typeface="Times New Roman" panose="02020603050405020304" charset="0"/>
              </a:rPr>
              <a:t>mocniso@yandex.ru</a:t>
            </a:r>
            <a:endParaRPr lang="ru-RU" b="1" i="1" dirty="0">
              <a:solidFill>
                <a:srgbClr val="C00000"/>
              </a:solidFill>
              <a:latin typeface="Times New Roman" panose="02020603050405020304" charset="0"/>
              <a:cs typeface="Times New Roman" panose="02020603050405020304" charset="0"/>
            </a:endParaRPr>
          </a:p>
          <a:p>
            <a:endParaRPr lang="ru-RU" sz="800" b="1" i="1" dirty="0">
              <a:solidFill>
                <a:srgbClr val="C00000"/>
              </a:solidFill>
              <a:latin typeface="Times New Roman" panose="02020603050405020304" charset="0"/>
              <a:cs typeface="Times New Roman" panose="02020603050405020304" charset="0"/>
            </a:endParaRPr>
          </a:p>
          <a:p>
            <a:r>
              <a:rPr lang="ru-RU" b="1" i="1" dirty="0">
                <a:solidFill>
                  <a:srgbClr val="C00000"/>
                </a:solidFill>
                <a:latin typeface="Times New Roman" panose="02020603050405020304" charset="0"/>
                <a:cs typeface="Times New Roman" panose="02020603050405020304" charset="0"/>
              </a:rPr>
              <a:t>тел: 311-08-07 (доб.1)</a:t>
            </a:r>
          </a:p>
          <a:p>
            <a:endParaRPr lang="ru-RU" sz="1650" b="1" i="1" dirty="0">
              <a:solidFill>
                <a:srgbClr val="C00000"/>
              </a:solidFill>
              <a:latin typeface="Times New Roman" panose="02020603050405020304" charset="0"/>
              <a:cs typeface="Times New Roman" panose="02020603050405020304" charset="0"/>
            </a:endParaRPr>
          </a:p>
          <a:p>
            <a:endParaRPr lang="ru-RU" dirty="0"/>
          </a:p>
        </p:txBody>
      </p:sp>
      <p:pic>
        <p:nvPicPr>
          <p:cNvPr id="5" name="Рисунок 4"/>
          <p:cNvPicPr>
            <a:picLocks noChangeAspect="1"/>
          </p:cNvPicPr>
          <p:nvPr/>
        </p:nvPicPr>
        <p:blipFill>
          <a:blip r:embed="rId3"/>
          <a:stretch>
            <a:fillRect/>
          </a:stretch>
        </p:blipFill>
        <p:spPr>
          <a:xfrm>
            <a:off x="5635540" y="2514147"/>
            <a:ext cx="6556460" cy="3479560"/>
          </a:xfrm>
          <a:prstGeom prst="rect">
            <a:avLst/>
          </a:prstGeom>
        </p:spPr>
      </p:pic>
    </p:spTree>
    <p:extLst>
      <p:ext uri="{BB962C8B-B14F-4D97-AF65-F5344CB8AC3E}">
        <p14:creationId xmlns:p14="http://schemas.microsoft.com/office/powerpoint/2010/main" val="120356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575154"/>
          </a:xfrm>
        </p:spPr>
        <p:txBody>
          <a:bodyPr>
            <a:normAutofit/>
          </a:bodyPr>
          <a:lstStyle/>
          <a:p>
            <a:pPr algn="ctr"/>
            <a:r>
              <a:rPr lang="ru-RU" sz="2800" b="1" dirty="0" smtClean="0">
                <a:solidFill>
                  <a:srgbClr val="002060"/>
                </a:solidFill>
                <a:latin typeface="Times New Roman" panose="02020603050405020304" pitchFamily="18" charset="0"/>
                <a:cs typeface="Times New Roman" panose="02020603050405020304" pitchFamily="18" charset="0"/>
              </a:rPr>
              <a:t>Основные понятия</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2693" y="819510"/>
            <a:ext cx="10931107" cy="6038490"/>
          </a:xfrm>
        </p:spPr>
        <p:txBody>
          <a:bodyPr>
            <a:noAutofit/>
          </a:bodyPr>
          <a:lstStyle/>
          <a:p>
            <a:pPr algn="just"/>
            <a:r>
              <a:rPr lang="ru-RU" sz="1800" b="1" dirty="0" smtClean="0">
                <a:solidFill>
                  <a:srgbClr val="002060"/>
                </a:solidFill>
                <a:latin typeface="Times New Roman" panose="02020603050405020304" pitchFamily="18" charset="0"/>
                <a:cs typeface="Times New Roman" panose="02020603050405020304" pitchFamily="18" charset="0"/>
              </a:rPr>
              <a:t>АДООП</a:t>
            </a:r>
            <a:r>
              <a:rPr lang="ru-RU" sz="1800" dirty="0" smtClean="0">
                <a:solidFill>
                  <a:srgbClr val="002060"/>
                </a:solidFill>
                <a:latin typeface="Times New Roman" panose="02020603050405020304" pitchFamily="18" charset="0"/>
                <a:cs typeface="Times New Roman" panose="02020603050405020304" pitchFamily="18" charset="0"/>
              </a:rPr>
              <a:t>- это адаптированная общеобразовательная общеразвивающая программа для лиц с ограниченными возможностями здоровья и инвалидностью с учётом особенностей их психофизического развития, индивидуальных возможностей и обеспечивающая коррекцию нарушений развития и социальную адаптацию при обеспечении специальных условий для обучения указанных лиц (ФЗ № 263-ФЗ, гл.1, ст.2, п.28).</a:t>
            </a:r>
            <a:endParaRPr lang="ru-RU" sz="1800" b="1" dirty="0" smtClean="0">
              <a:solidFill>
                <a:srgbClr val="002060"/>
              </a:solidFill>
              <a:latin typeface="Times New Roman" panose="02020603050405020304" pitchFamily="18" charset="0"/>
              <a:ea typeface="+mj-ea"/>
              <a:cs typeface="Times New Roman" panose="02020603050405020304" pitchFamily="18" charset="0"/>
            </a:endParaRPr>
          </a:p>
          <a:p>
            <a:pPr algn="just"/>
            <a:r>
              <a:rPr lang="ru-RU" sz="1800" b="1" dirty="0" smtClean="0">
                <a:solidFill>
                  <a:srgbClr val="002060"/>
                </a:solidFill>
                <a:latin typeface="Times New Roman" panose="02020603050405020304" pitchFamily="18" charset="0"/>
                <a:ea typeface="+mj-ea"/>
                <a:cs typeface="Times New Roman" panose="02020603050405020304" pitchFamily="18" charset="0"/>
              </a:rPr>
              <a:t>Инвалид </a:t>
            </a:r>
            <a:r>
              <a:rPr lang="ru-RU" sz="1800" dirty="0">
                <a:solidFill>
                  <a:srgbClr val="002060"/>
                </a:solidFill>
                <a:latin typeface="Times New Roman" panose="02020603050405020304" pitchFamily="18" charset="0"/>
                <a:ea typeface="+mj-ea"/>
                <a:cs typeface="Times New Roman" panose="02020603050405020304" pitchFamily="18" charset="0"/>
              </a:rPr>
              <a:t>– лицо, которое имеет нарушение здоровья со стойким расстройством функций организма, обусловленное заболеваниями, последствиями травм или дефектами, приводящее к ограничению жизнедеятельности и вызывающее необходимость его социальной защиты. (</a:t>
            </a:r>
            <a:r>
              <a:rPr lang="ru-RU" sz="1800" dirty="0" smtClean="0">
                <a:solidFill>
                  <a:srgbClr val="002060"/>
                </a:solidFill>
                <a:latin typeface="Times New Roman" panose="02020603050405020304" pitchFamily="18" charset="0"/>
                <a:ea typeface="+mj-ea"/>
                <a:cs typeface="Times New Roman" panose="02020603050405020304" pitchFamily="18" charset="0"/>
              </a:rPr>
              <a:t>ФЗ-181</a:t>
            </a:r>
            <a:r>
              <a:rPr lang="ru-RU" sz="1800" dirty="0">
                <a:solidFill>
                  <a:srgbClr val="002060"/>
                </a:solidFill>
                <a:latin typeface="Times New Roman" panose="02020603050405020304" pitchFamily="18" charset="0"/>
                <a:ea typeface="+mj-ea"/>
                <a:cs typeface="Times New Roman" panose="02020603050405020304" pitchFamily="18" charset="0"/>
              </a:rPr>
              <a:t>, ст. 1</a:t>
            </a:r>
            <a:r>
              <a:rPr lang="ru-RU" sz="1800" dirty="0" smtClean="0">
                <a:solidFill>
                  <a:srgbClr val="002060"/>
                </a:solidFill>
                <a:latin typeface="Times New Roman" panose="02020603050405020304" pitchFamily="18" charset="0"/>
                <a:ea typeface="+mj-ea"/>
                <a:cs typeface="Times New Roman" panose="02020603050405020304" pitchFamily="18" charset="0"/>
              </a:rPr>
              <a:t>.).</a:t>
            </a:r>
          </a:p>
          <a:p>
            <a:pPr algn="just"/>
            <a:r>
              <a:rPr lang="ru-RU" sz="1800" b="1" dirty="0" smtClean="0">
                <a:solidFill>
                  <a:srgbClr val="002060"/>
                </a:solidFill>
                <a:latin typeface="Times New Roman" panose="02020603050405020304" pitchFamily="18" charset="0"/>
                <a:cs typeface="Times New Roman" panose="02020603050405020304" pitchFamily="18" charset="0"/>
              </a:rPr>
              <a:t>Обучающийся с ОВЗ - </a:t>
            </a:r>
            <a:r>
              <a:rPr lang="ru-RU" sz="1800" dirty="0" smtClean="0">
                <a:solidFill>
                  <a:srgbClr val="002060"/>
                </a:solidFill>
                <a:latin typeface="Times New Roman" panose="02020603050405020304" pitchFamily="18" charset="0"/>
                <a:cs typeface="Times New Roman" panose="02020603050405020304" pitchFamily="18" charset="0"/>
              </a:rPr>
              <a:t>физическое лицо, имеющее недостатки в физическом и/ или психическом развитии, подтверждённые ПМПК (психолого-медико-педагогической комиссией) и препятствующие получению образования без создания специальных условий (ФЗ 273 ч. 16 ст. 2.).</a:t>
            </a:r>
          </a:p>
          <a:p>
            <a:pPr algn="just"/>
            <a:r>
              <a:rPr lang="ru-RU" sz="1800" b="1" dirty="0" smtClean="0">
                <a:solidFill>
                  <a:srgbClr val="002060"/>
                </a:solidFill>
                <a:latin typeface="Times New Roman" panose="02020603050405020304" pitchFamily="18" charset="0"/>
                <a:cs typeface="Times New Roman" panose="02020603050405020304" pitchFamily="18" charset="0"/>
              </a:rPr>
              <a:t>Психолого-медико-педагогическая комиссия (ПМПК). </a:t>
            </a:r>
            <a:r>
              <a:rPr lang="ru-RU" sz="1800" dirty="0" smtClean="0">
                <a:solidFill>
                  <a:srgbClr val="002060"/>
                </a:solidFill>
                <a:latin typeface="Times New Roman" panose="02020603050405020304" pitchFamily="18" charset="0"/>
                <a:cs typeface="Times New Roman" panose="02020603050405020304" pitchFamily="18" charset="0"/>
              </a:rPr>
              <a:t>Основная задача комиссии- выявить причины проблем в обучении ребёнка и рекомендовать ему образовательную программу, которую он сможет успешно освоить; дать рекомендации по преодолению или облегчению трудностей, которые у него есть.</a:t>
            </a:r>
          </a:p>
          <a:p>
            <a:pPr algn="just"/>
            <a:r>
              <a:rPr lang="ru-RU" sz="1800" b="1" dirty="0" smtClean="0">
                <a:solidFill>
                  <a:srgbClr val="002060"/>
                </a:solidFill>
                <a:latin typeface="Times New Roman" panose="02020603050405020304" pitchFamily="18" charset="0"/>
                <a:cs typeface="Times New Roman" panose="02020603050405020304" pitchFamily="18" charset="0"/>
              </a:rPr>
              <a:t>Доступность услуг </a:t>
            </a:r>
            <a:r>
              <a:rPr lang="ru-RU" sz="1800" dirty="0" smtClean="0">
                <a:solidFill>
                  <a:srgbClr val="002060"/>
                </a:solidFill>
                <a:latin typeface="Times New Roman" panose="02020603050405020304" pitchFamily="18" charset="0"/>
                <a:cs typeface="Times New Roman" panose="02020603050405020304" pitchFamily="18" charset="0"/>
              </a:rPr>
              <a:t>– возможность пользоваться образовательными услугами и взаимодействовать с общественностью на том же уровне, что и дети без ОВЗ и инвалидности иметь доступ к любой среде, информации, средствам коммуникации.</a:t>
            </a:r>
          </a:p>
          <a:p>
            <a:pPr algn="just"/>
            <a:r>
              <a:rPr lang="ru-RU" sz="1800" b="1" dirty="0" smtClean="0">
                <a:solidFill>
                  <a:srgbClr val="002060"/>
                </a:solidFill>
                <a:latin typeface="Times New Roman" panose="02020603050405020304" pitchFamily="18" charset="0"/>
                <a:cs typeface="Times New Roman" panose="02020603050405020304" pitchFamily="18" charset="0"/>
              </a:rPr>
              <a:t>Специальные условия </a:t>
            </a:r>
            <a:r>
              <a:rPr lang="ru-RU" sz="1800" dirty="0" smtClean="0">
                <a:solidFill>
                  <a:srgbClr val="002060"/>
                </a:solidFill>
                <a:latin typeface="Times New Roman" panose="02020603050405020304" pitchFamily="18" charset="0"/>
                <a:cs typeface="Times New Roman" panose="02020603050405020304" pitchFamily="18" charset="0"/>
              </a:rPr>
              <a:t>– условия обучения, воспитания и развития, включающие в себя использование специальных образовательных программ; обеспечение доступа в здания организаций, осуществляющих образовательную деятельность, и другие условия, без которых невозможно или затруднено освоение образовательных программ обучающимися с ОВЗ (ФЗ 273 п. 5 ч. 1 ст. 8; п. 3 ч. 1 ст. 9).</a:t>
            </a:r>
            <a:endParaRPr lang="ru-RU"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25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693908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414889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655608" y="365125"/>
            <a:ext cx="10698192" cy="842573"/>
          </a:xfrm>
        </p:spPr>
        <p:txBody>
          <a:bodyPr>
            <a:normAutofit fontScale="90000"/>
          </a:bodyPr>
          <a:lstStyle/>
          <a:p>
            <a:pPr algn="ctr"/>
            <a:r>
              <a:rPr lang="ru-RU" b="1" dirty="0" smtClean="0">
                <a:solidFill>
                  <a:srgbClr val="002060"/>
                </a:solidFill>
                <a:latin typeface="Times New Roman" panose="02020603050405020304" pitchFamily="18" charset="0"/>
                <a:cs typeface="Times New Roman" panose="02020603050405020304" pitchFamily="18" charset="0"/>
              </a:rPr>
              <a:t>Направленности АДОП</a:t>
            </a:r>
            <a:br>
              <a:rPr lang="ru-RU" b="1" dirty="0" smtClean="0">
                <a:solidFill>
                  <a:srgbClr val="002060"/>
                </a:solidFill>
                <a:latin typeface="Times New Roman" panose="02020603050405020304" pitchFamily="18" charset="0"/>
                <a:cs typeface="Times New Roman" panose="02020603050405020304" pitchFamily="18" charset="0"/>
              </a:rPr>
            </a:b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sz="3200" b="1" dirty="0" smtClean="0">
                <a:solidFill>
                  <a:srgbClr val="002060"/>
                </a:solidFill>
                <a:latin typeface="Times New Roman" panose="02020603050405020304" pitchFamily="18" charset="0"/>
                <a:cs typeface="Times New Roman" panose="02020603050405020304" pitchFamily="18" charset="0"/>
              </a:rPr>
              <a:t>1. Техническая</a:t>
            </a:r>
          </a:p>
          <a:p>
            <a:r>
              <a:rPr lang="ru-RU" sz="3200" b="1" dirty="0" smtClean="0">
                <a:solidFill>
                  <a:srgbClr val="002060"/>
                </a:solidFill>
                <a:latin typeface="Times New Roman" panose="02020603050405020304" pitchFamily="18" charset="0"/>
                <a:cs typeface="Times New Roman" panose="02020603050405020304" pitchFamily="18" charset="0"/>
              </a:rPr>
              <a:t> 2. Естественнонаучная</a:t>
            </a:r>
          </a:p>
          <a:p>
            <a:r>
              <a:rPr lang="ru-RU" sz="3200" b="1" dirty="0" smtClean="0">
                <a:solidFill>
                  <a:srgbClr val="002060"/>
                </a:solidFill>
                <a:latin typeface="Times New Roman" panose="02020603050405020304" pitchFamily="18" charset="0"/>
                <a:cs typeface="Times New Roman" panose="02020603050405020304" pitchFamily="18" charset="0"/>
              </a:rPr>
              <a:t> 3. Физкультурно-спортивная</a:t>
            </a:r>
          </a:p>
          <a:p>
            <a:r>
              <a:rPr lang="ru-RU" sz="3200" b="1" dirty="0" smtClean="0">
                <a:solidFill>
                  <a:srgbClr val="002060"/>
                </a:solidFill>
                <a:latin typeface="Times New Roman" panose="02020603050405020304" pitchFamily="18" charset="0"/>
                <a:cs typeface="Times New Roman" panose="02020603050405020304" pitchFamily="18" charset="0"/>
              </a:rPr>
              <a:t> 4. Художественная</a:t>
            </a:r>
          </a:p>
          <a:p>
            <a:r>
              <a:rPr lang="ru-RU" sz="3200" b="1" dirty="0" smtClean="0">
                <a:solidFill>
                  <a:srgbClr val="002060"/>
                </a:solidFill>
                <a:latin typeface="Times New Roman" panose="02020603050405020304" pitchFamily="18" charset="0"/>
                <a:cs typeface="Times New Roman" panose="02020603050405020304" pitchFamily="18" charset="0"/>
              </a:rPr>
              <a:t> 5. Туристско-краеведческая</a:t>
            </a:r>
          </a:p>
          <a:p>
            <a:r>
              <a:rPr lang="ru-RU" sz="3200" b="1" dirty="0" smtClean="0">
                <a:solidFill>
                  <a:srgbClr val="002060"/>
                </a:solidFill>
                <a:latin typeface="Times New Roman" panose="02020603050405020304" pitchFamily="18" charset="0"/>
                <a:cs typeface="Times New Roman" panose="02020603050405020304" pitchFamily="18" charset="0"/>
              </a:rPr>
              <a:t> 6. Социально-гуманитарная</a:t>
            </a:r>
          </a:p>
          <a:p>
            <a:endParaRPr lang="ru-RU" dirty="0"/>
          </a:p>
        </p:txBody>
      </p:sp>
    </p:spTree>
    <p:extLst>
      <p:ext uri="{BB962C8B-B14F-4D97-AF65-F5344CB8AC3E}">
        <p14:creationId xmlns:p14="http://schemas.microsoft.com/office/powerpoint/2010/main" val="211306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lstStyle/>
          <a:p>
            <a:pPr algn="ctr"/>
            <a:r>
              <a:rPr lang="ru-RU" sz="3200" b="1" dirty="0" smtClean="0">
                <a:solidFill>
                  <a:srgbClr val="002060"/>
                </a:solidFill>
                <a:latin typeface="Times New Roman" panose="02020603050405020304" pitchFamily="18" charset="0"/>
                <a:cs typeface="Times New Roman" panose="02020603050405020304" pitchFamily="18" charset="0"/>
              </a:rPr>
              <a:t>Подготовительный этап</a:t>
            </a:r>
            <a:br>
              <a:rPr lang="ru-RU" sz="3200" b="1" dirty="0" smtClean="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91706" y="1069674"/>
            <a:ext cx="11343736" cy="5495027"/>
          </a:xfrm>
        </p:spPr>
        <p:txBody>
          <a:bodyPr>
            <a:normAutofit fontScale="62500" lnSpcReduction="20000"/>
          </a:bodyPr>
          <a:lstStyle/>
          <a:p>
            <a:r>
              <a:rPr lang="ru-RU" sz="3300" dirty="0" smtClean="0">
                <a:solidFill>
                  <a:srgbClr val="002060"/>
                </a:solidFill>
                <a:latin typeface="Times New Roman" panose="02020603050405020304" pitchFamily="18" charset="0"/>
                <a:cs typeface="Times New Roman" panose="02020603050405020304" pitchFamily="18" charset="0"/>
              </a:rPr>
              <a:t>1. Определение вида программы:</a:t>
            </a:r>
          </a:p>
          <a:p>
            <a:r>
              <a:rPr lang="ru-RU" sz="3300" dirty="0" smtClean="0">
                <a:solidFill>
                  <a:srgbClr val="002060"/>
                </a:solidFill>
                <a:latin typeface="Times New Roman" panose="02020603050405020304" pitchFamily="18" charset="0"/>
                <a:cs typeface="Times New Roman" panose="02020603050405020304" pitchFamily="18" charset="0"/>
              </a:rPr>
              <a:t> 1.1. АДОП– специальные образовательные условия + справка ПМПК или ИПРА;</a:t>
            </a:r>
          </a:p>
          <a:p>
            <a:r>
              <a:rPr lang="ru-RU" sz="3300" dirty="0" smtClean="0">
                <a:solidFill>
                  <a:srgbClr val="002060"/>
                </a:solidFill>
                <a:latin typeface="Times New Roman" panose="02020603050405020304" pitchFamily="18" charset="0"/>
                <a:cs typeface="Times New Roman" panose="02020603050405020304" pitchFamily="18" charset="0"/>
              </a:rPr>
              <a:t> 1.2. ДОП в рамках инклюзии– обучение в </a:t>
            </a:r>
            <a:r>
              <a:rPr lang="ru-RU" sz="3300" dirty="0" err="1" smtClean="0">
                <a:solidFill>
                  <a:srgbClr val="002060"/>
                </a:solidFill>
                <a:latin typeface="Times New Roman" panose="02020603050405020304" pitchFamily="18" charset="0"/>
                <a:cs typeface="Times New Roman" panose="02020603050405020304" pitchFamily="18" charset="0"/>
              </a:rPr>
              <a:t>нормотипичной</a:t>
            </a:r>
            <a:r>
              <a:rPr lang="ru-RU" sz="3300" dirty="0" smtClean="0">
                <a:solidFill>
                  <a:srgbClr val="002060"/>
                </a:solidFill>
                <a:latin typeface="Times New Roman" panose="02020603050405020304" pitchFamily="18" charset="0"/>
                <a:cs typeface="Times New Roman" panose="02020603050405020304" pitchFamily="18" charset="0"/>
              </a:rPr>
              <a:t> группе + ИОМ.</a:t>
            </a:r>
          </a:p>
          <a:p>
            <a:r>
              <a:rPr lang="ru-RU" sz="3300" dirty="0" smtClean="0">
                <a:solidFill>
                  <a:srgbClr val="002060"/>
                </a:solidFill>
                <a:latin typeface="Times New Roman" panose="02020603050405020304" pitchFamily="18" charset="0"/>
                <a:cs typeface="Times New Roman" panose="02020603050405020304" pitchFamily="18" charset="0"/>
              </a:rPr>
              <a:t> 2. В сфере дополнительного образования:</a:t>
            </a:r>
          </a:p>
          <a:p>
            <a:r>
              <a:rPr lang="ru-RU" sz="3300" dirty="0" smtClean="0">
                <a:solidFill>
                  <a:srgbClr val="002060"/>
                </a:solidFill>
                <a:latin typeface="Times New Roman" panose="02020603050405020304" pitchFamily="18" charset="0"/>
                <a:cs typeface="Times New Roman" panose="02020603050405020304" pitchFamily="18" charset="0"/>
              </a:rPr>
              <a:t> 2.1. понятийный аппарат (дополнительное образование, нозология, дети с ОВЗ, дети</a:t>
            </a:r>
          </a:p>
          <a:p>
            <a:r>
              <a:rPr lang="ru-RU" sz="3300" dirty="0" smtClean="0">
                <a:solidFill>
                  <a:srgbClr val="002060"/>
                </a:solidFill>
                <a:latin typeface="Times New Roman" panose="02020603050405020304" pitchFamily="18" charset="0"/>
                <a:cs typeface="Times New Roman" panose="02020603050405020304" pitchFamily="18" charset="0"/>
              </a:rPr>
              <a:t>инвалиды, инклюзия…),</a:t>
            </a:r>
          </a:p>
          <a:p>
            <a:r>
              <a:rPr lang="ru-RU" sz="3300" dirty="0" smtClean="0">
                <a:solidFill>
                  <a:srgbClr val="002060"/>
                </a:solidFill>
                <a:latin typeface="Times New Roman" panose="02020603050405020304" pitchFamily="18" charset="0"/>
                <a:cs typeface="Times New Roman" panose="02020603050405020304" pitchFamily="18" charset="0"/>
              </a:rPr>
              <a:t> 2.2. нормативно-правовые основания при разработке программ.</a:t>
            </a:r>
          </a:p>
          <a:p>
            <a:r>
              <a:rPr lang="ru-RU" sz="3300" dirty="0" smtClean="0">
                <a:solidFill>
                  <a:srgbClr val="002060"/>
                </a:solidFill>
                <a:latin typeface="Times New Roman" panose="02020603050405020304" pitchFamily="18" charset="0"/>
                <a:cs typeface="Times New Roman" panose="02020603050405020304" pitchFamily="18" charset="0"/>
              </a:rPr>
              <a:t> 3. Конкретизируется образ адресата (его нозология, возраст, образовательные потребности и</a:t>
            </a:r>
          </a:p>
          <a:p>
            <a:r>
              <a:rPr lang="ru-RU" sz="3300" dirty="0" smtClean="0">
                <a:solidFill>
                  <a:srgbClr val="002060"/>
                </a:solidFill>
                <a:latin typeface="Times New Roman" panose="02020603050405020304" pitchFamily="18" charset="0"/>
                <a:cs typeface="Times New Roman" panose="02020603050405020304" pitchFamily="18" charset="0"/>
              </a:rPr>
              <a:t> др.) и проводится анализ.</a:t>
            </a:r>
          </a:p>
          <a:p>
            <a:r>
              <a:rPr lang="ru-RU" sz="3300" dirty="0" smtClean="0">
                <a:solidFill>
                  <a:srgbClr val="002060"/>
                </a:solidFill>
                <a:latin typeface="Times New Roman" panose="02020603050405020304" pitchFamily="18" charset="0"/>
                <a:cs typeface="Times New Roman" panose="02020603050405020304" pitchFamily="18" charset="0"/>
              </a:rPr>
              <a:t> 4. Выявляются наиболее оптимальные способы для преодоления трудностей ребенка с</a:t>
            </a:r>
          </a:p>
          <a:p>
            <a:r>
              <a:rPr lang="ru-RU" sz="3300" dirty="0" smtClean="0">
                <a:solidFill>
                  <a:srgbClr val="002060"/>
                </a:solidFill>
                <a:latin typeface="Times New Roman" panose="02020603050405020304" pitchFamily="18" charset="0"/>
                <a:cs typeface="Times New Roman" panose="02020603050405020304" pitchFamily="18" charset="0"/>
              </a:rPr>
              <a:t> ОВЗ/инвалидностью в ходе образовательного процесса по итогам проведенной диагностики и</a:t>
            </a:r>
          </a:p>
          <a:p>
            <a:r>
              <a:rPr lang="ru-RU" sz="3300" dirty="0" smtClean="0">
                <a:solidFill>
                  <a:srgbClr val="002060"/>
                </a:solidFill>
                <a:latin typeface="Times New Roman" panose="02020603050405020304" pitchFamily="18" charset="0"/>
                <a:cs typeface="Times New Roman" panose="02020603050405020304" pitchFamily="18" charset="0"/>
              </a:rPr>
              <a:t> на этапе адаптации.</a:t>
            </a:r>
          </a:p>
          <a:p>
            <a:r>
              <a:rPr lang="ru-RU" sz="3300" dirty="0" smtClean="0">
                <a:solidFill>
                  <a:srgbClr val="002060"/>
                </a:solidFill>
                <a:latin typeface="Times New Roman" panose="02020603050405020304" pitchFamily="18" charset="0"/>
                <a:cs typeface="Times New Roman" panose="02020603050405020304" pitchFamily="18" charset="0"/>
              </a:rPr>
              <a:t> 5. Создаются условия, способствующие освоению детьми с ОВЗ дополнительной</a:t>
            </a:r>
          </a:p>
          <a:p>
            <a:r>
              <a:rPr lang="ru-RU" sz="3300" dirty="0" smtClean="0">
                <a:solidFill>
                  <a:srgbClr val="002060"/>
                </a:solidFill>
                <a:latin typeface="Times New Roman" panose="02020603050405020304" pitchFamily="18" charset="0"/>
                <a:cs typeface="Times New Roman" panose="02020603050405020304" pitchFamily="18" charset="0"/>
              </a:rPr>
              <a:t> общеобразовательной программы. </a:t>
            </a:r>
            <a:r>
              <a:rPr lang="ru-RU" sz="3300" dirty="0" smtClean="0">
                <a:solidFill>
                  <a:srgbClr val="C00000"/>
                </a:solidFill>
                <a:latin typeface="Times New Roman" panose="02020603050405020304" pitchFamily="18" charset="0"/>
                <a:cs typeface="Times New Roman" panose="02020603050405020304" pitchFamily="18" charset="0"/>
              </a:rPr>
              <a:t>Поэтому создание условий не может быть целью!!!</a:t>
            </a:r>
          </a:p>
          <a:p>
            <a:endParaRPr lang="ru-RU" dirty="0"/>
          </a:p>
        </p:txBody>
      </p:sp>
    </p:spTree>
    <p:extLst>
      <p:ext uri="{BB962C8B-B14F-4D97-AF65-F5344CB8AC3E}">
        <p14:creationId xmlns:p14="http://schemas.microsoft.com/office/powerpoint/2010/main" val="372181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lstStyle/>
          <a:p>
            <a:pPr algn="ctr"/>
            <a:r>
              <a:rPr lang="ru-RU" b="1" dirty="0" smtClean="0">
                <a:solidFill>
                  <a:srgbClr val="002060"/>
                </a:solidFill>
                <a:latin typeface="Times New Roman" panose="02020603050405020304" pitchFamily="18" charset="0"/>
                <a:cs typeface="Times New Roman" panose="02020603050405020304" pitchFamily="18" charset="0"/>
              </a:rPr>
              <a:t>Специальные условия включают в себя: </a:t>
            </a:r>
            <a:r>
              <a:rPr lang="ru-RU" dirty="0" smtClean="0"/>
              <a:t/>
            </a:r>
            <a:br>
              <a:rPr lang="ru-RU" dirty="0" smtClean="0"/>
            </a:br>
            <a:endParaRPr lang="ru-RU" dirty="0"/>
          </a:p>
        </p:txBody>
      </p:sp>
      <p:sp>
        <p:nvSpPr>
          <p:cNvPr id="3" name="Объект 2"/>
          <p:cNvSpPr>
            <a:spLocks noGrp="1"/>
          </p:cNvSpPr>
          <p:nvPr>
            <p:ph idx="1"/>
          </p:nvPr>
        </p:nvSpPr>
        <p:spPr>
          <a:xfrm>
            <a:off x="621102" y="1199072"/>
            <a:ext cx="10929668" cy="5477773"/>
          </a:xfrm>
        </p:spPr>
        <p:txBody>
          <a:bodyPr>
            <a:normAutofit fontScale="92500" lnSpcReduction="10000"/>
          </a:bodyPr>
          <a:lstStyle/>
          <a:p>
            <a:r>
              <a:rPr lang="ru-RU" dirty="0" smtClean="0">
                <a:solidFill>
                  <a:srgbClr val="002060"/>
                </a:solidFill>
                <a:latin typeface="Times New Roman" panose="02020603050405020304" pitchFamily="18" charset="0"/>
                <a:cs typeface="Times New Roman" panose="02020603050405020304" pitchFamily="18" charset="0"/>
              </a:rPr>
              <a:t>использование специальных образовательных программ и методов обучения и воспитания; </a:t>
            </a:r>
          </a:p>
          <a:p>
            <a:r>
              <a:rPr lang="ru-RU" dirty="0" smtClean="0">
                <a:solidFill>
                  <a:srgbClr val="002060"/>
                </a:solidFill>
                <a:latin typeface="Times New Roman" panose="02020603050405020304" pitchFamily="18" charset="0"/>
                <a:cs typeface="Times New Roman" panose="02020603050405020304" pitchFamily="18" charset="0"/>
              </a:rPr>
              <a:t>специальных учебников, учебных пособий и дидактических материалов; </a:t>
            </a:r>
          </a:p>
          <a:p>
            <a:r>
              <a:rPr lang="ru-RU" dirty="0" smtClean="0">
                <a:solidFill>
                  <a:srgbClr val="002060"/>
                </a:solidFill>
                <a:latin typeface="Times New Roman" panose="02020603050405020304" pitchFamily="18" charset="0"/>
                <a:cs typeface="Times New Roman" panose="02020603050405020304" pitchFamily="18" charset="0"/>
              </a:rPr>
              <a:t> специальных технических средств обучения коллективного и индивидуального пользования; </a:t>
            </a:r>
          </a:p>
          <a:p>
            <a:r>
              <a:rPr lang="ru-RU" dirty="0" smtClean="0">
                <a:solidFill>
                  <a:srgbClr val="002060"/>
                </a:solidFill>
                <a:latin typeface="Times New Roman" panose="02020603050405020304" pitchFamily="18" charset="0"/>
                <a:cs typeface="Times New Roman" panose="02020603050405020304" pitchFamily="18" charset="0"/>
              </a:rPr>
              <a:t>предоставление  услуг ассистента (помощника), оказывающего обучающимся необходимую техническую помощь; </a:t>
            </a:r>
          </a:p>
          <a:p>
            <a:r>
              <a:rPr lang="ru-RU" dirty="0" smtClean="0">
                <a:solidFill>
                  <a:srgbClr val="002060"/>
                </a:solidFill>
                <a:latin typeface="Times New Roman" panose="02020603050405020304" pitchFamily="18" charset="0"/>
                <a:cs typeface="Times New Roman" panose="02020603050405020304" pitchFamily="18" charset="0"/>
              </a:rPr>
              <a:t>предоставление услуг </a:t>
            </a:r>
            <a:r>
              <a:rPr lang="ru-RU" dirty="0" err="1" smtClean="0">
                <a:solidFill>
                  <a:srgbClr val="002060"/>
                </a:solidFill>
                <a:latin typeface="Times New Roman" panose="02020603050405020304" pitchFamily="18" charset="0"/>
                <a:cs typeface="Times New Roman" panose="02020603050405020304" pitchFamily="18" charset="0"/>
              </a:rPr>
              <a:t>тьютора</a:t>
            </a:r>
            <a:r>
              <a:rPr lang="ru-RU" dirty="0" smtClean="0">
                <a:solidFill>
                  <a:srgbClr val="002060"/>
                </a:solidFill>
                <a:latin typeface="Times New Roman" panose="02020603050405020304" pitchFamily="18" charset="0"/>
                <a:cs typeface="Times New Roman" panose="02020603050405020304" pitchFamily="18" charset="0"/>
              </a:rPr>
              <a:t>; </a:t>
            </a:r>
          </a:p>
          <a:p>
            <a:r>
              <a:rPr lang="ru-RU" dirty="0" smtClean="0">
                <a:solidFill>
                  <a:srgbClr val="002060"/>
                </a:solidFill>
                <a:latin typeface="Times New Roman" panose="02020603050405020304" pitchFamily="18" charset="0"/>
                <a:cs typeface="Times New Roman" panose="02020603050405020304" pitchFamily="18" charset="0"/>
              </a:rPr>
              <a:t>проведение групповых и индивидуальных коррекционных занятий; </a:t>
            </a:r>
          </a:p>
          <a:p>
            <a:r>
              <a:rPr lang="ru-RU" dirty="0" smtClean="0">
                <a:solidFill>
                  <a:srgbClr val="002060"/>
                </a:solidFill>
                <a:latin typeface="Times New Roman" panose="02020603050405020304" pitchFamily="18" charset="0"/>
                <a:cs typeface="Times New Roman" panose="02020603050405020304" pitchFamily="18" charset="0"/>
              </a:rPr>
              <a:t>обеспечение доступа в здания организаций, осуществляющих образовательную деятельность; </a:t>
            </a:r>
          </a:p>
          <a:p>
            <a:r>
              <a:rPr lang="ru-RU" dirty="0" smtClean="0">
                <a:solidFill>
                  <a:srgbClr val="002060"/>
                </a:solidFill>
                <a:latin typeface="Times New Roman" panose="02020603050405020304" pitchFamily="18" charset="0"/>
                <a:cs typeface="Times New Roman" panose="02020603050405020304" pitchFamily="18" charset="0"/>
              </a:rPr>
              <a:t>другие условия, без которых невозможно или затруднено освоение  образовательных программ обучающимися с ОВЗ.</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2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612475" y="365125"/>
            <a:ext cx="10912416" cy="1299773"/>
          </a:xfrm>
        </p:spPr>
        <p:txBody>
          <a:bodyPr>
            <a:normAutofit/>
          </a:bodyPr>
          <a:lstStyle/>
          <a:p>
            <a:pPr algn="ctr"/>
            <a:r>
              <a:rPr lang="ru-RU" sz="2000" b="1" dirty="0" smtClean="0">
                <a:solidFill>
                  <a:srgbClr val="002060"/>
                </a:solidFill>
                <a:latin typeface="Times New Roman" panose="02020603050405020304" pitchFamily="18" charset="0"/>
                <a:cs typeface="Times New Roman" panose="02020603050405020304" pitchFamily="18" charset="0"/>
              </a:rPr>
              <a:t>Характеристика целевой аудитории АДОП или ДОП в рамках инклюзии </a:t>
            </a:r>
            <a:r>
              <a:rPr lang="ru-RU" sz="1000" dirty="0" smtClean="0"/>
              <a:t/>
            </a:r>
            <a:br>
              <a:rPr lang="ru-RU" sz="1000" dirty="0" smtClean="0"/>
            </a:br>
            <a:r>
              <a:rPr lang="ru-RU" sz="1600" dirty="0" smtClean="0">
                <a:latin typeface="Times New Roman" panose="02020603050405020304" pitchFamily="18" charset="0"/>
                <a:cs typeface="Times New Roman" panose="02020603050405020304" pitchFamily="18" charset="0"/>
              </a:rPr>
              <a:t>Ключевым элементом программы является адресат, которым может стать как ребенок с ОВЗ, так и ребенок-инвалид. Обучающийся с ограниченными возможностями здоровья – физическое лицо, имеющее недостатки в физическом и (или) психологическом развитии, подтвержденные психолого-медико-педагогической комиссией и препятствующие получению образования без создания специальных условий. (ФЗ-273, ст. 2 п. 16). Нозологическая группа определяется ПМПК. </a:t>
            </a:r>
            <a:endParaRPr lang="ru-RU" sz="1600"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836935061"/>
              </p:ext>
            </p:extLst>
          </p:nvPr>
        </p:nvGraphicFramePr>
        <p:xfrm>
          <a:off x="724621" y="1742535"/>
          <a:ext cx="10714005" cy="4822166"/>
        </p:xfrm>
        <a:graphic>
          <a:graphicData uri="http://schemas.openxmlformats.org/drawingml/2006/table">
            <a:tbl>
              <a:tblPr firstRow="1" firstCol="1" lastRow="1" lastCol="1" bandRow="1" bandCol="1"/>
              <a:tblGrid>
                <a:gridCol w="3615419">
                  <a:extLst>
                    <a:ext uri="{9D8B030D-6E8A-4147-A177-3AD203B41FA5}">
                      <a16:colId xmlns:a16="http://schemas.microsoft.com/office/drawing/2014/main" val="1555627583"/>
                    </a:ext>
                  </a:extLst>
                </a:gridCol>
                <a:gridCol w="3615419">
                  <a:extLst>
                    <a:ext uri="{9D8B030D-6E8A-4147-A177-3AD203B41FA5}">
                      <a16:colId xmlns:a16="http://schemas.microsoft.com/office/drawing/2014/main" val="4001948892"/>
                    </a:ext>
                  </a:extLst>
                </a:gridCol>
                <a:gridCol w="868869">
                  <a:extLst>
                    <a:ext uri="{9D8B030D-6E8A-4147-A177-3AD203B41FA5}">
                      <a16:colId xmlns:a16="http://schemas.microsoft.com/office/drawing/2014/main" val="3300084420"/>
                    </a:ext>
                  </a:extLst>
                </a:gridCol>
                <a:gridCol w="867332">
                  <a:extLst>
                    <a:ext uri="{9D8B030D-6E8A-4147-A177-3AD203B41FA5}">
                      <a16:colId xmlns:a16="http://schemas.microsoft.com/office/drawing/2014/main" val="3018225145"/>
                    </a:ext>
                  </a:extLst>
                </a:gridCol>
                <a:gridCol w="870408">
                  <a:extLst>
                    <a:ext uri="{9D8B030D-6E8A-4147-A177-3AD203B41FA5}">
                      <a16:colId xmlns:a16="http://schemas.microsoft.com/office/drawing/2014/main" val="2186133668"/>
                    </a:ext>
                  </a:extLst>
                </a:gridCol>
                <a:gridCol w="876558">
                  <a:extLst>
                    <a:ext uri="{9D8B030D-6E8A-4147-A177-3AD203B41FA5}">
                      <a16:colId xmlns:a16="http://schemas.microsoft.com/office/drawing/2014/main" val="380793166"/>
                    </a:ext>
                  </a:extLst>
                </a:gridCol>
              </a:tblGrid>
              <a:tr h="268326">
                <a:tc rowSpan="2">
                  <a:txBody>
                    <a:bodyPr/>
                    <a:lstStyle/>
                    <a:p>
                      <a:pPr marL="85090">
                        <a:lnSpc>
                          <a:spcPts val="1375"/>
                        </a:lnSpc>
                        <a:spcAft>
                          <a:spcPts val="0"/>
                        </a:spcAft>
                      </a:pPr>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Вид</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83185" marR="80010" indent="-635" algn="ctr">
                        <a:spcAft>
                          <a:spcPts val="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Виды ОВЗ по ФГОС определены в</a:t>
                      </a:r>
                      <a:r>
                        <a:rPr lang="ru-RU" sz="1200" b="1"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соответствии с вариантами</a:t>
                      </a:r>
                      <a:r>
                        <a:rPr lang="ru-RU" sz="1200" b="1"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адаптированных основных</a:t>
                      </a:r>
                      <a:r>
                        <a:rPr lang="ru-RU" sz="1200" b="1"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образовательных</a:t>
                      </a:r>
                      <a:r>
                        <a:rPr lang="ru-RU" sz="12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программ</a:t>
                      </a:r>
                      <a:r>
                        <a:rPr lang="ru-RU" sz="12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(АООП)</a:t>
                      </a:r>
                      <a:r>
                        <a:rPr lang="ru-RU" sz="1200" b="1"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для</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948690" marR="948055" algn="ctr">
                        <a:lnSpc>
                          <a:spcPts val="1285"/>
                        </a:lnSpc>
                        <a:spcAft>
                          <a:spcPts val="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«особых»</a:t>
                      </a:r>
                      <a:r>
                        <a:rPr lang="ru-RU" sz="1200" b="1"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детей</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42240" algn="ctr">
                        <a:lnSpc>
                          <a:spcPts val="1290"/>
                        </a:lnSpc>
                        <a:spcAft>
                          <a:spcPts val="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1 вар.</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0" marR="142240" algn="ctr">
                        <a:lnSpc>
                          <a:spcPts val="1290"/>
                        </a:lnSpc>
                        <a:spcAft>
                          <a:spcPts val="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2 вар.</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955" marR="142875" algn="ctr">
                        <a:lnSpc>
                          <a:spcPts val="1290"/>
                        </a:lnSpc>
                        <a:spcAft>
                          <a:spcPts val="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3 вар.</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9860" marR="141605" algn="ctr">
                        <a:lnSpc>
                          <a:spcPts val="1290"/>
                        </a:lnSpc>
                        <a:spcAft>
                          <a:spcPts val="0"/>
                        </a:spcAft>
                      </a:pPr>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4 вар.</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2398607"/>
                  </a:ext>
                </a:extLst>
              </a:tr>
              <a:tr h="1094542">
                <a:tc vMerge="1">
                  <a:txBody>
                    <a:bodyPr/>
                    <a:lstStyle/>
                    <a:p>
                      <a:endParaRPr lang="ru-RU"/>
                    </a:p>
                  </a:txBody>
                  <a:tcPr/>
                </a:tc>
                <a:tc vMerge="1">
                  <a:txBody>
                    <a:bodyPr/>
                    <a:lstStyle/>
                    <a:p>
                      <a:endParaRPr lang="ru-RU"/>
                    </a:p>
                  </a:txBody>
                  <a:tcPr/>
                </a:tc>
                <a:tc gridSpan="2">
                  <a:txBody>
                    <a:bodyPr/>
                    <a:lstStyle/>
                    <a:p>
                      <a:pPr marL="202565" marR="194310" algn="ctr">
                        <a:spcAft>
                          <a:spcPts val="0"/>
                        </a:spcAft>
                      </a:pP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Обучающиеся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200" spc="-28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сохранным</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интеллектом</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107315" marR="100965" indent="1270" algn="ctr">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Обучающиеся с</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интеллектуальным</a:t>
                      </a:r>
                      <a:r>
                        <a:rPr lang="ru-RU" sz="1200" spc="-28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1200"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нарушениями</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565143329"/>
                  </a:ext>
                </a:extLst>
              </a:tr>
              <a:tr h="268326">
                <a:tc>
                  <a:txBody>
                    <a:bodyPr/>
                    <a:lstStyle/>
                    <a:p>
                      <a:pPr marL="107950">
                        <a:lnSpc>
                          <a:spcPts val="129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129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АООП</a:t>
                      </a:r>
                      <a:r>
                        <a:rPr lang="ru-RU" sz="1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глухих</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41605" algn="ctr">
                        <a:lnSpc>
                          <a:spcPts val="129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0" marR="141605" algn="ctr">
                        <a:lnSpc>
                          <a:spcPts val="129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955" marR="142240" algn="ctr">
                        <a:lnSpc>
                          <a:spcPts val="129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9860" marR="141605" algn="ctr">
                        <a:lnSpc>
                          <a:spcPts val="129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015726"/>
                  </a:ext>
                </a:extLst>
              </a:tr>
              <a:tr h="531828">
                <a:tc>
                  <a:txBody>
                    <a:bodyPr/>
                    <a:lstStyle/>
                    <a:p>
                      <a:pPr marL="107950">
                        <a:lnSpc>
                          <a:spcPts val="134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134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АООП</a:t>
                      </a:r>
                      <a:r>
                        <a:rPr lang="ru-RU" sz="1200"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слабослышащих</a:t>
                      </a:r>
                      <a:r>
                        <a:rPr lang="ru-RU" sz="1200"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и</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66675">
                        <a:lnSpc>
                          <a:spcPts val="132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позднооглохших</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41605" algn="ctr">
                        <a:lnSpc>
                          <a:spcPts val="134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0" marR="141605" algn="ctr">
                        <a:lnSpc>
                          <a:spcPts val="134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955" marR="142240" algn="ctr">
                        <a:lnSpc>
                          <a:spcPts val="134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algn="ctr">
                        <a:lnSpc>
                          <a:spcPts val="134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566294"/>
                  </a:ext>
                </a:extLst>
              </a:tr>
              <a:tr h="265432">
                <a:tc>
                  <a:txBody>
                    <a:bodyPr/>
                    <a:lstStyle/>
                    <a:p>
                      <a:pPr marL="107950">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III</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АООП</a:t>
                      </a:r>
                      <a:r>
                        <a:rPr lang="ru-RU" sz="1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слепых</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955" marR="142240"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986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060665"/>
                  </a:ext>
                </a:extLst>
              </a:tr>
              <a:tr h="265432">
                <a:tc>
                  <a:txBody>
                    <a:bodyPr/>
                    <a:lstStyle/>
                    <a:p>
                      <a:pPr marL="107950">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128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АООП</a:t>
                      </a:r>
                      <a:r>
                        <a:rPr lang="ru-RU"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1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слабовидящих</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4.2.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955" marR="142240"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27462"/>
                  </a:ext>
                </a:extLst>
              </a:tr>
              <a:tr h="265432">
                <a:tc>
                  <a:txBody>
                    <a:bodyPr/>
                    <a:lstStyle/>
                    <a:p>
                      <a:pPr marL="106045">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АООП</a:t>
                      </a:r>
                      <a:r>
                        <a:rPr lang="ru-RU" sz="1200"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обучающихся</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200"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ТНР</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5.1.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186270"/>
                  </a:ext>
                </a:extLst>
              </a:tr>
              <a:tr h="265432">
                <a:tc>
                  <a:txBody>
                    <a:bodyPr/>
                    <a:lstStyle/>
                    <a:p>
                      <a:pPr marL="106045">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VI</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АООП</a:t>
                      </a:r>
                      <a:r>
                        <a:rPr lang="ru-RU" sz="1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обучающихся</a:t>
                      </a:r>
                      <a:r>
                        <a:rPr lang="ru-RU" sz="1200"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200"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НОДА</a:t>
                      </a:r>
                      <a:r>
                        <a:rPr lang="ru-RU" sz="1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(ДЦП)</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6.1.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955" marR="142240"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986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520732"/>
                  </a:ext>
                </a:extLst>
              </a:tr>
              <a:tr h="267362">
                <a:tc>
                  <a:txBody>
                    <a:bodyPr/>
                    <a:lstStyle/>
                    <a:p>
                      <a:pPr marL="106045">
                        <a:lnSpc>
                          <a:spcPts val="129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VII</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129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АООП</a:t>
                      </a:r>
                      <a:r>
                        <a:rPr lang="ru-RU" sz="1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обучающихся</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ЗПР</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(СДВГ)</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41605" algn="ctr">
                        <a:lnSpc>
                          <a:spcPts val="129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7.1.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0" marR="141605" algn="ctr">
                        <a:lnSpc>
                          <a:spcPts val="129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9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algn="ctr">
                        <a:lnSpc>
                          <a:spcPts val="129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834957"/>
                  </a:ext>
                </a:extLst>
              </a:tr>
              <a:tr h="265432">
                <a:tc>
                  <a:txBody>
                    <a:bodyPr/>
                    <a:lstStyle/>
                    <a:p>
                      <a:pPr marL="106045">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VIII</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АООП</a:t>
                      </a:r>
                      <a:r>
                        <a:rPr lang="ru-RU" sz="1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обучающихся</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200"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РАС</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955" marR="142240"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9860" marR="141605" algn="ctr">
                        <a:lnSpc>
                          <a:spcPts val="128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8.4.</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131158"/>
                  </a:ext>
                </a:extLst>
              </a:tr>
              <a:tr h="531828">
                <a:tc rowSpan="2">
                  <a:txBody>
                    <a:bodyPr/>
                    <a:lstStyle/>
                    <a:p>
                      <a:pPr marL="67945">
                        <a:spcAft>
                          <a:spcPts val="0"/>
                        </a:spcAft>
                      </a:pPr>
                      <a:r>
                        <a:rPr lang="ru-RU"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134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ФГОС</a:t>
                      </a:r>
                      <a:r>
                        <a:rPr lang="ru-RU" sz="1200"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1200"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обучающихся</a:t>
                      </a:r>
                      <a:r>
                        <a:rPr lang="ru-RU" sz="1200"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200"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УО</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66675">
                        <a:lnSpc>
                          <a:spcPts val="1320"/>
                        </a:lnSpc>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200" spc="-3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2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легкой</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умственной</a:t>
                      </a:r>
                      <a:r>
                        <a:rPr lang="ru-RU" sz="12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отсталостью</a:t>
                      </a:r>
                      <a:r>
                        <a:rPr lang="ru-RU" sz="12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(ИН)</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67945">
                        <a:spcAft>
                          <a:spcPts val="0"/>
                        </a:spcAft>
                      </a:pPr>
                      <a:r>
                        <a:rPr lang="ru-RU"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gridSpan="2">
                  <a:txBody>
                    <a:bodyPr/>
                    <a:lstStyle/>
                    <a:p>
                      <a:pPr marL="67945">
                        <a:spcBef>
                          <a:spcPts val="15"/>
                        </a:spcBef>
                        <a:spcAft>
                          <a:spcPts val="0"/>
                        </a:spcAft>
                      </a:pPr>
                      <a:r>
                        <a:rPr lang="ru-RU" sz="115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390525">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Вариант</a:t>
                      </a:r>
                      <a:r>
                        <a:rPr lang="ru-RU" sz="12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390525">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Вариант</a:t>
                      </a:r>
                      <a:r>
                        <a:rPr lang="ru-RU" sz="12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extLst>
                  <a:ext uri="{0D108BD9-81ED-4DB2-BD59-A6C34878D82A}">
                    <a16:rowId xmlns:a16="http://schemas.microsoft.com/office/drawing/2014/main" val="2969656190"/>
                  </a:ext>
                </a:extLst>
              </a:tr>
              <a:tr h="532794">
                <a:tc vMerge="1">
                  <a:txBody>
                    <a:bodyPr/>
                    <a:lstStyle/>
                    <a:p>
                      <a:endParaRPr lang="ru-RU"/>
                    </a:p>
                  </a:txBody>
                  <a:tcPr/>
                </a:tc>
                <a:tc>
                  <a:txBody>
                    <a:bodyPr/>
                    <a:lstStyle/>
                    <a:p>
                      <a:pPr marL="66675">
                        <a:lnSpc>
                          <a:spcPts val="134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2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умеренной,</a:t>
                      </a:r>
                      <a:r>
                        <a:rPr lang="ru-RU" sz="12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тяжелой</a:t>
                      </a:r>
                      <a:r>
                        <a:rPr lang="ru-RU" sz="12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12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глубокой</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6675">
                        <a:lnSpc>
                          <a:spcPts val="132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умственной</a:t>
                      </a:r>
                      <a:r>
                        <a:rPr lang="ru-RU" sz="1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отсталостью</a:t>
                      </a:r>
                      <a:r>
                        <a:rPr lang="ru-RU" sz="1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(ИН),</a:t>
                      </a:r>
                      <a:r>
                        <a:rPr lang="ru-RU" sz="1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ТМНР</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3647939991"/>
                  </a:ext>
                </a:extLst>
              </a:tr>
            </a:tbl>
          </a:graphicData>
        </a:graphic>
      </p:graphicFrame>
    </p:spTree>
    <p:extLst>
      <p:ext uri="{BB962C8B-B14F-4D97-AF65-F5344CB8AC3E}">
        <p14:creationId xmlns:p14="http://schemas.microsoft.com/office/powerpoint/2010/main" val="81936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0004" y="17253"/>
            <a:ext cx="12193057" cy="6858594"/>
          </a:xfrm>
          <a:prstGeom prst="rect">
            <a:avLst/>
          </a:prstGeom>
        </p:spPr>
      </p:pic>
      <p:sp>
        <p:nvSpPr>
          <p:cNvPr id="2" name="Заголовок 1"/>
          <p:cNvSpPr>
            <a:spLocks noGrp="1"/>
          </p:cNvSpPr>
          <p:nvPr>
            <p:ph type="title"/>
          </p:nvPr>
        </p:nvSpPr>
        <p:spPr>
          <a:xfrm>
            <a:off x="838200" y="543464"/>
            <a:ext cx="10515600" cy="181155"/>
          </a:xfrm>
        </p:spPr>
        <p:txBody>
          <a:bodyPr>
            <a:normAutofit fontScale="90000"/>
          </a:bodyPr>
          <a:lstStyle/>
          <a:p>
            <a:pPr algn="ctr"/>
            <a:r>
              <a:rPr lang="ru-RU" sz="2800" b="1" dirty="0" smtClean="0">
                <a:solidFill>
                  <a:srgbClr val="002060"/>
                </a:solidFill>
                <a:latin typeface="Times New Roman" panose="02020603050405020304" pitchFamily="18" charset="0"/>
                <a:cs typeface="Times New Roman" panose="02020603050405020304" pitchFamily="18" charset="0"/>
              </a:rPr>
              <a:t>Структура программы</a:t>
            </a:r>
            <a:r>
              <a:rPr lang="ru-RU" dirty="0" smtClean="0"/>
              <a:t/>
            </a:r>
            <a:br>
              <a:rPr lang="ru-RU" dirty="0" smtClean="0"/>
            </a:br>
            <a:endParaRPr lang="ru-RU" dirty="0"/>
          </a:p>
        </p:txBody>
      </p:sp>
      <p:sp>
        <p:nvSpPr>
          <p:cNvPr id="6" name="Объект 5"/>
          <p:cNvSpPr>
            <a:spLocks noGrp="1"/>
          </p:cNvSpPr>
          <p:nvPr>
            <p:ph idx="1"/>
          </p:nvPr>
        </p:nvSpPr>
        <p:spPr>
          <a:xfrm>
            <a:off x="258792" y="629728"/>
            <a:ext cx="11095008" cy="6246119"/>
          </a:xfrm>
        </p:spPr>
        <p:txBody>
          <a:bodyPr>
            <a:normAutofit fontScale="85000" lnSpcReduction="20000"/>
          </a:bodyPr>
          <a:lstStyle/>
          <a:p>
            <a:r>
              <a:rPr lang="ru-RU" dirty="0">
                <a:solidFill>
                  <a:srgbClr val="002060"/>
                </a:solidFill>
                <a:latin typeface="Times New Roman" panose="02020603050405020304" pitchFamily="18" charset="0"/>
                <a:cs typeface="Times New Roman" panose="02020603050405020304" pitchFamily="18" charset="0"/>
              </a:rPr>
              <a:t>Титульный лист</a:t>
            </a:r>
          </a:p>
          <a:p>
            <a:r>
              <a:rPr lang="ru-RU" dirty="0">
                <a:solidFill>
                  <a:srgbClr val="C00000"/>
                </a:solidFill>
                <a:latin typeface="Times New Roman" panose="02020603050405020304" pitchFamily="18" charset="0"/>
                <a:cs typeface="Times New Roman" panose="02020603050405020304" pitchFamily="18" charset="0"/>
              </a:rPr>
              <a:t>Раздел 1. Комплекс основных характеристик программы</a:t>
            </a:r>
          </a:p>
          <a:p>
            <a:r>
              <a:rPr lang="ru-RU" dirty="0">
                <a:solidFill>
                  <a:srgbClr val="002060"/>
                </a:solidFill>
                <a:latin typeface="Times New Roman" panose="02020603050405020304" pitchFamily="18" charset="0"/>
                <a:cs typeface="Times New Roman" panose="02020603050405020304" pitchFamily="18" charset="0"/>
              </a:rPr>
              <a:t>Пояснительная записка</a:t>
            </a:r>
          </a:p>
          <a:p>
            <a:r>
              <a:rPr lang="ru-RU" dirty="0">
                <a:solidFill>
                  <a:srgbClr val="002060"/>
                </a:solidFill>
                <a:latin typeface="Times New Roman" panose="02020603050405020304" pitchFamily="18" charset="0"/>
                <a:cs typeface="Times New Roman" panose="02020603050405020304" pitchFamily="18" charset="0"/>
              </a:rPr>
              <a:t>Нормативно-правовые основы разработки программы</a:t>
            </a:r>
          </a:p>
          <a:p>
            <a:r>
              <a:rPr lang="ru-RU" dirty="0">
                <a:solidFill>
                  <a:srgbClr val="002060"/>
                </a:solidFill>
                <a:latin typeface="Times New Roman" panose="02020603050405020304" pitchFamily="18" charset="0"/>
                <a:cs typeface="Times New Roman" panose="02020603050405020304" pitchFamily="18" charset="0"/>
              </a:rPr>
              <a:t>Актуальность программы</a:t>
            </a:r>
          </a:p>
          <a:p>
            <a:r>
              <a:rPr lang="ru-RU" dirty="0">
                <a:solidFill>
                  <a:srgbClr val="002060"/>
                </a:solidFill>
                <a:latin typeface="Times New Roman" panose="02020603050405020304" pitchFamily="18" charset="0"/>
                <a:cs typeface="Times New Roman" panose="02020603050405020304" pitchFamily="18" charset="0"/>
              </a:rPr>
              <a:t>Отличительные особенности / новизна программы (при наличии)</a:t>
            </a:r>
          </a:p>
          <a:p>
            <a:r>
              <a:rPr lang="ru-RU" dirty="0">
                <a:solidFill>
                  <a:srgbClr val="002060"/>
                </a:solidFill>
                <a:latin typeface="Times New Roman" panose="02020603050405020304" pitchFamily="18" charset="0"/>
                <a:cs typeface="Times New Roman" panose="02020603050405020304" pitchFamily="18" charset="0"/>
              </a:rPr>
              <a:t>Педагогическая целесообразность</a:t>
            </a:r>
          </a:p>
          <a:p>
            <a:r>
              <a:rPr lang="ru-RU" dirty="0">
                <a:solidFill>
                  <a:srgbClr val="002060"/>
                </a:solidFill>
                <a:latin typeface="Times New Roman" panose="02020603050405020304" pitchFamily="18" charset="0"/>
                <a:cs typeface="Times New Roman" panose="02020603050405020304" pitchFamily="18" charset="0"/>
              </a:rPr>
              <a:t>Цель и задачи программы</a:t>
            </a:r>
          </a:p>
          <a:p>
            <a:r>
              <a:rPr lang="ru-RU" dirty="0">
                <a:solidFill>
                  <a:srgbClr val="002060"/>
                </a:solidFill>
                <a:latin typeface="Times New Roman" panose="02020603050405020304" pitchFamily="18" charset="0"/>
                <a:cs typeface="Times New Roman" panose="02020603050405020304" pitchFamily="18" charset="0"/>
              </a:rPr>
              <a:t>Адресат программы</a:t>
            </a:r>
          </a:p>
          <a:p>
            <a:r>
              <a:rPr lang="ru-RU" dirty="0">
                <a:solidFill>
                  <a:srgbClr val="002060"/>
                </a:solidFill>
                <a:latin typeface="Times New Roman" panose="02020603050405020304" pitchFamily="18" charset="0"/>
                <a:cs typeface="Times New Roman" panose="02020603050405020304" pitchFamily="18" charset="0"/>
              </a:rPr>
              <a:t>Объем программы</a:t>
            </a:r>
          </a:p>
          <a:p>
            <a:r>
              <a:rPr lang="ru-RU" dirty="0">
                <a:solidFill>
                  <a:srgbClr val="002060"/>
                </a:solidFill>
                <a:latin typeface="Times New Roman" panose="02020603050405020304" pitchFamily="18" charset="0"/>
                <a:cs typeface="Times New Roman" panose="02020603050405020304" pitchFamily="18" charset="0"/>
              </a:rPr>
              <a:t>Формы обучения</a:t>
            </a:r>
          </a:p>
          <a:p>
            <a:r>
              <a:rPr lang="ru-RU" dirty="0">
                <a:solidFill>
                  <a:srgbClr val="002060"/>
                </a:solidFill>
                <a:latin typeface="Times New Roman" panose="02020603050405020304" pitchFamily="18" charset="0"/>
                <a:cs typeface="Times New Roman" panose="02020603050405020304" pitchFamily="18" charset="0"/>
              </a:rPr>
              <a:t>Формы реализации образовательной программы</a:t>
            </a:r>
          </a:p>
          <a:p>
            <a:r>
              <a:rPr lang="ru-RU" dirty="0">
                <a:solidFill>
                  <a:srgbClr val="002060"/>
                </a:solidFill>
                <a:latin typeface="Times New Roman" panose="02020603050405020304" pitchFamily="18" charset="0"/>
                <a:cs typeface="Times New Roman" panose="02020603050405020304" pitchFamily="18" charset="0"/>
              </a:rPr>
              <a:t>Режим занятий</a:t>
            </a:r>
          </a:p>
          <a:p>
            <a:r>
              <a:rPr lang="ru-RU" dirty="0">
                <a:solidFill>
                  <a:srgbClr val="002060"/>
                </a:solidFill>
                <a:latin typeface="Times New Roman" panose="02020603050405020304" pitchFamily="18" charset="0"/>
                <a:cs typeface="Times New Roman" panose="02020603050405020304" pitchFamily="18" charset="0"/>
              </a:rPr>
              <a:t>Планируемые результаты</a:t>
            </a:r>
          </a:p>
          <a:p>
            <a:r>
              <a:rPr lang="ru-RU" dirty="0">
                <a:solidFill>
                  <a:srgbClr val="002060"/>
                </a:solidFill>
                <a:latin typeface="Times New Roman" panose="02020603050405020304" pitchFamily="18" charset="0"/>
                <a:cs typeface="Times New Roman" panose="02020603050405020304" pitchFamily="18" charset="0"/>
              </a:rPr>
              <a:t>Учебный план</a:t>
            </a:r>
          </a:p>
          <a:p>
            <a:r>
              <a:rPr lang="ru-RU" dirty="0">
                <a:solidFill>
                  <a:srgbClr val="002060"/>
                </a:solidFill>
                <a:latin typeface="Times New Roman" panose="02020603050405020304" pitchFamily="18" charset="0"/>
                <a:cs typeface="Times New Roman" panose="02020603050405020304" pitchFamily="18" charset="0"/>
              </a:rPr>
              <a:t>Содержание программы (учебного плана</a:t>
            </a:r>
            <a:r>
              <a:rPr lang="ru-RU" dirty="0" smtClean="0">
                <a:solidFill>
                  <a:srgbClr val="002060"/>
                </a:solidFill>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06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a:xfrm>
            <a:off x="621102" y="365125"/>
            <a:ext cx="10732698" cy="592407"/>
          </a:xfrm>
        </p:spPr>
        <p:txBody>
          <a:bodyPr/>
          <a:lstStyle/>
          <a:p>
            <a:pPr algn="ctr"/>
            <a:r>
              <a:rPr lang="ru-RU" sz="2500" b="1" dirty="0">
                <a:solidFill>
                  <a:srgbClr val="002060"/>
                </a:solidFill>
                <a:latin typeface="Times New Roman" panose="02020603050405020304" pitchFamily="18" charset="0"/>
                <a:cs typeface="Times New Roman" panose="02020603050405020304" pitchFamily="18" charset="0"/>
              </a:rPr>
              <a:t>Структура </a:t>
            </a:r>
            <a:r>
              <a:rPr lang="ru-RU" sz="2500" b="1" dirty="0" smtClean="0">
                <a:solidFill>
                  <a:srgbClr val="002060"/>
                </a:solidFill>
                <a:latin typeface="Times New Roman" panose="02020603050405020304" pitchFamily="18" charset="0"/>
                <a:cs typeface="Times New Roman" panose="02020603050405020304" pitchFamily="18" charset="0"/>
              </a:rPr>
              <a:t>программы (продолжение)</a:t>
            </a:r>
            <a:endParaRPr lang="ru-RU" dirty="0"/>
          </a:p>
        </p:txBody>
      </p:sp>
      <p:sp>
        <p:nvSpPr>
          <p:cNvPr id="3" name="Объект 2"/>
          <p:cNvSpPr>
            <a:spLocks noGrp="1"/>
          </p:cNvSpPr>
          <p:nvPr>
            <p:ph idx="1"/>
          </p:nvPr>
        </p:nvSpPr>
        <p:spPr>
          <a:xfrm>
            <a:off x="793631" y="1052424"/>
            <a:ext cx="10912414" cy="5572664"/>
          </a:xfrm>
        </p:spPr>
        <p:txBody>
          <a:bodyPr>
            <a:normAutofit/>
          </a:bodyPr>
          <a:lstStyle/>
          <a:p>
            <a:pPr lvl="0"/>
            <a:r>
              <a:rPr lang="ru-RU" sz="2400" dirty="0">
                <a:solidFill>
                  <a:srgbClr val="C00000"/>
                </a:solidFill>
                <a:latin typeface="Times New Roman" panose="02020603050405020304" pitchFamily="18" charset="0"/>
                <a:cs typeface="Times New Roman" panose="02020603050405020304" pitchFamily="18" charset="0"/>
              </a:rPr>
              <a:t>Раздел 2. Комплекс организационно-педагогических условий</a:t>
            </a:r>
          </a:p>
          <a:p>
            <a:pPr lvl="0"/>
            <a:r>
              <a:rPr lang="ru-RU" sz="2400" dirty="0">
                <a:solidFill>
                  <a:srgbClr val="002060"/>
                </a:solidFill>
                <a:latin typeface="Times New Roman" panose="02020603050405020304" pitchFamily="18" charset="0"/>
                <a:cs typeface="Times New Roman" panose="02020603050405020304" pitchFamily="18" charset="0"/>
              </a:rPr>
              <a:t>Календарный учебный график</a:t>
            </a:r>
          </a:p>
          <a:p>
            <a:pPr lvl="0"/>
            <a:r>
              <a:rPr lang="ru-RU" sz="2400" dirty="0">
                <a:solidFill>
                  <a:srgbClr val="002060"/>
                </a:solidFill>
                <a:latin typeface="Times New Roman" panose="02020603050405020304" pitchFamily="18" charset="0"/>
                <a:cs typeface="Times New Roman" panose="02020603050405020304" pitchFamily="18" charset="0"/>
              </a:rPr>
              <a:t>Формы аттестации</a:t>
            </a:r>
          </a:p>
          <a:p>
            <a:pPr lvl="0"/>
            <a:r>
              <a:rPr lang="ru-RU" sz="2400" dirty="0">
                <a:solidFill>
                  <a:srgbClr val="002060"/>
                </a:solidFill>
                <a:latin typeface="Times New Roman" panose="02020603050405020304" pitchFamily="18" charset="0"/>
                <a:cs typeface="Times New Roman" panose="02020603050405020304" pitchFamily="18" charset="0"/>
              </a:rPr>
              <a:t>Оценочные материалы</a:t>
            </a:r>
          </a:p>
          <a:p>
            <a:pPr lvl="0"/>
            <a:r>
              <a:rPr lang="ru-RU" sz="2400" dirty="0">
                <a:solidFill>
                  <a:srgbClr val="002060"/>
                </a:solidFill>
                <a:latin typeface="Times New Roman" panose="02020603050405020304" pitchFamily="18" charset="0"/>
                <a:cs typeface="Times New Roman" panose="02020603050405020304" pitchFamily="18" charset="0"/>
              </a:rPr>
              <a:t>Методические материалы</a:t>
            </a:r>
          </a:p>
          <a:p>
            <a:pPr lvl="0"/>
            <a:r>
              <a:rPr lang="ru-RU" sz="2400" dirty="0">
                <a:solidFill>
                  <a:srgbClr val="002060"/>
                </a:solidFill>
                <a:latin typeface="Times New Roman" panose="02020603050405020304" pitchFamily="18" charset="0"/>
                <a:cs typeface="Times New Roman" panose="02020603050405020304" pitchFamily="18" charset="0"/>
              </a:rPr>
              <a:t>Рабочие программы учебных предметов, дисциплин</a:t>
            </a:r>
          </a:p>
          <a:p>
            <a:pPr lvl="0"/>
            <a:r>
              <a:rPr lang="ru-RU" sz="2400" dirty="0">
                <a:solidFill>
                  <a:srgbClr val="002060"/>
                </a:solidFill>
                <a:latin typeface="Times New Roman" panose="02020603050405020304" pitchFamily="18" charset="0"/>
                <a:cs typeface="Times New Roman" panose="02020603050405020304" pitchFamily="18" charset="0"/>
              </a:rPr>
              <a:t>Рабочая программа воспитания</a:t>
            </a:r>
          </a:p>
          <a:p>
            <a:pPr lvl="0"/>
            <a:r>
              <a:rPr lang="ru-RU" sz="2400" dirty="0">
                <a:solidFill>
                  <a:srgbClr val="002060"/>
                </a:solidFill>
                <a:latin typeface="Times New Roman" panose="02020603050405020304" pitchFamily="18" charset="0"/>
                <a:cs typeface="Times New Roman" panose="02020603050405020304" pitchFamily="18" charset="0"/>
              </a:rPr>
              <a:t>Календарный план воспитательной работы</a:t>
            </a:r>
          </a:p>
          <a:p>
            <a:pPr lvl="0"/>
            <a:r>
              <a:rPr lang="ru-RU" sz="2400" dirty="0">
                <a:solidFill>
                  <a:srgbClr val="002060"/>
                </a:solidFill>
                <a:latin typeface="Times New Roman" panose="02020603050405020304" pitchFamily="18" charset="0"/>
                <a:cs typeface="Times New Roman" panose="02020603050405020304" pitchFamily="18" charset="0"/>
              </a:rPr>
              <a:t>Условия реализации программы</a:t>
            </a:r>
          </a:p>
          <a:p>
            <a:pPr lvl="0"/>
            <a:r>
              <a:rPr lang="ru-RU" sz="2400" dirty="0">
                <a:solidFill>
                  <a:srgbClr val="002060"/>
                </a:solidFill>
                <a:latin typeface="Times New Roman" panose="02020603050405020304" pitchFamily="18" charset="0"/>
                <a:cs typeface="Times New Roman" panose="02020603050405020304" pitchFamily="18" charset="0"/>
              </a:rPr>
              <a:t>Список литературы</a:t>
            </a:r>
          </a:p>
          <a:p>
            <a:pPr lvl="0"/>
            <a:r>
              <a:rPr lang="ru-RU" sz="2400" dirty="0">
                <a:solidFill>
                  <a:srgbClr val="002060"/>
                </a:solidFill>
                <a:latin typeface="Times New Roman" panose="02020603050405020304" pitchFamily="18" charset="0"/>
                <a:cs typeface="Times New Roman" panose="02020603050405020304" pitchFamily="18" charset="0"/>
              </a:rPr>
              <a:t>Приложения</a:t>
            </a:r>
          </a:p>
          <a:p>
            <a:endParaRPr lang="ru-RU" dirty="0"/>
          </a:p>
        </p:txBody>
      </p:sp>
    </p:spTree>
    <p:extLst>
      <p:ext uri="{BB962C8B-B14F-4D97-AF65-F5344CB8AC3E}">
        <p14:creationId xmlns:p14="http://schemas.microsoft.com/office/powerpoint/2010/main" val="2309470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13912</TotalTime>
  <Words>2855</Words>
  <Application>Microsoft Office PowerPoint</Application>
  <PresentationFormat>Широкоэкранный</PresentationFormat>
  <Paragraphs>406</Paragraphs>
  <Slides>31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31</vt:i4>
      </vt:variant>
    </vt:vector>
  </HeadingPairs>
  <TitlesOfParts>
    <vt:vector size="39" baseType="lpstr">
      <vt:lpstr>Arial</vt:lpstr>
      <vt:lpstr>Calibri</vt:lpstr>
      <vt:lpstr>Calibri Light</vt:lpstr>
      <vt:lpstr>Helvetica</vt:lpstr>
      <vt:lpstr>Myriad Pro</vt:lpstr>
      <vt:lpstr>Times New Roman</vt:lpstr>
      <vt:lpstr>Wingdings</vt:lpstr>
      <vt:lpstr>Тема Office</vt:lpstr>
      <vt:lpstr>«Особенности разработки и оформления АДОП/ДОП для детей с ОВЗ и инвалидностью» </vt:lpstr>
      <vt:lpstr>НОРМАТИВНО-ПРАВОВЫЕ ОСНОВАНИЯ ДЛЯ ПРОЕКТИРОВАНИЯ ДОПОЛНИТЕЛЬНЫХ ОБЩЕОБРАЗОВАТЕЛЬНЫХ  ОБЩЕРАЗВИВАЮЩИХ ПРОГРАММ</vt:lpstr>
      <vt:lpstr>Основные понятия</vt:lpstr>
      <vt:lpstr>Направленности АДОП </vt:lpstr>
      <vt:lpstr>Подготовительный этап </vt:lpstr>
      <vt:lpstr>Специальные условия включают в себя:  </vt:lpstr>
      <vt:lpstr>Характеристика целевой аудитории АДОП или ДОП в рамках инклюзии  Ключевым элементом программы является адресат, которым может стать как ребенок с ОВЗ, так и ребенок-инвалид. Обучающийся с ограниченными возможностями здоровья – физическое лицо, имеющее недостатки в физическом и (или) психологическом развитии, подтвержденные психолого-медико-педагогической комиссией и препятствующие получению образования без создания специальных условий. (ФЗ-273, ст. 2 п. 16). Нозологическая группа определяется ПМПК. </vt:lpstr>
      <vt:lpstr>Структура программы </vt:lpstr>
      <vt:lpstr>Структура программы (продолжение)</vt:lpstr>
      <vt:lpstr>Презентация PowerPoint</vt:lpstr>
      <vt:lpstr>Направленность программы соответствует запросу детей и нозологии: (техническая,   естественнонаучная, физкультурно-спортивная, художественная,   туристско-краеведческая, социально-гуманитарная). Необходимо ориентироваться на потребность муниципалитета в той или иной направленности в соответствие с социально-экономическим, культурным развитием муниципалитета. Актуальность программы необходимо раскрыть целесообразность освоения ребенком содержания программы исходя из его возрастных, психофизиологических особенностей: ориентированность программы на решение как образовательных задач, так и социокультурной реабилитации, социализации и социальной адаптации лиц с ОВЗ. В определении актуальности нужно обозначить проблемы характерные для тех нозологий, для которых, разрабатывается программа. Кратко пояснить, каким образом за счет реализации программы возможно решать задачи по преодолению или снижению остроты проблем детей с данной нозологией.  Актуальность должна отвечать на вопросы: - почему данная программа нужна ребенку с этой нозологией и в этом возрасте? - почему это актуально именно в вашем учреждении? - почему эта программа должна быть реализована именно сейчас? Актуальность программы может базироваться на: - анализе социальных проблем общества, города, района; анализе детского или родительского спроса; - современных требованиях модернизации системы образования; - интеграции общего и дополнительного образования в условиях реализации  ФГОС; - возможности поддержки детей с особыми образовательными потребностями (одаренные, с ограниченными возможностями здоровья, инофоны и т.п.); - материалах научных исследований; анализе лучших педагогических практик; - потенциале образовательного учреждения и т.д.</vt:lpstr>
      <vt:lpstr>Отличительные особенности программы</vt:lpstr>
      <vt:lpstr>Адресат программы</vt:lpstr>
      <vt:lpstr>Уровень, объем и сроки реализации программы</vt:lpstr>
      <vt:lpstr>Презентация PowerPoint</vt:lpstr>
      <vt:lpstr>Цель программы (это образ РЕЗУЛЬТАТА)  </vt:lpstr>
      <vt:lpstr> Задачи программы</vt:lpstr>
      <vt:lpstr>Задачи:</vt:lpstr>
      <vt:lpstr>Варианты коррекционно-развивающих задач</vt:lpstr>
      <vt:lpstr>Учебный план / индивидуальный образовательный маршрут для ДОП с инклюзией (соотношение теории и практики 1:3</vt:lpstr>
      <vt:lpstr>Презентация PowerPoint</vt:lpstr>
      <vt:lpstr>Содержание учебного плана </vt:lpstr>
      <vt:lpstr>Планируемые результаты</vt:lpstr>
      <vt:lpstr>Презентация PowerPoint</vt:lpstr>
      <vt:lpstr>Условия реализации программы </vt:lpstr>
      <vt:lpstr>Презентация PowerPoint</vt:lpstr>
      <vt:lpstr>Презентация PowerPoint</vt:lpstr>
      <vt:lpstr>Приложения</vt:lpstr>
      <vt:lpstr>Спасибо за внимание!</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80</cp:revision>
  <dcterms:created xsi:type="dcterms:W3CDTF">2025-02-05T05:11:26Z</dcterms:created>
  <dcterms:modified xsi:type="dcterms:W3CDTF">2025-05-20T09:49:14Z</dcterms:modified>
</cp:coreProperties>
</file>