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  <p:sldMasterId id="2147483720" r:id="rId4"/>
    <p:sldMasterId id="2147483732" r:id="rId5"/>
    <p:sldMasterId id="2147483744" r:id="rId6"/>
    <p:sldMasterId id="2147483768" r:id="rId7"/>
  </p:sldMasterIdLst>
  <p:notesMasterIdLst>
    <p:notesMasterId r:id="rId24"/>
  </p:notesMasterIdLst>
  <p:sldIdLst>
    <p:sldId id="361" r:id="rId8"/>
    <p:sldId id="427" r:id="rId9"/>
    <p:sldId id="407" r:id="rId10"/>
    <p:sldId id="426" r:id="rId11"/>
    <p:sldId id="425" r:id="rId12"/>
    <p:sldId id="308" r:id="rId13"/>
    <p:sldId id="418" r:id="rId14"/>
    <p:sldId id="421" r:id="rId15"/>
    <p:sldId id="422" r:id="rId16"/>
    <p:sldId id="432" r:id="rId17"/>
    <p:sldId id="419" r:id="rId18"/>
    <p:sldId id="423" r:id="rId19"/>
    <p:sldId id="420" r:id="rId20"/>
    <p:sldId id="431" r:id="rId21"/>
    <p:sldId id="436" r:id="rId22"/>
    <p:sldId id="295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28" autoAdjust="0"/>
  </p:normalViewPr>
  <p:slideViewPr>
    <p:cSldViewPr showGuides="1">
      <p:cViewPr varScale="1">
        <p:scale>
          <a:sx n="74" d="100"/>
          <a:sy n="74" d="100"/>
        </p:scale>
        <p:origin x="7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A6550-F898-4CD6-8AA6-06A1474EDE45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934C8-A573-48C6-83E0-0BAC55106D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667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D66DC2-D86B-4ED5-B966-55A630B85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6339DE-D2E8-4C93-9C63-5D8BB2122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F7FA35-5003-419F-831D-9EC6C5AF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3B96A2-F386-4A90-990E-AF036900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E7D715-CD7E-48BC-AFA8-63DBD7FD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08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C6E415-1D5C-43FB-83BC-4AAF16420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97C411-BEA8-4A1E-B60B-999197D1B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AD21E2-01EB-47AD-9EB3-A9945C02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F7EAE5-8170-44A7-BD47-BFBAE12E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F7B27D-2F4D-4B1D-BBC5-44910A33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7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5B4B58-D0CF-4684-9B66-363D86221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C8991C-C5CD-48A1-BAB4-E60BF4C78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9DC17-0FF4-4CC6-BF33-E6782016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A8498C-566C-4B02-8B46-81DB7140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92A43C-CF39-446D-8695-4A2FD7E0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930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0678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9909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015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2129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7814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4562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3908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591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40B4A-26A8-42F5-AFE4-EC8AA2A4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02A89F-0551-48B2-8CD1-5774C7FB8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83AABD-CBC9-4283-A3AE-118807CD7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747C6E-91C4-410C-9A67-687815BB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9A19DD-E6BF-43A0-BA1C-EA531D41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58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7884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84079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8724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60232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13625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19006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98226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7685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8529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34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7C8B5A-144A-49AF-B9E0-FCD708CA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FF5B9C-5E14-47B6-9E97-E18DA010F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070625-E4F5-45E9-BE15-2064AE04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E48AF3-446A-48CE-8AD4-D9C1D6CB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21B5FE-E79F-4A96-B4EF-35AA4F4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018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3417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86144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85753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4008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48323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74586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30988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5824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46250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682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DD6119-0AD2-4BCD-8A33-91F305E0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1A682B-858D-47C7-A641-4D40B38FC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64886F-9E43-439E-835E-47106DB8E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D54DA6-DB91-4FC0-AA86-971014F62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0437DE-B141-4BEE-B4DD-06331A35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81EF77-3B54-4927-B5D6-0200002A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328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32791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29785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58279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31257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94307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53325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02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46336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07825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062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078DB-1B0D-44E4-99CD-73B222E5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7D6E75-E86D-4E2C-816B-80ACDE802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787F62-1884-40EF-A555-B6FDDF99D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E9AEC22-4D3D-4A87-A125-B5C46F55F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EC2CE3-0822-4734-97A9-35D755282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0A75EED-6569-409C-AC43-59873A252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BEB06C0-D8EC-4B0D-A2BA-0C7399FC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1FF6C11-42DC-49AC-B237-94AC9CDD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0426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220035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6692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7390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96850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57498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56725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35058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23056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85868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853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3A0A8D-29FE-4D8C-9F12-BC77CC02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4F27AB6-96A3-4503-B6C3-2E307B5AD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7EF832-D4B2-44B6-87BD-E29E4582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6B4D231-5D82-4869-857E-5F9C8DEE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6047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83808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30403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7235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61559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86574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627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413566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622979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35927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179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DD0BDC-F9E7-4F9A-A0C3-C6A7AD7F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DD1722F-A8E6-4B64-94A9-76B29FD9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9D1176-29A2-45A9-99A1-3E4E5F85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8569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973229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59019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895062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011291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26659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910764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050936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158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EEA1F-8027-44A7-8FCC-CD0FEF8B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BBE6BF-469C-4CD0-AB69-18A319DDF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F21D40-B36A-4312-B632-C1DE4508B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DA1416-1783-4752-8EDD-873BDFEE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6C7B51-8926-4F28-82F3-5329DAC8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D01703-FD69-417A-86C7-D00E14CE0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7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EAA1E4-BCFF-4136-AD6F-E0D488BE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C23F0B3-3DE6-425B-9127-EAACCA192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B43348-162E-4A86-B608-21D813940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870BBA-C616-43BD-BC45-C9D8BD8B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81BC76-960A-4FA1-B302-8F8569EF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C9CC04-44C7-4181-95AE-AD3FE1E1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5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E1F1BE-E44A-449D-A799-7EB96E32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9EEB84-975F-448C-9C3F-A58F730B3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B346F5-1348-40C7-83DF-1CE0CCB75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4433-D2C1-4621-BA1E-BEF6CCE947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B1AB63-788D-42DA-9217-F40287F3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725B62-BDF8-4B99-9F88-FEED06716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D6E0-73B9-43AF-A265-7AF64C45F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37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235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98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221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13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169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FC4433-D2C1-4621-BA1E-BEF6CCE94761}" type="datetimeFigureOut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l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22.05.2025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BD6E0-73B9-43AF-A265-7AF64C45FC1A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Arial"/>
              </a:rPr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101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niso54.ru/sites/default/files/2024-04/%D0%9F%D1%80%D0%B8%D0%BA%D0%B0%D0%B7%D1%8B/%D0%94%D0%9E%D0%9E%D0%9F/2_%D0%9C%D0%B5%D1%82%D0%BE%D0%B4%D0%B8%D1%87%D0%B5%D1%81%D0%BA%D0%B8%D0%B5%20%D1%80%D0%B5%D0%BA%D0%BE%D0%BC%D0%B5%D0%BD%D0%B4%D0%B0%D1%86%D0%B8%D0%B8%20%D0%BF%D0%BE%20%D1%80%D0%B0%D0%B7%D1%80%D0%B0%D0%B1%D0%BE%D1%82%D0%BA%D0%B5%20%D0%B8%20%D1%80%D0%B5%D0%B0%D0%BB%D0%B8%D0%B7%D0%B0%D1%86%D0%B8%D0%B8%20%D0%94%D0%9E%D0%9E%D0%9F%202023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8.xml"/><Relationship Id="rId4" Type="http://schemas.openxmlformats.org/officeDocument/2006/relationships/hyperlink" Target="https://disk.yandex.ru/i/0huefknnAlnN8A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iso54.ru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i/0huefknnAlnN8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204012" y="800708"/>
            <a:ext cx="56166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Отличия программ </a:t>
            </a:r>
          </a:p>
          <a:p>
            <a:pPr lvl="0"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деятельности, программ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летнего отдыха и  оздоровления детей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(лагеря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программ дополнительного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068716" cy="6858000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28D9C07-FD85-41FC-90AD-23644229A551}"/>
              </a:ext>
            </a:extLst>
          </p:cNvPr>
          <p:cNvSpPr txBox="1">
            <a:spLocks/>
          </p:cNvSpPr>
          <p:nvPr/>
        </p:nvSpPr>
        <p:spPr>
          <a:xfrm>
            <a:off x="6564052" y="5409220"/>
            <a:ext cx="5400600" cy="9450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457200">
              <a:lnSpc>
                <a:spcPct val="100000"/>
              </a:lnSpc>
              <a:spcBef>
                <a:spcPts val="0"/>
              </a:spcBef>
            </a:pPr>
            <a:r>
              <a:rPr lang="ru-RU" sz="2800" b="1" i="1" u="sng" dirty="0">
                <a:solidFill>
                  <a:srgbClr val="C0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спикер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: 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</a:pP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Баузер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 Елена Викторовна,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</a:pPr>
            <a:r>
              <a:rPr lang="ru-RU" sz="2800" b="1" i="1" dirty="0">
                <a:solidFill>
                  <a:srgbClr val="C00000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методист МАУ ДПО «НИСО»</a:t>
            </a:r>
          </a:p>
        </p:txBody>
      </p:sp>
    </p:spTree>
    <p:extLst>
      <p:ext uri="{BB962C8B-B14F-4D97-AF65-F5344CB8AC3E}">
        <p14:creationId xmlns:p14="http://schemas.microsoft.com/office/powerpoint/2010/main" val="413732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299356" y="476672"/>
            <a:ext cx="11557284" cy="649408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indent="450215" algn="just" defTabSz="457200">
              <a:defRPr/>
            </a:pPr>
            <a:r>
              <a:rPr lang="ru-RU" sz="2800" b="1" kern="0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Программа </a:t>
            </a:r>
            <a:r>
              <a:rPr lang="ru-RU" sz="2800" b="1" kern="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деятельности лагеря – </a:t>
            </a:r>
            <a:r>
              <a:rPr lang="ru-RU" sz="2800" b="1" kern="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комплексный документ</a:t>
            </a:r>
            <a:r>
              <a:rPr lang="ru-RU" sz="2800" b="1" kern="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</a:t>
            </a:r>
          </a:p>
          <a:p>
            <a:pPr lvl="0" indent="450215" algn="just" defTabSz="457200">
              <a:defRPr/>
            </a:pPr>
            <a:r>
              <a:rPr lang="ru-RU" sz="2800" b="1" kern="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 </a:t>
            </a:r>
            <a:r>
              <a:rPr lang="ru-RU" sz="2800" b="1" kern="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котором </a:t>
            </a:r>
            <a:r>
              <a:rPr lang="ru-RU" sz="2800" b="1" kern="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отражены </a:t>
            </a:r>
            <a:r>
              <a:rPr lang="ru-RU" sz="2800" b="1" kern="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различные направления и виды деятельности детского и взрослого коллективов. </a:t>
            </a:r>
          </a:p>
          <a:p>
            <a:pPr lvl="0" indent="450215" algn="just" defTabSz="457200">
              <a:defRPr/>
            </a:pPr>
            <a:r>
              <a:rPr lang="ru-RU" sz="2800" b="1" kern="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Программы делятся по типам лагеря: </a:t>
            </a:r>
          </a:p>
          <a:p>
            <a:pPr lvl="0" indent="450215" algn="just" defTabSz="457200">
              <a:defRPr/>
            </a:pPr>
            <a:r>
              <a:rPr lang="ru-RU" sz="2800" b="1" kern="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программа загородного лагеря с круглосуточным пребыванием;</a:t>
            </a:r>
          </a:p>
          <a:p>
            <a:pPr lvl="0" indent="450215" algn="just" defTabSz="457200">
              <a:defRPr/>
            </a:pPr>
            <a:r>
              <a:rPr lang="ru-RU" sz="2800" b="1" kern="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программа лагеря с дневным пребыванием;</a:t>
            </a:r>
          </a:p>
          <a:p>
            <a:pPr lvl="0" indent="450215" algn="just" defTabSz="457200">
              <a:defRPr/>
            </a:pPr>
            <a:r>
              <a:rPr lang="ru-RU" sz="2800" b="1" kern="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программа туристического лагеря палаточного типа;</a:t>
            </a:r>
          </a:p>
          <a:p>
            <a:pPr lvl="0" indent="450215" algn="just" defTabSz="457200">
              <a:defRPr/>
            </a:pPr>
            <a:r>
              <a:rPr lang="ru-RU" sz="2800" b="1" kern="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программа детского санаторно-оздоровительного лагеря.</a:t>
            </a:r>
          </a:p>
          <a:p>
            <a:pPr lvl="0" indent="450215" algn="just" defTabSz="457200">
              <a:defRPr/>
            </a:pPr>
            <a:r>
              <a:rPr lang="ru-RU" sz="2800" b="1" kern="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По продолжительности программы лагеря могут быть:</a:t>
            </a:r>
          </a:p>
          <a:p>
            <a:pPr lvl="0" indent="450215" algn="just" defTabSz="457200">
              <a:defRPr/>
            </a:pPr>
            <a:r>
              <a:rPr lang="ru-RU" sz="2800" b="1" kern="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 краткосрочные (смена длится от 5 (7) до 21 дня);</a:t>
            </a:r>
          </a:p>
          <a:p>
            <a:pPr lvl="0" indent="450215" algn="just" defTabSz="457200">
              <a:defRPr/>
            </a:pPr>
            <a:r>
              <a:rPr lang="ru-RU" sz="2800" b="1" kern="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долгосрочные (круглогодичные стационарные лагеря).</a:t>
            </a:r>
          </a:p>
          <a:p>
            <a:pPr lvl="0" indent="450215" algn="just" defTabSz="457200">
              <a:defRPr/>
            </a:pPr>
            <a:r>
              <a:rPr lang="ru-RU" sz="2800" b="1" kern="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Программы деятельности лагеря могут быть </a:t>
            </a:r>
            <a:r>
              <a:rPr lang="ru-RU" sz="2800" b="1" kern="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комплексными</a:t>
            </a:r>
            <a:r>
              <a:rPr lang="ru-RU" sz="2800" b="1" kern="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когда реализуется несколько направлений развития одновременно, и </a:t>
            </a:r>
            <a:r>
              <a:rPr lang="ru-RU" sz="2800" b="1" kern="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профильными</a:t>
            </a:r>
            <a:r>
              <a:rPr lang="ru-RU" sz="2800" b="1" kern="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если за основу берется одно направление.</a:t>
            </a:r>
          </a:p>
          <a:p>
            <a:pPr marL="0" marR="0" lvl="0" indent="450215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411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443372" y="512676"/>
            <a:ext cx="11053228" cy="575542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450215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Дополнительные 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/>
              <a:ea typeface="Calibri"/>
              <a:cs typeface="Times New Roman"/>
            </a:endParaRPr>
          </a:p>
          <a:p>
            <a:pPr marL="0" marR="0" lvl="0" indent="450215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общеобразовательные </a:t>
            </a:r>
            <a:r>
              <a:rPr kumimoji="0" lang="ru-RU" sz="4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программы</a:t>
            </a:r>
          </a:p>
          <a:p>
            <a:pPr marL="0" marR="0" lvl="0" indent="450215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разрабатываются в соответствии с Методическими рекомендациями по разработке и реализации дополнительных общеобразовательных общеразвивающих программ (включая </a:t>
            </a:r>
            <a:r>
              <a:rPr kumimoji="0" lang="ru-RU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разноуровневые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и модульные) </a:t>
            </a:r>
          </a:p>
          <a:p>
            <a:pPr marL="0" marR="0" lvl="0" indent="450215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(ГАУ ДО НСО «ОЦРТДиЮ», РМЦ, 2023. – 78 с.)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752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731404" y="276999"/>
            <a:ext cx="10693188" cy="600164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общеобразовательные программы разрабатываются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направленностям: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технической,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естественнонаучной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физкультурно-спортивной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туристско-краеведческой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социально-гуманитарной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Ключевым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отличием от программ лагеря является то, что цель и задачи программы дополнительного образования направлены на достижение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результата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удовлетворение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потребности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 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образования, реализуемые в рамках лагеря, являются краткосрочными, объемом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8 часов и не более 72 часов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85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119007" y="738663"/>
            <a:ext cx="12072664" cy="507831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450215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Дополнительные общеобразовательные программы 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  <a:p>
            <a:pPr marL="0" marR="0" lvl="0" indent="450215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(одна или несколько) 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  <a:p>
            <a:pPr marL="0" marR="0" lvl="0" indent="450215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могут быть реализованы 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  <a:p>
            <a:pPr marL="0" marR="0" lvl="0" indent="450215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в рамках </a:t>
            </a: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лагеря</a:t>
            </a:r>
            <a:r>
              <a:rPr kumimoji="0" lang="ru-RU" sz="5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, но не являются программой лагеря (смены).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426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587388" y="481898"/>
            <a:ext cx="10693188" cy="62478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программ дополнительного образования в рамках летнего лагеря помогает решить организации несколько важных задач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Во-первых,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дополнительного образования, которые планируется реализовать в течение следующего учебного года, проходят апробацию. Педагог получает реальную возможность выяснить востребованность программы, уточнить соответствие цели и предполагаемого результата, откорректировать содержание и т.д.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Во-вторых,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летнее время программы, которые реализовывались в течение учебного года, могут быть модифицированы и продолжены в виде практических занятий, направленных на закрепление полученных знаний, что обеспечивает непрерывность образовательного процесса.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В-третьих,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дополнительного образования могут быть направлены на решение конкретных задач по работе с детьми, показавшими низкие образовательные результаты. Это могут быть программы, направленные на педагогическую поддержку обучающихся, закрепление знаний, полученных в течение учебного года.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В-четвертых,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может использовать летний лагерь как площадку для проведения анализа материально-технических и кадровых ресурсов, определения задач дополнительного образования в учреждении на следующий учебный год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72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558044" y="188640"/>
            <a:ext cx="43425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cs typeface="Times New Roman"/>
              </a:rPr>
              <a:t>Полезные ссылки</a:t>
            </a:r>
            <a:endParaRPr kumimoji="0" lang="ru-RU" sz="4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515380" y="896526"/>
            <a:ext cx="111252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50215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С рекомендациями можно ознакомиться на сайте МАУ ДПО «НИСО» по ссылке </a:t>
            </a:r>
            <a:r>
              <a:rPr kumimoji="0" lang="ru-RU" sz="4000" b="0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Arial"/>
                <a:hlinkClick r:id="rId3" tooltip="https://niso54.ru/sites/default/files/2024-04/%D0%9F%D1%80%D0%B8%D0%BA%D0%B0%D0%B7%D1%8B/%D0%94%D0%9E%D0%9E%D0%9F/2_%D0%9C%D0%B5%D1%82%D0%BE%D0%B4%D0%B8%D1%87%D0%B5%D1%81%D0%BA%D0%B8%D0%B5%20%D1%80%D0%B5%D0%BA%D0%BE%D0%BC%D0%B5%D0%BD%D0%B4%D0%B0%D1%86%D0%B8%D0%B8%20%D0%BF%D0%BE%20%D1%80%D0%B0%D0%B7%D1%80%D0%B0%D0%B1%D0%BE%D1%82%D0%BA%D0%B5%20%D0%B8%20%D1%80%D0%B5%D0%B0%D0%BB%D0%B8%D0%B7%D0%B0%D1%86%D0%B8%D0%B8%20%D0%94%D0%9E%D0%9E%D0%9F%202023.pdf"/>
              </a:rPr>
              <a:t>Методические рекомендации по разработке и реализации ДООП, 2023 г. (ГАУ ДО НСО «ОЦРТДиЮ», министерство образования Новосибирской области)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  <a:p>
            <a:pPr marL="0" marR="0" lvl="0" indent="450215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С рекомендациями по оформлению паспорта программ можно ознакомиться по ссылке </a:t>
            </a:r>
            <a:r>
              <a:rPr kumimoji="0" lang="en-US" sz="4000" b="0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Arial"/>
                <a:hlinkClick r:id="rId4" tooltip="https://disk.yandex.ru/i/0huefknnAlnN8A"/>
              </a:rPr>
              <a:t>https://disk.yandex.ru/i/0huefknnAlnN8A</a:t>
            </a:r>
            <a:r>
              <a:rPr kumimoji="0" lang="ru-RU" sz="4000" b="0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 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415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/>
          <p:nvPr/>
        </p:nvSpPr>
        <p:spPr>
          <a:xfrm>
            <a:off x="6618087" y="980728"/>
            <a:ext cx="5436604" cy="2052228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Благодарим </a:t>
            </a:r>
          </a:p>
          <a:p>
            <a:r>
              <a:rPr lang="ru-RU" sz="6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за внимание!</a:t>
            </a:r>
          </a:p>
        </p:txBody>
      </p:sp>
      <p:sp>
        <p:nvSpPr>
          <p:cNvPr id="4" name="Заголовок 1"/>
          <p:cNvSpPr txBox="1"/>
          <p:nvPr/>
        </p:nvSpPr>
        <p:spPr>
          <a:xfrm>
            <a:off x="6204012" y="3430817"/>
            <a:ext cx="5987988" cy="342038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Сайт МАУ ДПО НИСО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:</a:t>
            </a:r>
          </a:p>
          <a:p>
            <a:r>
              <a:rPr lang="en-US" sz="28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hlinkClick r:id="rId3"/>
              </a:rPr>
              <a:t>https://niso54.ru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hlinkClick r:id="rId3"/>
              </a:rPr>
              <a:t>/</a:t>
            </a:r>
            <a:endParaRPr lang="ru-RU" sz="2800" b="1" u="sng" dirty="0" smtClean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  <a:p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Вопросы по 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разработке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программ </a:t>
            </a:r>
          </a:p>
          <a:p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и работе в ГИС «Навигатор ДО НСО»:</a:t>
            </a:r>
            <a:endParaRPr lang="ru-RU" sz="2800" b="1" u="sng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2800" b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800" b="1" i="1" u="sng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e-mail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mocniso@yandex.ru</a:t>
            </a:r>
            <a:endParaRPr lang="ru-RU" sz="2800" b="1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sz="800" b="1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sz="2800" b="1" i="1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тел: 311-08-07 (доб.1)</a:t>
            </a:r>
          </a:p>
          <a:p>
            <a:endParaRPr lang="ru-RU" sz="1650" b="1" i="1" dirty="0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7" y="0"/>
            <a:ext cx="6132107" cy="692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8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842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паспорта программ в ГИС «Навигатор дополнительного образования Новосибирской области»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5400" y="1825625"/>
            <a:ext cx="1098122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ГИС «Навигатор дополнительного образования Новосибирской области» размещаются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 дополнительного образования.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программы заполняется в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рекомендациями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оформлению паспорта программы для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 в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ГИС Навигатор ДО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НСО   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сылка на рекомендации -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disk.yandex.ru/i/0huefknnAlnN8A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4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842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паспорта программ в ГИС «Навигатор дополнительного образования Новосибирской области»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9884" y="2060848"/>
            <a:ext cx="11372232" cy="4500500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82434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842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паспорта программ в ГИС «Навигатор дополнительного образования Новосибирской области»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48437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размещаются: 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ОГЭ и ЕГЭ  -  репетиторская деятельность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ЛДП, РПС – программы лагерных смен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Билет в будущее  - </a:t>
            </a:r>
            <a:r>
              <a:rPr lang="ru-RU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профориентационный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Разговоры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важном – цикл внеурочный занятий. 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Орлята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- цикл внеурочный занятий.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–мои горизонты - внеурочная деятельность в рамках Единой модели профориентации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продленного дня  -  воспитательная деятельность в ГПД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Первых – общественное движение, программа воспитания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Научно-практические конференции – конкурсные мероприятия с детьми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подобные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marL="0" indent="0">
              <a:buNone/>
            </a:pPr>
            <a:endParaRPr lang="ru-RU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629000"/>
            <a:ext cx="11088632" cy="4547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образования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направлен на всестороннее удовлетворение образовательных потребностей человека в интеллектуальном, духовно-нравственном, физическом и (или) профессиональном совершенствовании и не сопровождается повышением уровня образования (ФЗ №273, гл.1 ст.2 п.14).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образовательной системе обеспечивает непрерывность образования, осуществляется параллельно нормативному вектору - обучению по соответствующим образовательным программам,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уровнем образования и не имеет федеральных государственных образовательных стандартов.</a:t>
            </a:r>
          </a:p>
        </p:txBody>
      </p:sp>
    </p:spTree>
    <p:extLst>
      <p:ext uri="{BB962C8B-B14F-4D97-AF65-F5344CB8AC3E}">
        <p14:creationId xmlns:p14="http://schemas.microsoft.com/office/powerpoint/2010/main" val="240568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364" y="152636"/>
            <a:ext cx="11233248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ДО от внеурочной деятельности: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6">
            <a:extLst>
              <a:ext uri="{FF2B5EF4-FFF2-40B4-BE49-F238E27FC236}">
                <a16:creationId xmlns:a16="http://schemas.microsoft.com/office/drawing/2014/main" id="{E44EC7C1-04D7-4E87-AB5A-5CE05D2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304764"/>
            <a:ext cx="10800000" cy="534005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</a:t>
            </a:r>
          </a:p>
          <a:p>
            <a:pPr marL="0" indent="0" algn="just">
              <a:buNone/>
            </a:pP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 является частью основной образовательной </a:t>
            </a:r>
            <a:r>
              <a:rPr lang="ru-RU" sz="4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sz="4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 направлена на достижение планируемых результатов освоения программы основного общего образования </a:t>
            </a:r>
          </a:p>
          <a:p>
            <a:pPr marL="0" indent="0" algn="just">
              <a:buNone/>
            </a:pPr>
            <a:r>
              <a:rPr lang="ru-RU" sz="4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отличием между внеурочной деятельностью и дополнительным образованием является то, что последнее не имеет уровней и федерального государственного стандарта, оно реализуется во всём образовательном пространстве, которое находится за его пределами. А внеурочная деятельность является неотъемлемой составной частью образовательного стандарта, которая влияет на результаты его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58668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371364" y="2168860"/>
            <a:ext cx="11629292" cy="39703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450215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Программы организации летнего отдыха и оздоровления детей разрабатываются на основании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Приказа </a:t>
            </a:r>
            <a:r>
              <a:rPr kumimoji="0" lang="ru-RU" sz="28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Минобрнауки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России от 13.07.2017 N 656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"Об утверждении примерных положений об организациях отдыха детей и их оздоровления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" (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Зарегистрировано в Минюсте России 01.08.2017 N 47607) и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Приказа Министерства просвещения Российской Федерации от 17.03.2025 № 209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"Об утверждении федеральной программы воспитательной работы для организаций отдыха детей и их оздоровления и календарного плана воспитательной работы" (Зарегистрирован 31.03.2025 № 81693)</a:t>
            </a: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605390" y="296652"/>
            <a:ext cx="11161240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450215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Отличие программ 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организации летнего отдыха и  оздоровления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детей (программа лагеря)</a:t>
            </a:r>
          </a:p>
          <a:p>
            <a:pPr marL="0" marR="0" lvl="0" indent="450215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и программ 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дополнительного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образования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727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479376" y="404664"/>
            <a:ext cx="11449272" cy="557075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450215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Примерное положение о лагерях, организованных образовательными организациями, осуществляющими организацию отдыха и оздоровления обучающихся в каникулярное время </a:t>
            </a:r>
          </a:p>
          <a:p>
            <a:pPr marL="0" marR="0" lvl="0" indent="450215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(с круглосуточным или дневным пребыванием)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  <a:p>
            <a:pPr marL="0" marR="0" lvl="0" indent="450215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/>
              <a:ea typeface="Calibri"/>
              <a:cs typeface="Times New Roman"/>
            </a:endParaRPr>
          </a:p>
          <a:p>
            <a:pPr marL="0" marR="0" lvl="0" indent="450215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п.5. Предметом деятельности школьного лагеря являются организация и проведение мероприятий, направленных на отдых и оздоровление детей, в каникулярное время, а также реализация дополнительных общеразвивающих программ. </a:t>
            </a:r>
          </a:p>
          <a:p>
            <a:pPr marL="0" marR="0" lvl="0" indent="450215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ea typeface="Calibri"/>
              <a:cs typeface="Times New Roman"/>
            </a:endParaRPr>
          </a:p>
          <a:p>
            <a:pPr marL="0" marR="0" lvl="0" indent="450215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п.7. Школьный лагерь: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  <a:p>
            <a:pPr marL="0" marR="0" lvl="0" indent="450215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в) осуществляет образовательную деятельность по реализации дополнительных общеразвивающих программ;</a:t>
            </a:r>
          </a:p>
        </p:txBody>
      </p:sp>
    </p:spTree>
    <p:extLst>
      <p:ext uri="{BB962C8B-B14F-4D97-AF65-F5344CB8AC3E}">
        <p14:creationId xmlns:p14="http://schemas.microsoft.com/office/powerpoint/2010/main" val="200829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515380" y="527774"/>
            <a:ext cx="10765196" cy="600164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450215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Федеральная программа воспитательной работы для организаций отдыха детей и их оздоровления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  <a:p>
            <a:pPr marL="0" marR="0" lvl="0" indent="450215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ea typeface="Calibri"/>
              <a:cs typeface="Times New Roman"/>
            </a:endParaRPr>
          </a:p>
          <a:p>
            <a:pPr marL="0" marR="0" lvl="0" indent="450215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III.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Содержательный раздел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  <a:p>
            <a:pPr marL="0" marR="0" lvl="0" indent="450215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ea typeface="Calibri"/>
              <a:cs typeface="Times New Roman"/>
            </a:endParaRPr>
          </a:p>
          <a:p>
            <a:pPr marL="0" marR="0" lvl="0" indent="450215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17.2. Модуль "Кружки и секции".</a:t>
            </a:r>
          </a:p>
          <a:p>
            <a:pPr marL="0" marR="0" lvl="0" indent="450215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Дополнительное образование детей в организации отдыха детей и их оздоровления может являться одним из основных видов деятельности и реализовываться через программы профильных (специализированных, тематических) смен, а также деятельность кружковых объединений, секций, клубов по интересам, студий, дополняющих программы смен в условиях организации отдыха детей и их оздоровления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.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Arial"/>
            </a:endParaRPr>
          </a:p>
          <a:p>
            <a:pPr marL="0" marR="0" lvl="0" indent="450215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02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2822</TotalTime>
  <Words>1058</Words>
  <Application>Microsoft Office PowerPoint</Application>
  <PresentationFormat>Широкоэкранный</PresentationFormat>
  <Paragraphs>97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3_Тема Office</vt:lpstr>
      <vt:lpstr>4_Тема Office</vt:lpstr>
      <vt:lpstr>5_Тема Office</vt:lpstr>
      <vt:lpstr>6_Тема Office</vt:lpstr>
      <vt:lpstr>7_Тема Office</vt:lpstr>
      <vt:lpstr>1_Тема Office</vt:lpstr>
      <vt:lpstr>Презентация PowerPoint</vt:lpstr>
      <vt:lpstr>Размещение паспорта программ в ГИС «Навигатор дополнительного образования Новосибирской области»</vt:lpstr>
      <vt:lpstr>Размещение паспорта программ в ГИС «Навигатор дополнительного образования Новосибирской области»</vt:lpstr>
      <vt:lpstr>Размещение паспорта программ в ГИС «Навигатор дополнительного образования Новосибирской области»</vt:lpstr>
      <vt:lpstr>Дополнительное образование</vt:lpstr>
      <vt:lpstr>Отличие ДО от внеурочной деятельности: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компьютер</cp:lastModifiedBy>
  <cp:revision>153</cp:revision>
  <dcterms:created xsi:type="dcterms:W3CDTF">2022-02-10T09:33:50Z</dcterms:created>
  <dcterms:modified xsi:type="dcterms:W3CDTF">2025-05-22T05:45:33Z</dcterms:modified>
</cp:coreProperties>
</file>