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56" r:id="rId3"/>
  </p:sldMasterIdLst>
  <p:notesMasterIdLst>
    <p:notesMasterId r:id="rId27"/>
  </p:notesMasterIdLst>
  <p:sldIdLst>
    <p:sldId id="433" r:id="rId4"/>
    <p:sldId id="303" r:id="rId5"/>
    <p:sldId id="293" r:id="rId6"/>
    <p:sldId id="352" r:id="rId7"/>
    <p:sldId id="357" r:id="rId8"/>
    <p:sldId id="292" r:id="rId9"/>
    <p:sldId id="414" r:id="rId10"/>
    <p:sldId id="281" r:id="rId11"/>
    <p:sldId id="294" r:id="rId12"/>
    <p:sldId id="299" r:id="rId13"/>
    <p:sldId id="300" r:id="rId14"/>
    <p:sldId id="389" r:id="rId15"/>
    <p:sldId id="412" r:id="rId16"/>
    <p:sldId id="301" r:id="rId17"/>
    <p:sldId id="282" r:id="rId18"/>
    <p:sldId id="429" r:id="rId19"/>
    <p:sldId id="434" r:id="rId20"/>
    <p:sldId id="430" r:id="rId21"/>
    <p:sldId id="415" r:id="rId22"/>
    <p:sldId id="435" r:id="rId23"/>
    <p:sldId id="291" r:id="rId24"/>
    <p:sldId id="416" r:id="rId25"/>
    <p:sldId id="29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28" autoAdjust="0"/>
  </p:normalViewPr>
  <p:slideViewPr>
    <p:cSldViewPr showGuides="1">
      <p:cViewPr varScale="1">
        <p:scale>
          <a:sx n="74" d="100"/>
          <a:sy n="74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A6550-F898-4CD6-8AA6-06A1474EDE45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934C8-A573-48C6-83E0-0BAC55106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6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66DC2-D86B-4ED5-B966-55A630B85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6339DE-D2E8-4C93-9C63-5D8BB2122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7FA35-5003-419F-831D-9EC6C5AF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3B96A2-F386-4A90-990E-AF036900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7D715-CD7E-48BC-AFA8-63DBD7FD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E415-1D5C-43FB-83BC-4AAF1642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97C411-BEA8-4A1E-B60B-999197D1B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D21E2-01EB-47AD-9EB3-A9945C02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7EAE5-8170-44A7-BD47-BFBAE12E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7B27D-2F4D-4B1D-BBC5-44910A33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5B4B58-D0CF-4684-9B66-363D86221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C8991C-C5CD-48A1-BAB4-E60BF4C78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9DC17-0FF4-4CC6-BF33-E6782016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8498C-566C-4B02-8B46-81DB7140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92A43C-CF39-446D-8695-4A2FD7E0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3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36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81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99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79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47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77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279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84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40B4A-26A8-42F5-AFE4-EC8AA2A4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02A89F-0551-48B2-8CD1-5774C7FB8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3AABD-CBC9-4283-A3AE-118807CD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747C6E-91C4-410C-9A67-687815BB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A19DD-E6BF-43A0-BA1C-EA531D41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58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594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38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589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5688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6466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406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0310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454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421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C8B5A-144A-49AF-B9E0-FCD708CA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FF5B9C-5E14-47B6-9E97-E18DA010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70625-E4F5-45E9-BE15-2064AE04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48AF3-446A-48CE-8AD4-D9C1D6CB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21B5FE-E79F-4A96-B4EF-35AA4F48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01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744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1463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0001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189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D6119-0AD2-4BCD-8A33-91F305E0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A682B-858D-47C7-A641-4D40B38FC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64886F-9E43-439E-835E-47106DB8E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D54DA6-DB91-4FC0-AA86-971014F6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437DE-B141-4BEE-B4DD-06331A35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81EF77-3B54-4927-B5D6-0200002A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3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078DB-1B0D-44E4-99CD-73B222E5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D6E75-E86D-4E2C-816B-80ACDE802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787F62-1884-40EF-A555-B6FDDF99D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9AEC22-4D3D-4A87-A125-B5C46F55F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EC2CE3-0822-4734-97A9-35D755282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A75EED-6569-409C-AC43-59873A25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EB06C0-D8EC-4B0D-A2BA-0C7399FC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FF6C11-42DC-49AC-B237-94AC9CDD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4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A0A8D-29FE-4D8C-9F12-BC77CC02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F27AB6-96A3-4503-B6C3-2E307B5A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7EF832-D4B2-44B6-87BD-E29E4582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B4D231-5D82-4869-857E-5F9C8DEE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DD0BDC-F9E7-4F9A-A0C3-C6A7AD7F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D1722F-A8E6-4B64-94A9-76B29FD9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9D1176-29A2-45A9-99A1-3E4E5F85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5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EEA1F-8027-44A7-8FCC-CD0FEF8B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BE6BF-469C-4CD0-AB69-18A319DDF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F21D40-B36A-4312-B632-C1DE4508B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DA1416-1783-4752-8EDD-873BDFEE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6C7B51-8926-4F28-82F3-5329DAC8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01703-FD69-417A-86C7-D00E14CE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AA1E4-BCFF-4136-AD6F-E0D488BE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23F0B3-3DE6-425B-9127-EAACCA192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B43348-162E-4A86-B608-21D813940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70BBA-C616-43BD-BC45-C9D8BD8B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81BC76-960A-4FA1-B302-8F8569EF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C9CC04-44C7-4181-95AE-AD3FE1E1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5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1F1BE-E44A-449D-A799-7EB96E32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9EEB84-975F-448C-9C3F-A58F730B3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346F5-1348-40C7-83DF-1CE0CCB75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4433-D2C1-4621-BA1E-BEF6CCE94761}" type="datetimeFigureOut">
              <a:rPr lang="ru-RU" smtClean="0"/>
              <a:t>22.05.2025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B1AB63-788D-42DA-9217-F40287F3C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25B62-BDF8-4B99-9F88-FEED06716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7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FC4433-D2C1-4621-BA1E-BEF6CCE94761}" type="datetimeFigureOut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l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22.05.2025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BD6E0-73B9-43AF-A265-7AF64C45FC1A}" type="slidenum"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06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k.yandex.ru/i/vhZD3e2Wsg4Fd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nlearno.usedocs.com/article/6740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JoMP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learno.usedoc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iso54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0huefknnAlnN8A" TargetMode="External"/><Relationship Id="rId5" Type="http://schemas.openxmlformats.org/officeDocument/2006/relationships/hyperlink" Target="https://niso54.ru/moc" TargetMode="External"/><Relationship Id="rId4" Type="http://schemas.openxmlformats.org/officeDocument/2006/relationships/hyperlink" Target="https://niso54.ru/moc/dokumen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suslugi.ru/life/details/additional_education_for_childr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276020" y="1412776"/>
            <a:ext cx="5796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аспекты работы в ГИС Навигатор ДО НСО</a:t>
            </a:r>
            <a:endParaRPr lang="ru-RU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68716" cy="6858000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28D9C07-FD85-41FC-90AD-23644229A551}"/>
              </a:ext>
            </a:extLst>
          </p:cNvPr>
          <p:cNvSpPr txBox="1">
            <a:spLocks/>
          </p:cNvSpPr>
          <p:nvPr/>
        </p:nvSpPr>
        <p:spPr>
          <a:xfrm>
            <a:off x="6564052" y="5409220"/>
            <a:ext cx="5400600" cy="945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спикер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: 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Баузер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 Елена Викторовна,</a:t>
            </a:r>
          </a:p>
          <a:p>
            <a:pPr lvl="0" algn="l" defTabSz="457200">
              <a:lnSpc>
                <a:spcPct val="100000"/>
              </a:lnSpc>
              <a:spcBef>
                <a:spcPts val="0"/>
              </a:spcBef>
            </a:pPr>
            <a:r>
              <a:rPr lang="ru-RU" sz="2800" b="1" i="1" dirty="0">
                <a:solidFill>
                  <a:srgbClr val="C00000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rPr>
              <a:t>методист МАУ ДПО «НИСО»</a:t>
            </a:r>
          </a:p>
        </p:txBody>
      </p:sp>
    </p:spTree>
    <p:extLst>
      <p:ext uri="{BB962C8B-B14F-4D97-AF65-F5344CB8AC3E}">
        <p14:creationId xmlns:p14="http://schemas.microsoft.com/office/powerpoint/2010/main" val="36751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3375"/>
            <a:ext cx="10657183" cy="7191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заявками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9756" y="1228603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заявки –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4549" t="30257" r="55726" b="52681"/>
          <a:stretch/>
        </p:blipFill>
        <p:spPr>
          <a:xfrm>
            <a:off x="8328247" y="333375"/>
            <a:ext cx="2670719" cy="263557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59396" y="3109004"/>
            <a:ext cx="112220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кликнуть по статусу заявки и перейти в Редактирование записи, затем подтвердить заявку, нажав кнопку Подтвердить, и перевести в статус Обучающегося, нажав кнопку Обучается. Обратите внимание, что ребенок должен быть подтвержден в системе.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второй половине заявки  - данные заявителя.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рядом с ФИО ребенка нет зеленой галочки, 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войти в карточку ребенка, кликнув на ФИО ребенка.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Основное в левом нижнем углу нажать кнопку Подтвердить и ввести СНИЛС.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3375"/>
            <a:ext cx="10657183" cy="7191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заявками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1041864"/>
            <a:ext cx="5076564" cy="551948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5400" y="1304764"/>
            <a:ext cx="57606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зачисления ребенка на программу нужно нажать кнопку Обучается, перед этим необходимо узнать номер и дату приказа на зачисление</a:t>
            </a:r>
          </a:p>
        </p:txBody>
      </p:sp>
    </p:spTree>
    <p:extLst>
      <p:ext uri="{BB962C8B-B14F-4D97-AF65-F5344CB8AC3E}">
        <p14:creationId xmlns:p14="http://schemas.microsoft.com/office/powerpoint/2010/main" val="5069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74" y="8052"/>
            <a:ext cx="10657183" cy="7191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заявками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64" y="805223"/>
            <a:ext cx="6439439" cy="5917550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5360" y="6353441"/>
            <a:ext cx="1152128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48128" y="1772816"/>
            <a:ext cx="4775840" cy="311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зачислением родители заполняют необходимые документы – заявление, согласие на ОПД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можно скачать по ссылке -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https://disk.yandex.ru/i/vhZD3e2Wsg4Fdg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8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96652"/>
            <a:ext cx="10657183" cy="7191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посещаемости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93" y="1015790"/>
            <a:ext cx="8820980" cy="567497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599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3375"/>
            <a:ext cx="10657183" cy="7191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посещаемости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48" y="1376772"/>
            <a:ext cx="6592047" cy="414046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140116" y="1808820"/>
            <a:ext cx="49325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новые заявки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подтвержденные заявки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«шапочка» - обучающиеся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3375"/>
            <a:ext cx="10657183" cy="7191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посещаемости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99" y="1052513"/>
            <a:ext cx="9937104" cy="551857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509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623392" y="1448780"/>
            <a:ext cx="10801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Если программа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реализована,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 то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необходимо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отчислить детей 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cs typeface="Times New Roman"/>
              </a:rPr>
              <a:t>приказ об отчислении)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Arial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Если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Times New Roman"/>
              </a:rPr>
              <a:t>программа рассчитана на 2 и более года, необходимо перевести обучающихся на следующий учебный год 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cs typeface="Times New Roman"/>
              </a:rPr>
              <a:t>(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cs typeface="Times New Roman"/>
              </a:rPr>
              <a:t>приказ о переводе)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96268" y="188640"/>
            <a:ext cx="8466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cs typeface="Times New Roman"/>
              </a:rPr>
              <a:t>Отчисление, перевод обучающихся </a:t>
            </a:r>
            <a:endParaRPr kumimoji="0" lang="ru-RU" sz="4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7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868333" y="188640"/>
            <a:ext cx="77219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ru-RU" sz="2800" b="1" kern="0" dirty="0">
                <a:solidFill>
                  <a:srgbClr val="C00000"/>
                </a:solidFill>
                <a:latin typeface="Times New Roman"/>
                <a:cs typeface="Times New Roman"/>
              </a:rPr>
              <a:t>Алгоритм действий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при </a:t>
            </a:r>
            <a:r>
              <a:rPr lang="ru-RU" sz="2800" b="1" kern="0" dirty="0">
                <a:solidFill>
                  <a:srgbClr val="C00000"/>
                </a:solidFill>
                <a:latin typeface="Times New Roman"/>
                <a:cs typeface="Times New Roman"/>
              </a:rPr>
              <a:t>отчислении/переводе </a:t>
            </a:r>
            <a:endParaRPr lang="ru-RU" sz="2800" b="1" kern="0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lvl="0" algn="ctr" defTabSz="457200"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обучающихся </a:t>
            </a:r>
            <a:r>
              <a:rPr lang="ru-RU" sz="2800" b="1" kern="0" dirty="0">
                <a:solidFill>
                  <a:srgbClr val="C00000"/>
                </a:solidFill>
                <a:latin typeface="Times New Roman"/>
                <a:cs typeface="Times New Roman"/>
              </a:rPr>
              <a:t>по завершении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программы: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28" t="15533" r="64597" b="7372"/>
          <a:stretch/>
        </p:blipFill>
        <p:spPr>
          <a:xfrm>
            <a:off x="623392" y="1268760"/>
            <a:ext cx="4397012" cy="540549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22333" y="1142747"/>
            <a:ext cx="6336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войти в журнал посещаемости группы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ыбрать детей, которых нужно отчислить/перевести либо поставить галочку в окне «Участники», если нужно совершить действие в отношении всех детей в группе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ыбрать из выпадающего списка необходимое действие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отчисления/перевода нужна дата и номер приказа об отчислении/переводе, который издает организация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отчисления детей проверьте плитку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посещаемости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главном экране. В группе, из которой были отчислены обучающиеся, значение «шапочки» = 0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8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69156" y="188640"/>
            <a:ext cx="11120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cs typeface="Times New Roman"/>
              </a:rPr>
              <a:t>Получение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cs typeface="Times New Roman"/>
              </a:rPr>
              <a:t> свидетельства об окончании программы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28" y="817414"/>
            <a:ext cx="8673807" cy="582683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43572" y="6274921"/>
            <a:ext cx="1152128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59456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296652"/>
            <a:ext cx="10657183" cy="7191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обновления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731"/>
          <a:stretch/>
        </p:blipFill>
        <p:spPr>
          <a:xfrm>
            <a:off x="371364" y="1015790"/>
            <a:ext cx="5497136" cy="56370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37870"/>
          <a:stretch/>
        </p:blipFill>
        <p:spPr>
          <a:xfrm>
            <a:off x="6059996" y="1025696"/>
            <a:ext cx="5712790" cy="56370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79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3375"/>
            <a:ext cx="10657183" cy="7191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организации в ГИС «Навигатор дополнительного образования детей Новосибирской области»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65" y="1196752"/>
            <a:ext cx="10244823" cy="554461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2604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214588" y="188640"/>
            <a:ext cx="7029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Прием заявок на 2025-2026 учебный год: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360" y="711860"/>
            <a:ext cx="116292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перевода ГИС «Навигатор ДО НСО» на новый учебный год для приёма заявок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 учебный год, необходимо проставлять галочку в поле «Прием заявок на следующий год с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обновлённой инструкции по подготовке к переходу на новый 2025/2026 учебный год в Навигаторе, но можно смело опираться на инструкцию 2024/2025 года: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inlearno.usedocs.com/article/67407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касается даты перевода системы, то предварительно это будет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30.06.2025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важна дата перевода системы: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все заявки, созданные до 01.04.2025 и находящиеся в статусах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Новая, Подтверждена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Отложена - автоматически будут отменены;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произойдут изменения, описанные в инструкции в разделе «Что в целом произойдёт в Навигаторе при переходе системы на новый 2024/2025 год?».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 данные заявки, то их необходимо перевести в статус Обучается, если нет, то можно ничего с ними не делать.</a:t>
            </a:r>
          </a:p>
        </p:txBody>
      </p:sp>
    </p:spTree>
    <p:extLst>
      <p:ext uri="{BB962C8B-B14F-4D97-AF65-F5344CB8AC3E}">
        <p14:creationId xmlns:p14="http://schemas.microsoft.com/office/powerpoint/2010/main" val="11509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56" y="296652"/>
            <a:ext cx="10909211" cy="7191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по ГИС «Навигатор ДО НСО» на официальных сайтах и информационных стендах организаций».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81580" y="6022204"/>
            <a:ext cx="58288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clck.ru/3JoMPt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933" r="3379"/>
          <a:stretch/>
        </p:blipFill>
        <p:spPr>
          <a:xfrm>
            <a:off x="443372" y="1304764"/>
            <a:ext cx="3654113" cy="46437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59796" y="1095199"/>
            <a:ext cx="763343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письма министерства образования Новосибирской области от 30.01.2020 № 909-03/25 «Об информационном сопровождении внедрения целевой модели» в организациях дополнительного образования, дошкольных и общеобразовательных организациях Новосибирской области, реализующих дополнительные общеразвивающие программы, необходимо было разместить подготовленные информационные материалы, связанные с региональным навигатором дополнительного образования Новосибирской области (далее – Навигатор ДО НСО)  на официальных сайтах в тематических разделах для родителей и на информационных стендах (далее – сайт и стенд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внесенных изменений в Федеральный закон от 13.07.2020 № 189-ФЗ «О государственном (муниципальном) социальном заказе на оказание государственных (муниципальных) услуг в социальной сфере» и перевода Навигатора ДО НСО в государственную информационную систему, прошу в срок до 28.04.2025 обновить информацию на сайтах и стендах. Ссылка на скачивание обновленного материала: </a:t>
            </a:r>
          </a:p>
        </p:txBody>
      </p:sp>
    </p:spTree>
    <p:extLst>
      <p:ext uri="{BB962C8B-B14F-4D97-AF65-F5344CB8AC3E}">
        <p14:creationId xmlns:p14="http://schemas.microsoft.com/office/powerpoint/2010/main" val="9510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2" y="333375"/>
            <a:ext cx="10909211" cy="71913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знаний в ГИС «Навигатор дополнительного образования детей Новосибирской области»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1564" y="5824607"/>
            <a:ext cx="7552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https://inlearno.usedocs.com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29449" b="44057"/>
          <a:stretch/>
        </p:blipFill>
        <p:spPr>
          <a:xfrm>
            <a:off x="947428" y="1520788"/>
            <a:ext cx="10576150" cy="425104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994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>
          <a:xfrm>
            <a:off x="6618087" y="980728"/>
            <a:ext cx="5436604" cy="2052228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Благодарим </a:t>
            </a:r>
          </a:p>
          <a:p>
            <a:r>
              <a:rPr lang="ru-RU" sz="6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за внимание!</a:t>
            </a:r>
          </a:p>
        </p:txBody>
      </p:sp>
      <p:sp>
        <p:nvSpPr>
          <p:cNvPr id="4" name="Заголовок 1"/>
          <p:cNvSpPr txBox="1"/>
          <p:nvPr/>
        </p:nvSpPr>
        <p:spPr>
          <a:xfrm>
            <a:off x="6204012" y="3430817"/>
            <a:ext cx="5987988" cy="342038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Сайт МАУ ДПО НИСО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r>
              <a:rPr lang="en-US" sz="2800" b="1" u="sng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hlinkClick r:id="rId3"/>
              </a:rPr>
              <a:t>https://niso54.ru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hlinkClick r:id="rId3"/>
              </a:rPr>
              <a:t>/</a:t>
            </a:r>
            <a:endParaRPr lang="ru-RU" sz="2800" b="1" u="sng" dirty="0" smtClean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Вопросы по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разработке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программ 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и работе в ГИС «Навигатор ДО НСО»:</a:t>
            </a:r>
            <a:endParaRPr lang="ru-RU" sz="2800" b="1" u="sng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 b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 b="1" i="1" u="sng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e-mail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mocniso@yandex.ru</a:t>
            </a:r>
            <a:endParaRPr lang="ru-RU" sz="2800" b="1" i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sz="800" b="1" i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800" b="1" i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тел: 311-08-07 (доб.1)</a:t>
            </a:r>
          </a:p>
          <a:p>
            <a:endParaRPr lang="ru-RU" sz="1650" b="1" i="1" dirty="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" y="0"/>
            <a:ext cx="6132107" cy="692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3375"/>
            <a:ext cx="10657183" cy="7191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ПРОГРАММЫ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588" y="1196752"/>
            <a:ext cx="7056784" cy="343038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962" y="4771372"/>
            <a:ext cx="12108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написанию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ДООП -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niso54.ru/moc/dokumenty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ДООП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https://niso54.ru/moc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оформлению паспорта программы -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disk.yandex.ru/i/0huefknnAlnN8A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7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3375"/>
            <a:ext cx="10657183" cy="7191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ПРОГРАММ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36" y="1052513"/>
            <a:ext cx="9505056" cy="557429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1138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6"/>
          <p:cNvSpPr>
            <a:spLocks noGrp="1"/>
          </p:cNvSpPr>
          <p:nvPr>
            <p:ph idx="1"/>
          </p:nvPr>
        </p:nvSpPr>
        <p:spPr>
          <a:xfrm>
            <a:off x="299356" y="908720"/>
            <a:ext cx="11784632" cy="529018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altLang="en-US" sz="2400" b="1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altLang="en-US" sz="2400" b="1" dirty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017" y="476315"/>
            <a:ext cx="9769310" cy="615499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8160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3375"/>
            <a:ext cx="10657183" cy="7191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программы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62" t="15205" r="25496" b="14035"/>
          <a:stretch/>
        </p:blipFill>
        <p:spPr>
          <a:xfrm>
            <a:off x="623392" y="1052513"/>
            <a:ext cx="10439407" cy="55892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93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79" y="117574"/>
            <a:ext cx="10657183" cy="71913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Предпросмотр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сайте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520" y="944724"/>
            <a:ext cx="8100900" cy="55955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436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79" y="117574"/>
            <a:ext cx="10657183" cy="71913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Предпросмотр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сайте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312" t="11348" r="3900" b="3547"/>
          <a:stretch/>
        </p:blipFill>
        <p:spPr>
          <a:xfrm>
            <a:off x="1379476" y="908720"/>
            <a:ext cx="9517057" cy="571023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258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0657183" cy="7191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заявками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476" y="1712903"/>
            <a:ext cx="9361040" cy="4936486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271464" y="800708"/>
            <a:ext cx="10747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Памятка для родителей: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www.gosuslugi.ru/life/details/additional_education_for_children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57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Тема 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729</Words>
  <Application>Microsoft Office PowerPoint</Application>
  <PresentationFormat>Широкоэкранный</PresentationFormat>
  <Paragraphs>76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2_Тема Office</vt:lpstr>
      <vt:lpstr>8_Тема Office</vt:lpstr>
      <vt:lpstr>Презентация PowerPoint</vt:lpstr>
      <vt:lpstr>Личный кабинет организации в ГИС «Навигатор дополнительного образования детей Новосибирской области»</vt:lpstr>
      <vt:lpstr>СОЗДАНИЕ ПРОГРАММЫ</vt:lpstr>
      <vt:lpstr>ШАБЛОНЫ ПРОГРАММ</vt:lpstr>
      <vt:lpstr>Презентация PowerPoint</vt:lpstr>
      <vt:lpstr>Публикация программы</vt:lpstr>
      <vt:lpstr>Предпросмотр на сайте</vt:lpstr>
      <vt:lpstr>Предпросмотр на сайте</vt:lpstr>
      <vt:lpstr>Работа с заявками</vt:lpstr>
      <vt:lpstr>Работа с заявками</vt:lpstr>
      <vt:lpstr>Работа с заявками</vt:lpstr>
      <vt:lpstr>Работа с заявками</vt:lpstr>
      <vt:lpstr>Журнал посещаемости</vt:lpstr>
      <vt:lpstr>Журнал посещаемости</vt:lpstr>
      <vt:lpstr>Журнал посещаемости</vt:lpstr>
      <vt:lpstr>Презентация PowerPoint</vt:lpstr>
      <vt:lpstr>Презентация PowerPoint</vt:lpstr>
      <vt:lpstr>Презентация PowerPoint</vt:lpstr>
      <vt:lpstr>Последние обновления</vt:lpstr>
      <vt:lpstr>Презентация PowerPoint</vt:lpstr>
      <vt:lpstr> Обновление информации по ГИС «Навигатор ДО НСО» на официальных сайтах и информационных стендах организаций». </vt:lpstr>
      <vt:lpstr>База знаний в ГИС «Навигатор дополнительного образования детей Новосибирской области»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компьютер</cp:lastModifiedBy>
  <cp:revision>153</cp:revision>
  <dcterms:created xsi:type="dcterms:W3CDTF">2022-02-10T09:33:50Z</dcterms:created>
  <dcterms:modified xsi:type="dcterms:W3CDTF">2025-05-22T05:46:26Z</dcterms:modified>
</cp:coreProperties>
</file>