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3" r:id="rId3"/>
    <p:sldMasterId id="2147483685" r:id="rId4"/>
  </p:sldMasterIdLst>
  <p:notesMasterIdLst>
    <p:notesMasterId r:id="rId46"/>
  </p:notesMasterIdLst>
  <p:sldIdLst>
    <p:sldId id="305" r:id="rId5"/>
    <p:sldId id="327" r:id="rId6"/>
    <p:sldId id="335" r:id="rId7"/>
    <p:sldId id="336" r:id="rId8"/>
    <p:sldId id="337" r:id="rId9"/>
    <p:sldId id="344" r:id="rId10"/>
    <p:sldId id="328" r:id="rId11"/>
    <p:sldId id="311" r:id="rId12"/>
    <p:sldId id="316" r:id="rId13"/>
    <p:sldId id="331" r:id="rId14"/>
    <p:sldId id="338" r:id="rId15"/>
    <p:sldId id="339" r:id="rId16"/>
    <p:sldId id="340" r:id="rId17"/>
    <p:sldId id="341" r:id="rId18"/>
    <p:sldId id="342" r:id="rId19"/>
    <p:sldId id="330" r:id="rId20"/>
    <p:sldId id="329" r:id="rId21"/>
    <p:sldId id="347" r:id="rId22"/>
    <p:sldId id="315" r:id="rId23"/>
    <p:sldId id="345" r:id="rId24"/>
    <p:sldId id="346" r:id="rId25"/>
    <p:sldId id="348" r:id="rId26"/>
    <p:sldId id="349" r:id="rId27"/>
    <p:sldId id="350" r:id="rId28"/>
    <p:sldId id="351" r:id="rId29"/>
    <p:sldId id="352" r:id="rId30"/>
    <p:sldId id="353" r:id="rId31"/>
    <p:sldId id="354" r:id="rId32"/>
    <p:sldId id="355" r:id="rId33"/>
    <p:sldId id="356" r:id="rId34"/>
    <p:sldId id="357" r:id="rId35"/>
    <p:sldId id="358" r:id="rId36"/>
    <p:sldId id="359" r:id="rId37"/>
    <p:sldId id="360" r:id="rId38"/>
    <p:sldId id="361" r:id="rId39"/>
    <p:sldId id="362" r:id="rId40"/>
    <p:sldId id="363" r:id="rId41"/>
    <p:sldId id="364" r:id="rId42"/>
    <p:sldId id="365" r:id="rId43"/>
    <p:sldId id="366" r:id="rId44"/>
    <p:sldId id="295" r:id="rId4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0" userDrawn="1">
          <p15:clr>
            <a:srgbClr val="A4A3A4"/>
          </p15:clr>
        </p15:guide>
        <p15:guide id="2" pos="38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15" d="100"/>
          <a:sy n="115" d="100"/>
        </p:scale>
        <p:origin x="372" y="108"/>
      </p:cViewPr>
      <p:guideLst>
        <p:guide orient="horz" pos="2180"/>
        <p:guide pos="38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sberuniversity.ru/edutech-club/lab/methods/" TargetMode="External"/><Relationship Id="rId2" Type="http://schemas.openxmlformats.org/officeDocument/2006/relationships/hyperlink" Target="https://learningapps.org/" TargetMode="External"/><Relationship Id="rId1" Type="http://schemas.openxmlformats.org/officeDocument/2006/relationships/hyperlink" Target="https://netology.ru/educational-toolbox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sberuniversity.ru/edutech-club/lab/methods/" TargetMode="External"/><Relationship Id="rId2" Type="http://schemas.openxmlformats.org/officeDocument/2006/relationships/hyperlink" Target="https://learningapps.org/" TargetMode="External"/><Relationship Id="rId1" Type="http://schemas.openxmlformats.org/officeDocument/2006/relationships/hyperlink" Target="https://netology.ru/educational-toolbo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2B458C-BC40-45A6-8A19-CA6B6A1A4FE2}" type="doc">
      <dgm:prSet loTypeId="urn:microsoft.com/office/officeart/2005/8/layout/vList6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49A999F3-5393-483C-B555-B31850A91A85}">
      <dgm:prSet phldrT="[Текст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000" b="1">
              <a:latin typeface="Times New Roman" panose="02020603050405020304" charset="0"/>
              <a:cs typeface="Times New Roman" panose="02020603050405020304" charset="0"/>
            </a:rPr>
            <a:t>ОБЯЗАТЕЛЬНЫЕ </a:t>
          </a:r>
        </a:p>
      </dgm:t>
    </dgm:pt>
    <dgm:pt modelId="{360286A8-D7B4-4F6A-95E0-0BEA70FFD800}" type="parTrans" cxnId="{1FFF770D-0610-461D-851A-1391859E4847}">
      <dgm:prSet/>
      <dgm:spPr/>
      <dgm:t>
        <a:bodyPr/>
        <a:lstStyle/>
        <a:p>
          <a:endParaRPr lang="zh-CN" altLang="en-US"/>
        </a:p>
      </dgm:t>
    </dgm:pt>
    <dgm:pt modelId="{92A4D751-D9B2-4592-908C-8D7C3757D80D}" type="sibTrans" cxnId="{1FFF770D-0610-461D-851A-1391859E4847}">
      <dgm:prSet/>
      <dgm:spPr/>
      <dgm:t>
        <a:bodyPr/>
        <a:lstStyle/>
        <a:p>
          <a:endParaRPr lang="zh-CN" altLang="en-US"/>
        </a:p>
      </dgm:t>
    </dgm:pt>
    <dgm:pt modelId="{7F907CF2-C614-4A82-ADF2-97BD3FFB2791}">
      <dgm:prSet phldrT="[Текст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ru-RU" altLang="zh-CN" sz="1800" b="1">
              <a:latin typeface="Times New Roman" panose="02020603050405020304" charset="0"/>
              <a:cs typeface="Times New Roman" panose="02020603050405020304" charset="0"/>
            </a:rPr>
            <a:t>Закон РФ «Об Образовании»</a:t>
          </a:r>
        </a:p>
      </dgm:t>
    </dgm:pt>
    <dgm:pt modelId="{0EA976F2-894F-4D09-9DA9-F01DF9CB3F1F}" type="parTrans" cxnId="{B2E230A2-A0A3-460E-8B73-A776D8136629}">
      <dgm:prSet/>
      <dgm:spPr/>
      <dgm:t>
        <a:bodyPr/>
        <a:lstStyle/>
        <a:p>
          <a:endParaRPr lang="zh-CN" altLang="en-US"/>
        </a:p>
      </dgm:t>
    </dgm:pt>
    <dgm:pt modelId="{CB91B726-F4DE-441F-A2BD-87D81E8EBE31}" type="sibTrans" cxnId="{B2E230A2-A0A3-460E-8B73-A776D8136629}">
      <dgm:prSet/>
      <dgm:spPr/>
      <dgm:t>
        <a:bodyPr/>
        <a:lstStyle/>
        <a:p>
          <a:endParaRPr lang="zh-CN" altLang="en-US"/>
        </a:p>
      </dgm:t>
    </dgm:pt>
    <dgm:pt modelId="{D69F1F1C-A8A8-40EF-8DF5-2C90CD6A9456}">
      <dgm:prSet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ru-RU" altLang="zh-CN" sz="1800" b="1">
              <a:latin typeface="Times New Roman" panose="02020603050405020304" charset="0"/>
              <a:cs typeface="Times New Roman" panose="02020603050405020304" charset="0"/>
            </a:rPr>
            <a:t>Концепция </a:t>
          </a:r>
        </a:p>
      </dgm:t>
    </dgm:pt>
    <dgm:pt modelId="{34FA0CFC-3D9B-4B59-B261-85D99028F2DC}" type="parTrans" cxnId="{EADC7330-2602-4F0A-8FB8-D51698FC4DF9}">
      <dgm:prSet/>
      <dgm:spPr/>
    </dgm:pt>
    <dgm:pt modelId="{0AA38BA3-FAC3-4F66-BE54-9C7CA8A1F43F}" type="sibTrans" cxnId="{EADC7330-2602-4F0A-8FB8-D51698FC4DF9}">
      <dgm:prSet/>
      <dgm:spPr/>
    </dgm:pt>
    <dgm:pt modelId="{5C2A415E-C760-4A95-84F8-221D2CD8CB45}">
      <dgm:prSet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ru-RU" altLang="zh-CN" sz="1800" b="1">
              <a:latin typeface="Times New Roman" panose="02020603050405020304" charset="0"/>
              <a:cs typeface="Times New Roman" panose="02020603050405020304" charset="0"/>
            </a:rPr>
            <a:t>Приказ Минпросвещения № 629</a:t>
          </a:r>
        </a:p>
      </dgm:t>
    </dgm:pt>
    <dgm:pt modelId="{81A518CD-91AB-42AA-BBC3-68EE889C0035}" type="parTrans" cxnId="{3094E9FF-C94A-40EF-BF45-F18636F90F92}">
      <dgm:prSet/>
      <dgm:spPr/>
    </dgm:pt>
    <dgm:pt modelId="{0AD5363E-E9E5-4132-8199-E2A5AB1F73E3}" type="sibTrans" cxnId="{3094E9FF-C94A-40EF-BF45-F18636F90F92}">
      <dgm:prSet/>
      <dgm:spPr/>
    </dgm:pt>
    <dgm:pt modelId="{9BA01ABE-6FFE-42E8-83F0-120056600F3D}">
      <dgm:prSet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ru-RU" altLang="zh-CN" sz="1800" b="1">
              <a:latin typeface="Times New Roman" panose="02020603050405020304" charset="0"/>
              <a:cs typeface="Times New Roman" panose="02020603050405020304" charset="0"/>
            </a:rPr>
            <a:t>СанПиНы 2020, 2021гг </a:t>
          </a:r>
        </a:p>
      </dgm:t>
    </dgm:pt>
    <dgm:pt modelId="{369A69F9-6047-4B67-B0C9-6A349CD2B729}" type="parTrans" cxnId="{31E09E57-07C2-4B70-9040-608635520BB2}">
      <dgm:prSet/>
      <dgm:spPr/>
    </dgm:pt>
    <dgm:pt modelId="{63553A8B-0DF6-416A-AA97-A44BD217E0EC}" type="sibTrans" cxnId="{31E09E57-07C2-4B70-9040-608635520BB2}">
      <dgm:prSet/>
      <dgm:spPr/>
    </dgm:pt>
    <dgm:pt modelId="{FD5666B4-4D3F-490F-BE49-55AAB69CB1A0}">
      <dgm:prSet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ru-RU" altLang="zh-CN" sz="1800" b="1">
              <a:latin typeface="Times New Roman" panose="02020603050405020304" charset="0"/>
              <a:cs typeface="Times New Roman" panose="02020603050405020304" charset="0"/>
            </a:rPr>
            <a:t>Профтсандарт «Педагог дополнительного образования»</a:t>
          </a:r>
        </a:p>
      </dgm:t>
    </dgm:pt>
    <dgm:pt modelId="{CA1D01EA-87FA-4FD9-886D-B5AC8DF48EE4}" type="parTrans" cxnId="{A530AE8A-8C93-4273-A962-859C13871895}">
      <dgm:prSet/>
      <dgm:spPr/>
    </dgm:pt>
    <dgm:pt modelId="{907E3435-3C42-434C-A878-27DE0F0A9F06}" type="sibTrans" cxnId="{A530AE8A-8C93-4273-A962-859C13871895}">
      <dgm:prSet/>
      <dgm:spPr/>
    </dgm:pt>
    <dgm:pt modelId="{0A5A30D1-15D8-4332-8B52-C5E0337E5AA0}">
      <dgm:prSet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ru-RU" altLang="zh-CN" sz="1800" b="1">
              <a:latin typeface="Times New Roman" panose="02020603050405020304" charset="0"/>
              <a:cs typeface="Times New Roman" panose="02020603050405020304" charset="0"/>
            </a:rPr>
            <a:t> и другие</a:t>
          </a:r>
        </a:p>
      </dgm:t>
    </dgm:pt>
    <dgm:pt modelId="{4620F639-509C-4A40-8026-AAC78DE58B84}" type="parTrans" cxnId="{A22FF96F-3E8A-41BF-9523-67D6CEF04502}">
      <dgm:prSet/>
      <dgm:spPr/>
    </dgm:pt>
    <dgm:pt modelId="{5B43CBB8-6964-433F-AA3B-47B0643908D2}" type="sibTrans" cxnId="{A22FF96F-3E8A-41BF-9523-67D6CEF04502}">
      <dgm:prSet/>
      <dgm:spPr/>
    </dgm:pt>
    <dgm:pt modelId="{46E17DC4-E627-4912-9210-A9A0F2F68D52}">
      <dgm:prSet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endParaRPr lang="zh-CN" altLang="en-US" sz="4700" b="1">
            <a:latin typeface="Times New Roman" panose="02020603050405020304" charset="0"/>
            <a:cs typeface="Times New Roman" panose="02020603050405020304" charset="0"/>
          </a:endParaRPr>
        </a:p>
      </dgm:t>
    </dgm:pt>
    <dgm:pt modelId="{C2928A23-47D8-4E4A-96DC-B3B253F7EFFF}" type="parTrans" cxnId="{8A879715-8B31-4939-9A79-BC9D394FE134}">
      <dgm:prSet/>
      <dgm:spPr/>
    </dgm:pt>
    <dgm:pt modelId="{F8BF973F-E5C9-4D75-A035-6CD7976808B0}" type="sibTrans" cxnId="{8A879715-8B31-4939-9A79-BC9D394FE134}">
      <dgm:prSet/>
      <dgm:spPr/>
    </dgm:pt>
    <dgm:pt modelId="{D53B822D-A009-433B-9C42-C9E48F2382E5}">
      <dgm:prSet phldrT="[Текст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zh-CN" sz="1600" b="1" dirty="0" smtClean="0">
              <a:latin typeface="Times New Roman" panose="02020603050405020304" charset="0"/>
              <a:cs typeface="Times New Roman" panose="02020603050405020304" charset="0"/>
            </a:rPr>
            <a:t>ТОЛЬКО ЕСЛИ ПРИМЕНЯЮТСЯ 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zh-CN" sz="1600" b="1" dirty="0" smtClean="0">
              <a:latin typeface="Times New Roman" panose="02020603050405020304" charset="0"/>
              <a:cs typeface="Times New Roman" panose="02020603050405020304" charset="0"/>
            </a:rPr>
            <a:t>ПРИ ОРГАНИЗАЦИИ ОБРАЗОВАТЕЛЬНОГО ПРОЦЕССА</a:t>
          </a:r>
          <a:endParaRPr lang="ru-RU" altLang="zh-CN" sz="1600" b="1" dirty="0">
            <a:latin typeface="Times New Roman" panose="02020603050405020304" charset="0"/>
            <a:cs typeface="Times New Roman" panose="02020603050405020304" charset="0"/>
          </a:endParaRPr>
        </a:p>
      </dgm:t>
    </dgm:pt>
    <dgm:pt modelId="{361BB1B2-26C4-418D-AA7E-3BCE179F9189}" type="parTrans" cxnId="{CEC79BC9-F387-44F0-A645-624A7662381C}">
      <dgm:prSet/>
      <dgm:spPr/>
      <dgm:t>
        <a:bodyPr/>
        <a:lstStyle/>
        <a:p>
          <a:endParaRPr lang="zh-CN" altLang="en-US"/>
        </a:p>
      </dgm:t>
    </dgm:pt>
    <dgm:pt modelId="{C9F3669F-E7CC-4682-80C6-69739008D0D8}" type="sibTrans" cxnId="{CEC79BC9-F387-44F0-A645-624A7662381C}">
      <dgm:prSet/>
      <dgm:spPr/>
      <dgm:t>
        <a:bodyPr/>
        <a:lstStyle/>
        <a:p>
          <a:endParaRPr lang="zh-CN" altLang="en-US"/>
        </a:p>
      </dgm:t>
    </dgm:pt>
    <dgm:pt modelId="{C4696398-B485-4CE9-B3C3-1089FF303198}">
      <dgm:prSet phldrT="[Текст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ru-RU" altLang="en-US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«</a:t>
          </a:r>
          <a:r>
            <a:rPr lang="en-US" altLang="en-US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Правил</a:t>
          </a:r>
          <a:r>
            <a:rPr lang="ru-RU" altLang="en-US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а</a:t>
          </a:r>
          <a:r>
            <a:rPr lang="en-US" altLang="ru-RU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применения</a:t>
          </a:r>
          <a:r>
            <a:rPr lang="en-US" altLang="ru-RU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организациями</a:t>
          </a:r>
          <a:r>
            <a:rPr lang="en-US" altLang="ru-RU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, </a:t>
          </a:r>
          <a:r>
            <a:rPr lang="en-US" altLang="en-US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осуществляющими</a:t>
          </a:r>
          <a:r>
            <a:rPr lang="en-US" altLang="ru-RU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образовательную</a:t>
          </a:r>
          <a:r>
            <a:rPr lang="en-US" altLang="ru-RU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деятельность</a:t>
          </a:r>
          <a:r>
            <a:rPr lang="en-US" altLang="ru-RU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, </a:t>
          </a:r>
          <a:r>
            <a:rPr lang="en-US" altLang="en-US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электронного</a:t>
          </a:r>
          <a:r>
            <a:rPr lang="en-US" altLang="ru-RU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обучения</a:t>
          </a:r>
          <a:r>
            <a:rPr lang="en-US" altLang="ru-RU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, </a:t>
          </a:r>
          <a:r>
            <a:rPr lang="en-US" altLang="en-US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дистанционных</a:t>
          </a:r>
          <a:r>
            <a:rPr lang="en-US" altLang="ru-RU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образовательных</a:t>
          </a:r>
          <a:r>
            <a:rPr lang="en-US" altLang="ru-RU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технологий</a:t>
          </a:r>
          <a:r>
            <a:rPr lang="en-US" altLang="ru-RU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при</a:t>
          </a:r>
          <a:r>
            <a:rPr lang="en-US" altLang="ru-RU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реализации</a:t>
          </a:r>
          <a:r>
            <a:rPr lang="en-US" altLang="ru-RU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образовательных</a:t>
          </a:r>
          <a:r>
            <a:rPr lang="en-US" altLang="ru-RU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>
              <a:latin typeface="Times New Roman" panose="02020603050405020304" charset="0"/>
              <a:cs typeface="Times New Roman" panose="02020603050405020304" charset="0"/>
              <a:sym typeface="+mn-ea"/>
            </a:rPr>
            <a:t>программ»</a:t>
          </a:r>
        </a:p>
      </dgm:t>
    </dgm:pt>
    <dgm:pt modelId="{E07C9789-4E0E-406A-8FCA-1EE4D0B57505}" type="parTrans" cxnId="{CF30F47A-408E-404E-8A2A-FFF58873526B}">
      <dgm:prSet/>
      <dgm:spPr/>
      <dgm:t>
        <a:bodyPr/>
        <a:lstStyle/>
        <a:p>
          <a:endParaRPr lang="zh-CN" altLang="en-US"/>
        </a:p>
      </dgm:t>
    </dgm:pt>
    <dgm:pt modelId="{27923DB6-8ECC-4047-B109-447748AE2B33}" type="sibTrans" cxnId="{CF30F47A-408E-404E-8A2A-FFF58873526B}">
      <dgm:prSet/>
      <dgm:spPr/>
      <dgm:t>
        <a:bodyPr/>
        <a:lstStyle/>
        <a:p>
          <a:endParaRPr lang="zh-CN" altLang="en-US"/>
        </a:p>
      </dgm:t>
    </dgm:pt>
    <dgm:pt modelId="{12309743-5E92-4900-B9D3-D5BE7FE13008}">
      <dgm:prSet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sz="1600" b="1" dirty="0">
              <a:latin typeface="Times New Roman" panose="02020603050405020304" charset="0"/>
              <a:cs typeface="Times New Roman" panose="02020603050405020304" charset="0"/>
              <a:sym typeface="+mn-ea"/>
            </a:rPr>
            <a:t>«</a:t>
          </a:r>
          <a:r>
            <a:rPr lang="en-US" altLang="en-US" sz="1600" b="1" dirty="0" err="1">
              <a:latin typeface="Times New Roman" panose="02020603050405020304" charset="0"/>
              <a:cs typeface="Times New Roman" panose="02020603050405020304" charset="0"/>
              <a:sym typeface="+mn-ea"/>
            </a:rPr>
            <a:t>Об</a:t>
          </a:r>
          <a:r>
            <a:rPr lang="en-US" altLang="ru-RU" sz="1600" b="1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dirty="0" err="1">
              <a:latin typeface="Times New Roman" panose="02020603050405020304" charset="0"/>
              <a:cs typeface="Times New Roman" panose="02020603050405020304" charset="0"/>
              <a:sym typeface="+mn-ea"/>
            </a:rPr>
            <a:t>организации</a:t>
          </a:r>
          <a:r>
            <a:rPr lang="en-US" altLang="ru-RU" sz="1600" b="1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dirty="0">
              <a:latin typeface="Times New Roman" panose="02020603050405020304" charset="0"/>
              <a:cs typeface="Times New Roman" panose="02020603050405020304" charset="0"/>
              <a:sym typeface="+mn-ea"/>
            </a:rPr>
            <a:t>и</a:t>
          </a:r>
          <a:r>
            <a:rPr lang="en-US" altLang="ru-RU" sz="1600" b="1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dirty="0" err="1">
              <a:latin typeface="Times New Roman" panose="02020603050405020304" charset="0"/>
              <a:cs typeface="Times New Roman" panose="02020603050405020304" charset="0"/>
              <a:sym typeface="+mn-ea"/>
            </a:rPr>
            <a:t>осуществлении</a:t>
          </a:r>
          <a:r>
            <a:rPr lang="en-US" altLang="ru-RU" sz="1600" b="1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dirty="0" err="1">
              <a:latin typeface="Times New Roman" panose="02020603050405020304" charset="0"/>
              <a:cs typeface="Times New Roman" panose="02020603050405020304" charset="0"/>
              <a:sym typeface="+mn-ea"/>
            </a:rPr>
            <a:t>образовательной</a:t>
          </a:r>
          <a:r>
            <a:rPr lang="en-US" altLang="ru-RU" sz="1600" b="1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dirty="0" err="1">
              <a:latin typeface="Times New Roman" panose="02020603050405020304" charset="0"/>
              <a:cs typeface="Times New Roman" panose="02020603050405020304" charset="0"/>
              <a:sym typeface="+mn-ea"/>
            </a:rPr>
            <a:t>деятельности</a:t>
          </a:r>
          <a:r>
            <a:rPr lang="en-US" altLang="ru-RU" sz="1600" b="1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dirty="0" err="1">
              <a:latin typeface="Times New Roman" panose="02020603050405020304" charset="0"/>
              <a:cs typeface="Times New Roman" panose="02020603050405020304" charset="0"/>
              <a:sym typeface="+mn-ea"/>
            </a:rPr>
            <a:t>по</a:t>
          </a:r>
          <a:r>
            <a:rPr lang="en-US" altLang="ru-RU" sz="1600" b="1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dirty="0" err="1">
              <a:latin typeface="Times New Roman" panose="02020603050405020304" charset="0"/>
              <a:cs typeface="Times New Roman" panose="02020603050405020304" charset="0"/>
              <a:sym typeface="+mn-ea"/>
            </a:rPr>
            <a:t>сетевой</a:t>
          </a:r>
          <a:r>
            <a:rPr lang="en-US" altLang="ru-RU" sz="1600" b="1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dirty="0" err="1">
              <a:latin typeface="Times New Roman" panose="02020603050405020304" charset="0"/>
              <a:cs typeface="Times New Roman" panose="02020603050405020304" charset="0"/>
              <a:sym typeface="+mn-ea"/>
            </a:rPr>
            <a:t>форме</a:t>
          </a:r>
          <a:r>
            <a:rPr lang="en-US" altLang="ru-RU" sz="1600" b="1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dirty="0" err="1">
              <a:latin typeface="Times New Roman" panose="02020603050405020304" charset="0"/>
              <a:cs typeface="Times New Roman" panose="02020603050405020304" charset="0"/>
              <a:sym typeface="+mn-ea"/>
            </a:rPr>
            <a:t>реализации</a:t>
          </a:r>
          <a:r>
            <a:rPr lang="en-US" altLang="ru-RU" sz="1600" b="1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dirty="0" err="1">
              <a:latin typeface="Times New Roman" panose="02020603050405020304" charset="0"/>
              <a:cs typeface="Times New Roman" panose="02020603050405020304" charset="0"/>
              <a:sym typeface="+mn-ea"/>
            </a:rPr>
            <a:t>образовательных</a:t>
          </a:r>
          <a:r>
            <a:rPr lang="en-US" altLang="ru-RU" sz="1600" b="1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dirty="0" err="1">
              <a:latin typeface="Times New Roman" panose="02020603050405020304" charset="0"/>
              <a:cs typeface="Times New Roman" panose="02020603050405020304" charset="0"/>
              <a:sym typeface="+mn-ea"/>
            </a:rPr>
            <a:t>программ</a:t>
          </a:r>
          <a:r>
            <a:rPr lang="en-US" altLang="en-US" sz="1600" b="1" dirty="0">
              <a:latin typeface="Times New Roman" panose="02020603050405020304" charset="0"/>
              <a:cs typeface="Times New Roman" panose="02020603050405020304" charset="0"/>
              <a:sym typeface="+mn-ea"/>
            </a:rPr>
            <a:t>»</a:t>
          </a:r>
          <a:endParaRPr lang="ru-RU" altLang="en-US" sz="1600" b="1" dirty="0">
            <a:latin typeface="Times New Roman" panose="02020603050405020304" charset="0"/>
            <a:cs typeface="Times New Roman" panose="02020603050405020304" charset="0"/>
            <a:sym typeface="+mn-ea"/>
          </a:endParaRPr>
        </a:p>
      </dgm:t>
    </dgm:pt>
    <dgm:pt modelId="{CDA05F73-3BCA-4ED3-8879-D7BD850ACFF9}" type="parTrans" cxnId="{398E3DFE-9FE3-4193-8CF6-F542825B0458}">
      <dgm:prSet/>
      <dgm:spPr/>
    </dgm:pt>
    <dgm:pt modelId="{90344914-1B7B-40A8-85EA-7721B9C6E5EB}" type="sibTrans" cxnId="{398E3DFE-9FE3-4193-8CF6-F542825B0458}">
      <dgm:prSet/>
      <dgm:spPr/>
    </dgm:pt>
    <dgm:pt modelId="{4B200053-34E5-4315-90A5-299A172AD273}">
      <dgm:prSet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ru-RU" altLang="en-US" sz="1600" b="1" dirty="0" smtClean="0">
              <a:latin typeface="Times New Roman" panose="02020603050405020304" charset="0"/>
              <a:cs typeface="Times New Roman" panose="02020603050405020304" charset="0"/>
              <a:sym typeface="+mn-ea"/>
            </a:rPr>
            <a:t>и другие</a:t>
          </a:r>
          <a:endParaRPr lang="ru-RU" altLang="en-US" sz="1600" b="1" dirty="0">
            <a:latin typeface="Times New Roman" panose="02020603050405020304" charset="0"/>
            <a:cs typeface="Times New Roman" panose="02020603050405020304" charset="0"/>
            <a:sym typeface="+mn-ea"/>
          </a:endParaRPr>
        </a:p>
      </dgm:t>
    </dgm:pt>
    <dgm:pt modelId="{A4D8122C-8FBE-45BC-BA2A-7E322499F5BF}" type="parTrans" cxnId="{6BE85862-A73C-42E7-B8CA-7507DF77FEE0}">
      <dgm:prSet/>
      <dgm:spPr/>
    </dgm:pt>
    <dgm:pt modelId="{64B5B77D-BA27-456A-B641-4537857D81E5}" type="sibTrans" cxnId="{6BE85862-A73C-42E7-B8CA-7507DF77FEE0}">
      <dgm:prSet/>
      <dgm:spPr/>
    </dgm:pt>
    <dgm:pt modelId="{2EF8B422-C6FF-4D6D-9EC0-E16AF08EB397}" type="pres">
      <dgm:prSet presAssocID="{892B458C-BC40-45A6-8A19-CA6B6A1A4FE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0267F05-5909-4E72-A4A6-FE38F950F91F}" type="pres">
      <dgm:prSet presAssocID="{49A999F3-5393-483C-B555-B31850A91A85}" presName="linNode" presStyleCnt="0"/>
      <dgm:spPr/>
    </dgm:pt>
    <dgm:pt modelId="{3E5C28D6-E517-43C8-8FB4-28F9D62E9CD5}" type="pres">
      <dgm:prSet presAssocID="{49A999F3-5393-483C-B555-B31850A91A8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4336A0-5BD4-4828-88F4-EACF259256AA}" type="pres">
      <dgm:prSet presAssocID="{49A999F3-5393-483C-B555-B31850A91A85}" presName="childShp" presStyleLbl="bgAccFollowNode1" presStyleIdx="0" presStyleCnt="2" custScaleX="149405" custScaleY="120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2BF8D4-3AB1-463D-B5AE-DC2A3D7487A9}" type="pres">
      <dgm:prSet presAssocID="{92A4D751-D9B2-4592-908C-8D7C3757D80D}" presName="spacing" presStyleCnt="0"/>
      <dgm:spPr/>
    </dgm:pt>
    <dgm:pt modelId="{E9E12816-E339-4F6D-9BA6-4A75C59F9032}" type="pres">
      <dgm:prSet presAssocID="{D53B822D-A009-433B-9C42-C9E48F2382E5}" presName="linNode" presStyleCnt="0"/>
      <dgm:spPr/>
    </dgm:pt>
    <dgm:pt modelId="{5374CFFA-4AFA-4C8B-A17E-2A83A494C838}" type="pres">
      <dgm:prSet presAssocID="{D53B822D-A009-433B-9C42-C9E48F2382E5}" presName="parentShp" presStyleLbl="node1" presStyleIdx="1" presStyleCnt="2" custScaleX="100343" custLinFactNeighborX="334" custLinFactNeighborY="-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634E7-CFBB-41DF-86D8-912CF6A570D6}" type="pres">
      <dgm:prSet presAssocID="{D53B822D-A009-433B-9C42-C9E48F2382E5}" presName="childShp" presStyleLbl="bgAccFollowNode1" presStyleIdx="1" presStyleCnt="2" custScaleX="142525" custScaleY="1125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2024B3-B27F-463B-95E8-07D076741D16}" type="presOf" srcId="{5C2A415E-C760-4A95-84F8-221D2CD8CB45}" destId="{F64336A0-5BD4-4828-88F4-EACF259256AA}" srcOrd="0" destOrd="2" presId="urn:microsoft.com/office/officeart/2005/8/layout/vList6"/>
    <dgm:cxn modelId="{AE146C9F-DE55-4732-BEDF-153E8CF82333}" type="presOf" srcId="{0A5A30D1-15D8-4332-8B52-C5E0337E5AA0}" destId="{F64336A0-5BD4-4828-88F4-EACF259256AA}" srcOrd="0" destOrd="5" presId="urn:microsoft.com/office/officeart/2005/8/layout/vList6"/>
    <dgm:cxn modelId="{A22FF96F-3E8A-41BF-9523-67D6CEF04502}" srcId="{49A999F3-5393-483C-B555-B31850A91A85}" destId="{0A5A30D1-15D8-4332-8B52-C5E0337E5AA0}" srcOrd="5" destOrd="0" parTransId="{4620F639-509C-4A40-8026-AAC78DE58B84}" sibTransId="{5B43CBB8-6964-433F-AA3B-47B0643908D2}"/>
    <dgm:cxn modelId="{A6FFF375-E7E4-4CB7-AC8C-5ABCE7CBDFEE}" type="presOf" srcId="{7F907CF2-C614-4A82-ADF2-97BD3FFB2791}" destId="{F64336A0-5BD4-4828-88F4-EACF259256AA}" srcOrd="0" destOrd="0" presId="urn:microsoft.com/office/officeart/2005/8/layout/vList6"/>
    <dgm:cxn modelId="{81CDD3AE-1A8B-4628-8942-EEB56DDAE292}" type="presOf" srcId="{4B200053-34E5-4315-90A5-299A172AD273}" destId="{D74634E7-CFBB-41DF-86D8-912CF6A570D6}" srcOrd="0" destOrd="2" presId="urn:microsoft.com/office/officeart/2005/8/layout/vList6"/>
    <dgm:cxn modelId="{168E578D-BF76-444F-8519-F4953A486842}" type="presOf" srcId="{C4696398-B485-4CE9-B3C3-1089FF303198}" destId="{D74634E7-CFBB-41DF-86D8-912CF6A570D6}" srcOrd="0" destOrd="0" presId="urn:microsoft.com/office/officeart/2005/8/layout/vList6"/>
    <dgm:cxn modelId="{8A879715-8B31-4939-9A79-BC9D394FE134}" srcId="{49A999F3-5393-483C-B555-B31850A91A85}" destId="{46E17DC4-E627-4912-9210-A9A0F2F68D52}" srcOrd="6" destOrd="0" parTransId="{C2928A23-47D8-4E4A-96DC-B3B253F7EFFF}" sibTransId="{F8BF973F-E5C9-4D75-A035-6CD7976808B0}"/>
    <dgm:cxn modelId="{31E09E57-07C2-4B70-9040-608635520BB2}" srcId="{49A999F3-5393-483C-B555-B31850A91A85}" destId="{9BA01ABE-6FFE-42E8-83F0-120056600F3D}" srcOrd="3" destOrd="0" parTransId="{369A69F9-6047-4B67-B0C9-6A349CD2B729}" sibTransId="{63553A8B-0DF6-416A-AA97-A44BD217E0EC}"/>
    <dgm:cxn modelId="{CF30F47A-408E-404E-8A2A-FFF58873526B}" srcId="{D53B822D-A009-433B-9C42-C9E48F2382E5}" destId="{C4696398-B485-4CE9-B3C3-1089FF303198}" srcOrd="0" destOrd="0" parTransId="{E07C9789-4E0E-406A-8FCA-1EE4D0B57505}" sibTransId="{27923DB6-8ECC-4047-B109-447748AE2B33}"/>
    <dgm:cxn modelId="{B2E230A2-A0A3-460E-8B73-A776D8136629}" srcId="{49A999F3-5393-483C-B555-B31850A91A85}" destId="{7F907CF2-C614-4A82-ADF2-97BD3FFB2791}" srcOrd="0" destOrd="0" parTransId="{0EA976F2-894F-4D09-9DA9-F01DF9CB3F1F}" sibTransId="{CB91B726-F4DE-441F-A2BD-87D81E8EBE31}"/>
    <dgm:cxn modelId="{C37D1AB9-1BCE-4EA6-B76B-69F5E0C1D7AE}" type="presOf" srcId="{D53B822D-A009-433B-9C42-C9E48F2382E5}" destId="{5374CFFA-4AFA-4C8B-A17E-2A83A494C838}" srcOrd="0" destOrd="0" presId="urn:microsoft.com/office/officeart/2005/8/layout/vList6"/>
    <dgm:cxn modelId="{63CA50A3-ED9C-4130-A161-B70CB7192023}" type="presOf" srcId="{9BA01ABE-6FFE-42E8-83F0-120056600F3D}" destId="{F64336A0-5BD4-4828-88F4-EACF259256AA}" srcOrd="0" destOrd="3" presId="urn:microsoft.com/office/officeart/2005/8/layout/vList6"/>
    <dgm:cxn modelId="{3455066D-E343-4980-A09F-4B672F2BFB26}" type="presOf" srcId="{892B458C-BC40-45A6-8A19-CA6B6A1A4FE2}" destId="{2EF8B422-C6FF-4D6D-9EC0-E16AF08EB397}" srcOrd="0" destOrd="0" presId="urn:microsoft.com/office/officeart/2005/8/layout/vList6"/>
    <dgm:cxn modelId="{CAFA98D3-E766-4445-8D0E-B01184F95545}" type="presOf" srcId="{12309743-5E92-4900-B9D3-D5BE7FE13008}" destId="{D74634E7-CFBB-41DF-86D8-912CF6A570D6}" srcOrd="0" destOrd="1" presId="urn:microsoft.com/office/officeart/2005/8/layout/vList6"/>
    <dgm:cxn modelId="{2684CACD-6F10-412D-B43B-BE04482888F2}" type="presOf" srcId="{46E17DC4-E627-4912-9210-A9A0F2F68D52}" destId="{F64336A0-5BD4-4828-88F4-EACF259256AA}" srcOrd="0" destOrd="6" presId="urn:microsoft.com/office/officeart/2005/8/layout/vList6"/>
    <dgm:cxn modelId="{FC60273B-AE03-4450-A065-220AC9A2645D}" type="presOf" srcId="{49A999F3-5393-483C-B555-B31850A91A85}" destId="{3E5C28D6-E517-43C8-8FB4-28F9D62E9CD5}" srcOrd="0" destOrd="0" presId="urn:microsoft.com/office/officeart/2005/8/layout/vList6"/>
    <dgm:cxn modelId="{48E520DF-AB89-442D-9121-EB914966E2CD}" type="presOf" srcId="{FD5666B4-4D3F-490F-BE49-55AAB69CB1A0}" destId="{F64336A0-5BD4-4828-88F4-EACF259256AA}" srcOrd="0" destOrd="4" presId="urn:microsoft.com/office/officeart/2005/8/layout/vList6"/>
    <dgm:cxn modelId="{CEC79BC9-F387-44F0-A645-624A7662381C}" srcId="{892B458C-BC40-45A6-8A19-CA6B6A1A4FE2}" destId="{D53B822D-A009-433B-9C42-C9E48F2382E5}" srcOrd="1" destOrd="0" parTransId="{361BB1B2-26C4-418D-AA7E-3BCE179F9189}" sibTransId="{C9F3669F-E7CC-4682-80C6-69739008D0D8}"/>
    <dgm:cxn modelId="{398E3DFE-9FE3-4193-8CF6-F542825B0458}" srcId="{D53B822D-A009-433B-9C42-C9E48F2382E5}" destId="{12309743-5E92-4900-B9D3-D5BE7FE13008}" srcOrd="1" destOrd="0" parTransId="{CDA05F73-3BCA-4ED3-8879-D7BD850ACFF9}" sibTransId="{90344914-1B7B-40A8-85EA-7721B9C6E5EB}"/>
    <dgm:cxn modelId="{AC7691EB-A018-455B-A2BF-261E18225398}" type="presOf" srcId="{D69F1F1C-A8A8-40EF-8DF5-2C90CD6A9456}" destId="{F64336A0-5BD4-4828-88F4-EACF259256AA}" srcOrd="0" destOrd="1" presId="urn:microsoft.com/office/officeart/2005/8/layout/vList6"/>
    <dgm:cxn modelId="{EADC7330-2602-4F0A-8FB8-D51698FC4DF9}" srcId="{49A999F3-5393-483C-B555-B31850A91A85}" destId="{D69F1F1C-A8A8-40EF-8DF5-2C90CD6A9456}" srcOrd="1" destOrd="0" parTransId="{34FA0CFC-3D9B-4B59-B261-85D99028F2DC}" sibTransId="{0AA38BA3-FAC3-4F66-BE54-9C7CA8A1F43F}"/>
    <dgm:cxn modelId="{1FFF770D-0610-461D-851A-1391859E4847}" srcId="{892B458C-BC40-45A6-8A19-CA6B6A1A4FE2}" destId="{49A999F3-5393-483C-B555-B31850A91A85}" srcOrd="0" destOrd="0" parTransId="{360286A8-D7B4-4F6A-95E0-0BEA70FFD800}" sibTransId="{92A4D751-D9B2-4592-908C-8D7C3757D80D}"/>
    <dgm:cxn modelId="{6BE85862-A73C-42E7-B8CA-7507DF77FEE0}" srcId="{D53B822D-A009-433B-9C42-C9E48F2382E5}" destId="{4B200053-34E5-4315-90A5-299A172AD273}" srcOrd="2" destOrd="0" parTransId="{A4D8122C-8FBE-45BC-BA2A-7E322499F5BF}" sibTransId="{64B5B77D-BA27-456A-B641-4537857D81E5}"/>
    <dgm:cxn modelId="{A530AE8A-8C93-4273-A962-859C13871895}" srcId="{49A999F3-5393-483C-B555-B31850A91A85}" destId="{FD5666B4-4D3F-490F-BE49-55AAB69CB1A0}" srcOrd="4" destOrd="0" parTransId="{CA1D01EA-87FA-4FD9-886D-B5AC8DF48EE4}" sibTransId="{907E3435-3C42-434C-A878-27DE0F0A9F06}"/>
    <dgm:cxn modelId="{3094E9FF-C94A-40EF-BF45-F18636F90F92}" srcId="{49A999F3-5393-483C-B555-B31850A91A85}" destId="{5C2A415E-C760-4A95-84F8-221D2CD8CB45}" srcOrd="2" destOrd="0" parTransId="{81A518CD-91AB-42AA-BBC3-68EE889C0035}" sibTransId="{0AD5363E-E9E5-4132-8199-E2A5AB1F73E3}"/>
    <dgm:cxn modelId="{FD48B179-82C0-4F51-83C0-879F75466B3F}" type="presParOf" srcId="{2EF8B422-C6FF-4D6D-9EC0-E16AF08EB397}" destId="{20267F05-5909-4E72-A4A6-FE38F950F91F}" srcOrd="0" destOrd="0" presId="urn:microsoft.com/office/officeart/2005/8/layout/vList6"/>
    <dgm:cxn modelId="{EC9CC604-877C-40F3-8F4D-8BB678CAEF5F}" type="presParOf" srcId="{20267F05-5909-4E72-A4A6-FE38F950F91F}" destId="{3E5C28D6-E517-43C8-8FB4-28F9D62E9CD5}" srcOrd="0" destOrd="0" presId="urn:microsoft.com/office/officeart/2005/8/layout/vList6"/>
    <dgm:cxn modelId="{8A2B776A-4C2B-4F16-ABD7-AAE637F2C5FD}" type="presParOf" srcId="{20267F05-5909-4E72-A4A6-FE38F950F91F}" destId="{F64336A0-5BD4-4828-88F4-EACF259256AA}" srcOrd="1" destOrd="0" presId="urn:microsoft.com/office/officeart/2005/8/layout/vList6"/>
    <dgm:cxn modelId="{D6F6CAB2-14B8-4A0D-8652-15F9B33C2A79}" type="presParOf" srcId="{2EF8B422-C6FF-4D6D-9EC0-E16AF08EB397}" destId="{E62BF8D4-3AB1-463D-B5AE-DC2A3D7487A9}" srcOrd="1" destOrd="0" presId="urn:microsoft.com/office/officeart/2005/8/layout/vList6"/>
    <dgm:cxn modelId="{12B276C9-2620-4EF8-86F5-91E1764DC660}" type="presParOf" srcId="{2EF8B422-C6FF-4D6D-9EC0-E16AF08EB397}" destId="{E9E12816-E339-4F6D-9BA6-4A75C59F9032}" srcOrd="2" destOrd="0" presId="urn:microsoft.com/office/officeart/2005/8/layout/vList6"/>
    <dgm:cxn modelId="{2B1B373C-A99B-41C5-88AB-9D1C74E631B8}" type="presParOf" srcId="{E9E12816-E339-4F6D-9BA6-4A75C59F9032}" destId="{5374CFFA-4AFA-4C8B-A17E-2A83A494C838}" srcOrd="0" destOrd="0" presId="urn:microsoft.com/office/officeart/2005/8/layout/vList6"/>
    <dgm:cxn modelId="{38313927-9C34-42B3-B8D8-C1ED2FBB922B}" type="presParOf" srcId="{E9E12816-E339-4F6D-9BA6-4A75C59F9032}" destId="{D74634E7-CFBB-41DF-86D8-912CF6A570D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AA3A0B-E6B8-4AC9-8AB8-C7B1EB41713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F10D9D-1FFE-4971-ABD9-B55FC2771286}">
      <dgm:prSet phldrT="[Текст]" phldr="1"/>
      <dgm:spPr/>
      <dgm:t>
        <a:bodyPr/>
        <a:lstStyle/>
        <a:p>
          <a:endParaRPr lang="ru-RU" dirty="0"/>
        </a:p>
      </dgm:t>
    </dgm:pt>
    <dgm:pt modelId="{9B8C9A3F-2B52-434F-9177-E45BDF169DF2}" type="parTrans" cxnId="{7E95E779-A975-4F67-9826-934705726EAA}">
      <dgm:prSet/>
      <dgm:spPr/>
      <dgm:t>
        <a:bodyPr/>
        <a:lstStyle/>
        <a:p>
          <a:endParaRPr lang="ru-RU"/>
        </a:p>
      </dgm:t>
    </dgm:pt>
    <dgm:pt modelId="{944084FB-0198-4866-8DD3-FA3D56E07D96}" type="sibTrans" cxnId="{7E95E779-A975-4F67-9826-934705726EAA}">
      <dgm:prSet/>
      <dgm:spPr/>
      <dgm:t>
        <a:bodyPr/>
        <a:lstStyle/>
        <a:p>
          <a:endParaRPr lang="ru-RU"/>
        </a:p>
      </dgm:t>
    </dgm:pt>
    <dgm:pt modelId="{B27B5C89-CCA3-4257-B445-24B52BBF3070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/>
              <a:cs typeface="Times New Roman" panose="02020603050405020304"/>
            </a:rPr>
            <a:t>НЕТОЛОГИЯ: МЕТОДИЧЕСКИЙ ТУЛБУКС </a:t>
          </a:r>
          <a:r>
            <a:rPr lang="ru-RU" b="1" dirty="0" smtClean="0">
              <a:solidFill>
                <a:prstClr val="black"/>
              </a:solidFill>
              <a:latin typeface="Times New Roman" panose="02020603050405020304"/>
              <a:cs typeface="Times New Roman" panose="02020603050405020304"/>
            </a:rPr>
            <a:t>(креативные инструменты, которые помогут спроектировать эффективное обучение)</a:t>
          </a:r>
          <a:r>
            <a:rPr lang="en-US" b="1" dirty="0" smtClean="0">
              <a:solidFill>
                <a:prstClr val="black"/>
              </a:solidFill>
              <a:latin typeface="Times New Roman" panose="02020603050405020304"/>
              <a:cs typeface="Times New Roman" panose="02020603050405020304"/>
            </a:rPr>
            <a:t> </a:t>
          </a:r>
          <a:r>
            <a:rPr lang="en-US" b="1" dirty="0" smtClean="0">
              <a:solidFill>
                <a:srgbClr val="C00000"/>
              </a:solidFill>
              <a:latin typeface="Times New Roman" panose="02020603050405020304"/>
              <a:cs typeface="Times New Roman" panose="02020603050405020304"/>
              <a:hlinkClick xmlns:r="http://schemas.openxmlformats.org/officeDocument/2006/relationships" r:id="rId1"/>
            </a:rPr>
            <a:t>https://netology.ru/educational-toolbox</a:t>
          </a:r>
          <a:r>
            <a:rPr lang="ru-RU" b="1" dirty="0" smtClean="0">
              <a:solidFill>
                <a:srgbClr val="C00000"/>
              </a:solidFill>
              <a:latin typeface="Times New Roman" panose="02020603050405020304"/>
              <a:cs typeface="Times New Roman" panose="02020603050405020304"/>
            </a:rPr>
            <a:t> </a:t>
          </a:r>
          <a:endParaRPr lang="ru-RU" dirty="0">
            <a:solidFill>
              <a:srgbClr val="C00000"/>
            </a:solidFill>
          </a:endParaRPr>
        </a:p>
      </dgm:t>
    </dgm:pt>
    <dgm:pt modelId="{A3FC8911-E357-4643-BFC2-27DE50131906}" type="parTrans" cxnId="{537A49CD-0CA0-4043-9CDB-C4BBFE20BE8B}">
      <dgm:prSet/>
      <dgm:spPr/>
      <dgm:t>
        <a:bodyPr/>
        <a:lstStyle/>
        <a:p>
          <a:endParaRPr lang="ru-RU"/>
        </a:p>
      </dgm:t>
    </dgm:pt>
    <dgm:pt modelId="{92EE129B-9CCC-450C-9881-97210E6D7B21}" type="sibTrans" cxnId="{537A49CD-0CA0-4043-9CDB-C4BBFE20BE8B}">
      <dgm:prSet/>
      <dgm:spPr/>
      <dgm:t>
        <a:bodyPr/>
        <a:lstStyle/>
        <a:p>
          <a:endParaRPr lang="ru-RU"/>
        </a:p>
      </dgm:t>
    </dgm:pt>
    <dgm:pt modelId="{5303C520-E82E-4C40-AD6E-3A28353A6C8F}">
      <dgm:prSet phldrT="[Текст]" phldr="1"/>
      <dgm:spPr/>
      <dgm:t>
        <a:bodyPr/>
        <a:lstStyle/>
        <a:p>
          <a:endParaRPr lang="ru-RU" dirty="0"/>
        </a:p>
      </dgm:t>
    </dgm:pt>
    <dgm:pt modelId="{3152AA36-C90E-49BD-BBD3-644A8B1C4536}" type="parTrans" cxnId="{1FB03A0A-2B14-481C-9E4E-A92859DFE4C3}">
      <dgm:prSet/>
      <dgm:spPr/>
      <dgm:t>
        <a:bodyPr/>
        <a:lstStyle/>
        <a:p>
          <a:endParaRPr lang="ru-RU"/>
        </a:p>
      </dgm:t>
    </dgm:pt>
    <dgm:pt modelId="{58AD0ECC-D026-4807-B8F3-5F2C083A1F04}" type="sibTrans" cxnId="{1FB03A0A-2B14-481C-9E4E-A92859DFE4C3}">
      <dgm:prSet/>
      <dgm:spPr/>
      <dgm:t>
        <a:bodyPr/>
        <a:lstStyle/>
        <a:p>
          <a:endParaRPr lang="ru-RU"/>
        </a:p>
      </dgm:t>
    </dgm:pt>
    <dgm:pt modelId="{9917C42A-E1F7-4A03-9692-D590673E4C50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LearningApps.org»: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ресурс для создания и использования интерактивных упражнений: </a:t>
          </a:r>
          <a:r>
            <a:rPr lang="en-US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2"/>
            </a:rPr>
            <a:t>https://learningapps.org/</a:t>
          </a:r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BD2B3C-8D98-47D9-A2C1-DB3EA1B85216}" type="parTrans" cxnId="{877CAC9C-5A1B-4A77-B08C-8B08F7C0F851}">
      <dgm:prSet/>
      <dgm:spPr/>
      <dgm:t>
        <a:bodyPr/>
        <a:lstStyle/>
        <a:p>
          <a:endParaRPr lang="ru-RU"/>
        </a:p>
      </dgm:t>
    </dgm:pt>
    <dgm:pt modelId="{387B9FF5-11A5-4FFA-BCBD-1C7D2C78BFF8}" type="sibTrans" cxnId="{877CAC9C-5A1B-4A77-B08C-8B08F7C0F851}">
      <dgm:prSet/>
      <dgm:spPr/>
      <dgm:t>
        <a:bodyPr/>
        <a:lstStyle/>
        <a:p>
          <a:endParaRPr lang="ru-RU"/>
        </a:p>
      </dgm:t>
    </dgm:pt>
    <dgm:pt modelId="{F4B57931-1CAF-4A4B-8572-95A60EB2AD38}">
      <dgm:prSet phldrT="[Текст]" phldr="1"/>
      <dgm:spPr/>
      <dgm:t>
        <a:bodyPr/>
        <a:lstStyle/>
        <a:p>
          <a:endParaRPr lang="ru-RU" dirty="0"/>
        </a:p>
      </dgm:t>
    </dgm:pt>
    <dgm:pt modelId="{25B94A5B-9A1D-48F3-8ED2-7F3C71598508}" type="parTrans" cxnId="{6120A1AE-9B08-4140-BB60-D549ABCF9F18}">
      <dgm:prSet/>
      <dgm:spPr/>
      <dgm:t>
        <a:bodyPr/>
        <a:lstStyle/>
        <a:p>
          <a:endParaRPr lang="ru-RU"/>
        </a:p>
      </dgm:t>
    </dgm:pt>
    <dgm:pt modelId="{9DD15994-0C60-4006-BADF-A335A7126280}" type="sibTrans" cxnId="{6120A1AE-9B08-4140-BB60-D549ABCF9F18}">
      <dgm:prSet/>
      <dgm:spPr/>
      <dgm:t>
        <a:bodyPr/>
        <a:lstStyle/>
        <a:p>
          <a:endParaRPr lang="ru-RU"/>
        </a:p>
      </dgm:t>
    </dgm:pt>
    <dgm:pt modelId="{89F00A83-0B06-4FE1-B99B-11D0592EF31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СБЕР УНИВЕРСИТЕТ: МЕТОДИКИ ОБУЧЕНИЯ 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(лучшие практики, которые помогут сделать программу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мультиформатной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): </a:t>
          </a:r>
          <a:r>
            <a: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3"/>
            </a:rPr>
            <a:t>https://sberuniversity.ru/edutech-club/lab/methods/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1DEDB2-1CF9-47D1-84D8-122159EECBE3}" type="parTrans" cxnId="{3C20648E-1BAE-4A4D-A026-1296F8A56170}">
      <dgm:prSet/>
      <dgm:spPr/>
      <dgm:t>
        <a:bodyPr/>
        <a:lstStyle/>
        <a:p>
          <a:endParaRPr lang="ru-RU"/>
        </a:p>
      </dgm:t>
    </dgm:pt>
    <dgm:pt modelId="{1CF978FC-198C-4F35-B7B4-BCE5A68440F0}" type="sibTrans" cxnId="{3C20648E-1BAE-4A4D-A026-1296F8A56170}">
      <dgm:prSet/>
      <dgm:spPr/>
      <dgm:t>
        <a:bodyPr/>
        <a:lstStyle/>
        <a:p>
          <a:endParaRPr lang="ru-RU"/>
        </a:p>
      </dgm:t>
    </dgm:pt>
    <dgm:pt modelId="{49FB6656-70A4-410E-8CFF-94D1B77979AD}">
      <dgm:prSet phldrT="[Текст]" phldr="1"/>
      <dgm:spPr/>
      <dgm:t>
        <a:bodyPr/>
        <a:lstStyle/>
        <a:p>
          <a:endParaRPr lang="ru-RU" sz="2200" dirty="0"/>
        </a:p>
      </dgm:t>
    </dgm:pt>
    <dgm:pt modelId="{62EFB5FA-D78D-480D-B881-D34889033894}" type="parTrans" cxnId="{8A66537C-2CD9-4A4C-A7D5-8AF2295D3712}">
      <dgm:prSet/>
      <dgm:spPr/>
      <dgm:t>
        <a:bodyPr/>
        <a:lstStyle/>
        <a:p>
          <a:endParaRPr lang="ru-RU"/>
        </a:p>
      </dgm:t>
    </dgm:pt>
    <dgm:pt modelId="{4310F150-AD72-4D2D-905B-8F484BB60E4A}" type="sibTrans" cxnId="{8A66537C-2CD9-4A4C-A7D5-8AF2295D3712}">
      <dgm:prSet/>
      <dgm:spPr/>
      <dgm:t>
        <a:bodyPr/>
        <a:lstStyle/>
        <a:p>
          <a:endParaRPr lang="ru-RU"/>
        </a:p>
      </dgm:t>
    </dgm:pt>
    <dgm:pt modelId="{E6517C2E-5F64-4CA7-AEE2-38BCAEA5E077}" type="pres">
      <dgm:prSet presAssocID="{5FAA3A0B-E6B8-4AC9-8AB8-C7B1EB41713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0E1DD2-E6D8-48E7-B6B4-0C1664E2AE23}" type="pres">
      <dgm:prSet presAssocID="{ACF10D9D-1FFE-4971-ABD9-B55FC2771286}" presName="composite" presStyleCnt="0"/>
      <dgm:spPr/>
    </dgm:pt>
    <dgm:pt modelId="{1B2897E1-EBCC-4B48-8329-5E1B82C7D0C5}" type="pres">
      <dgm:prSet presAssocID="{ACF10D9D-1FFE-4971-ABD9-B55FC277128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65190-ADEF-408E-A670-0F4426DA6D60}" type="pres">
      <dgm:prSet presAssocID="{ACF10D9D-1FFE-4971-ABD9-B55FC277128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E9147-0212-4B2D-AB42-5AFC863B1E73}" type="pres">
      <dgm:prSet presAssocID="{944084FB-0198-4866-8DD3-FA3D56E07D96}" presName="sp" presStyleCnt="0"/>
      <dgm:spPr/>
    </dgm:pt>
    <dgm:pt modelId="{3637FA51-85AA-420E-B5AD-BFCE35D1C00A}" type="pres">
      <dgm:prSet presAssocID="{5303C520-E82E-4C40-AD6E-3A28353A6C8F}" presName="composite" presStyleCnt="0"/>
      <dgm:spPr/>
    </dgm:pt>
    <dgm:pt modelId="{4ECF8259-BCE6-46E8-A90B-2A6EE8561F4F}" type="pres">
      <dgm:prSet presAssocID="{5303C520-E82E-4C40-AD6E-3A28353A6C8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CB04B-C6B4-49C5-862E-3741C12E9817}" type="pres">
      <dgm:prSet presAssocID="{5303C520-E82E-4C40-AD6E-3A28353A6C8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E7C79-8235-4D37-BF0D-19224483CF8B}" type="pres">
      <dgm:prSet presAssocID="{58AD0ECC-D026-4807-B8F3-5F2C083A1F04}" presName="sp" presStyleCnt="0"/>
      <dgm:spPr/>
    </dgm:pt>
    <dgm:pt modelId="{D6F87C8A-F3AF-4EAB-9D38-BD37429C3920}" type="pres">
      <dgm:prSet presAssocID="{F4B57931-1CAF-4A4B-8572-95A60EB2AD38}" presName="composite" presStyleCnt="0"/>
      <dgm:spPr/>
    </dgm:pt>
    <dgm:pt modelId="{9364CEC3-56AD-4533-805E-6F82E9523E6D}" type="pres">
      <dgm:prSet presAssocID="{F4B57931-1CAF-4A4B-8572-95A60EB2AD3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90AD9-C0C8-415A-A4EA-2AA8969A54F9}" type="pres">
      <dgm:prSet presAssocID="{F4B57931-1CAF-4A4B-8572-95A60EB2AD3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7CAC9C-5A1B-4A77-B08C-8B08F7C0F851}" srcId="{5303C520-E82E-4C40-AD6E-3A28353A6C8F}" destId="{9917C42A-E1F7-4A03-9692-D590673E4C50}" srcOrd="0" destOrd="0" parTransId="{C7BD2B3C-8D98-47D9-A2C1-DB3EA1B85216}" sibTransId="{387B9FF5-11A5-4FFA-BCBD-1C7D2C78BFF8}"/>
    <dgm:cxn modelId="{2333539F-5999-440E-9A10-C93875830B55}" type="presOf" srcId="{9917C42A-E1F7-4A03-9692-D590673E4C50}" destId="{C2DCB04B-C6B4-49C5-862E-3741C12E9817}" srcOrd="0" destOrd="0" presId="urn:microsoft.com/office/officeart/2005/8/layout/chevron2"/>
    <dgm:cxn modelId="{1FB03A0A-2B14-481C-9E4E-A92859DFE4C3}" srcId="{5FAA3A0B-E6B8-4AC9-8AB8-C7B1EB417132}" destId="{5303C520-E82E-4C40-AD6E-3A28353A6C8F}" srcOrd="1" destOrd="0" parTransId="{3152AA36-C90E-49BD-BBD3-644A8B1C4536}" sibTransId="{58AD0ECC-D026-4807-B8F3-5F2C083A1F04}"/>
    <dgm:cxn modelId="{537A49CD-0CA0-4043-9CDB-C4BBFE20BE8B}" srcId="{ACF10D9D-1FFE-4971-ABD9-B55FC2771286}" destId="{B27B5C89-CCA3-4257-B445-24B52BBF3070}" srcOrd="0" destOrd="0" parTransId="{A3FC8911-E357-4643-BFC2-27DE50131906}" sibTransId="{92EE129B-9CCC-450C-9881-97210E6D7B21}"/>
    <dgm:cxn modelId="{3069C723-8164-41C3-A597-A9D219DAFC85}" type="presOf" srcId="{5303C520-E82E-4C40-AD6E-3A28353A6C8F}" destId="{4ECF8259-BCE6-46E8-A90B-2A6EE8561F4F}" srcOrd="0" destOrd="0" presId="urn:microsoft.com/office/officeart/2005/8/layout/chevron2"/>
    <dgm:cxn modelId="{2A495D78-0C9A-4B73-B9CB-2A7DD4D9C166}" type="presOf" srcId="{89F00A83-0B06-4FE1-B99B-11D0592EF318}" destId="{6D890AD9-C0C8-415A-A4EA-2AA8969A54F9}" srcOrd="0" destOrd="0" presId="urn:microsoft.com/office/officeart/2005/8/layout/chevron2"/>
    <dgm:cxn modelId="{13B82A23-FA18-4FF0-8484-6DFE2745ACFB}" type="presOf" srcId="{B27B5C89-CCA3-4257-B445-24B52BBF3070}" destId="{78A65190-ADEF-408E-A670-0F4426DA6D60}" srcOrd="0" destOrd="0" presId="urn:microsoft.com/office/officeart/2005/8/layout/chevron2"/>
    <dgm:cxn modelId="{3C20648E-1BAE-4A4D-A026-1296F8A56170}" srcId="{F4B57931-1CAF-4A4B-8572-95A60EB2AD38}" destId="{89F00A83-0B06-4FE1-B99B-11D0592EF318}" srcOrd="0" destOrd="0" parTransId="{071DEDB2-1CF9-47D1-84D8-122159EECBE3}" sibTransId="{1CF978FC-198C-4F35-B7B4-BCE5A68440F0}"/>
    <dgm:cxn modelId="{7F794AE4-4C03-4B2D-A937-B0AF8D70AC39}" type="presOf" srcId="{49FB6656-70A4-410E-8CFF-94D1B77979AD}" destId="{6D890AD9-C0C8-415A-A4EA-2AA8969A54F9}" srcOrd="0" destOrd="1" presId="urn:microsoft.com/office/officeart/2005/8/layout/chevron2"/>
    <dgm:cxn modelId="{6120A1AE-9B08-4140-BB60-D549ABCF9F18}" srcId="{5FAA3A0B-E6B8-4AC9-8AB8-C7B1EB417132}" destId="{F4B57931-1CAF-4A4B-8572-95A60EB2AD38}" srcOrd="2" destOrd="0" parTransId="{25B94A5B-9A1D-48F3-8ED2-7F3C71598508}" sibTransId="{9DD15994-0C60-4006-BADF-A335A7126280}"/>
    <dgm:cxn modelId="{7E95E779-A975-4F67-9826-934705726EAA}" srcId="{5FAA3A0B-E6B8-4AC9-8AB8-C7B1EB417132}" destId="{ACF10D9D-1FFE-4971-ABD9-B55FC2771286}" srcOrd="0" destOrd="0" parTransId="{9B8C9A3F-2B52-434F-9177-E45BDF169DF2}" sibTransId="{944084FB-0198-4866-8DD3-FA3D56E07D96}"/>
    <dgm:cxn modelId="{BDF3FB7F-15FD-49E0-8906-86BB0D5DB9DA}" type="presOf" srcId="{F4B57931-1CAF-4A4B-8572-95A60EB2AD38}" destId="{9364CEC3-56AD-4533-805E-6F82E9523E6D}" srcOrd="0" destOrd="0" presId="urn:microsoft.com/office/officeart/2005/8/layout/chevron2"/>
    <dgm:cxn modelId="{8A66537C-2CD9-4A4C-A7D5-8AF2295D3712}" srcId="{F4B57931-1CAF-4A4B-8572-95A60EB2AD38}" destId="{49FB6656-70A4-410E-8CFF-94D1B77979AD}" srcOrd="1" destOrd="0" parTransId="{62EFB5FA-D78D-480D-B881-D34889033894}" sibTransId="{4310F150-AD72-4D2D-905B-8F484BB60E4A}"/>
    <dgm:cxn modelId="{FFDFEB6C-25D6-4E5B-91E4-330DAAFDA289}" type="presOf" srcId="{ACF10D9D-1FFE-4971-ABD9-B55FC2771286}" destId="{1B2897E1-EBCC-4B48-8329-5E1B82C7D0C5}" srcOrd="0" destOrd="0" presId="urn:microsoft.com/office/officeart/2005/8/layout/chevron2"/>
    <dgm:cxn modelId="{5C7C25E0-A9F8-4224-93C0-FF5D60C59EA0}" type="presOf" srcId="{5FAA3A0B-E6B8-4AC9-8AB8-C7B1EB417132}" destId="{E6517C2E-5F64-4CA7-AEE2-38BCAEA5E077}" srcOrd="0" destOrd="0" presId="urn:microsoft.com/office/officeart/2005/8/layout/chevron2"/>
    <dgm:cxn modelId="{9CD0A742-803D-49E2-9D74-4E5977EA67ED}" type="presParOf" srcId="{E6517C2E-5F64-4CA7-AEE2-38BCAEA5E077}" destId="{570E1DD2-E6D8-48E7-B6B4-0C1664E2AE23}" srcOrd="0" destOrd="0" presId="urn:microsoft.com/office/officeart/2005/8/layout/chevron2"/>
    <dgm:cxn modelId="{265E76B0-51B2-41EF-A253-58CAF6460A09}" type="presParOf" srcId="{570E1DD2-E6D8-48E7-B6B4-0C1664E2AE23}" destId="{1B2897E1-EBCC-4B48-8329-5E1B82C7D0C5}" srcOrd="0" destOrd="0" presId="urn:microsoft.com/office/officeart/2005/8/layout/chevron2"/>
    <dgm:cxn modelId="{51A9298A-3028-44E7-A72D-DDBF7D6C0859}" type="presParOf" srcId="{570E1DD2-E6D8-48E7-B6B4-0C1664E2AE23}" destId="{78A65190-ADEF-408E-A670-0F4426DA6D60}" srcOrd="1" destOrd="0" presId="urn:microsoft.com/office/officeart/2005/8/layout/chevron2"/>
    <dgm:cxn modelId="{FFC4836F-45E4-4774-8C40-3BBE0421DF4E}" type="presParOf" srcId="{E6517C2E-5F64-4CA7-AEE2-38BCAEA5E077}" destId="{A54E9147-0212-4B2D-AB42-5AFC863B1E73}" srcOrd="1" destOrd="0" presId="urn:microsoft.com/office/officeart/2005/8/layout/chevron2"/>
    <dgm:cxn modelId="{4E9F3FAC-9FE6-4BB8-9546-528A1B9CC68C}" type="presParOf" srcId="{E6517C2E-5F64-4CA7-AEE2-38BCAEA5E077}" destId="{3637FA51-85AA-420E-B5AD-BFCE35D1C00A}" srcOrd="2" destOrd="0" presId="urn:microsoft.com/office/officeart/2005/8/layout/chevron2"/>
    <dgm:cxn modelId="{D784DDAE-8CDE-4465-8106-E623153CE92A}" type="presParOf" srcId="{3637FA51-85AA-420E-B5AD-BFCE35D1C00A}" destId="{4ECF8259-BCE6-46E8-A90B-2A6EE8561F4F}" srcOrd="0" destOrd="0" presId="urn:microsoft.com/office/officeart/2005/8/layout/chevron2"/>
    <dgm:cxn modelId="{01E5659B-E30D-404D-8AA1-6DF61687B3A3}" type="presParOf" srcId="{3637FA51-85AA-420E-B5AD-BFCE35D1C00A}" destId="{C2DCB04B-C6B4-49C5-862E-3741C12E9817}" srcOrd="1" destOrd="0" presId="urn:microsoft.com/office/officeart/2005/8/layout/chevron2"/>
    <dgm:cxn modelId="{AE3E3BC2-9290-440E-A9A1-17421EB9436C}" type="presParOf" srcId="{E6517C2E-5F64-4CA7-AEE2-38BCAEA5E077}" destId="{780E7C79-8235-4D37-BF0D-19224483CF8B}" srcOrd="3" destOrd="0" presId="urn:microsoft.com/office/officeart/2005/8/layout/chevron2"/>
    <dgm:cxn modelId="{57256ABF-2308-4772-B5D5-E7B45B9DCB7B}" type="presParOf" srcId="{E6517C2E-5F64-4CA7-AEE2-38BCAEA5E077}" destId="{D6F87C8A-F3AF-4EAB-9D38-BD37429C3920}" srcOrd="4" destOrd="0" presId="urn:microsoft.com/office/officeart/2005/8/layout/chevron2"/>
    <dgm:cxn modelId="{8F4F2F14-4264-47E7-9EC9-FB849F54AC58}" type="presParOf" srcId="{D6F87C8A-F3AF-4EAB-9D38-BD37429C3920}" destId="{9364CEC3-56AD-4533-805E-6F82E9523E6D}" srcOrd="0" destOrd="0" presId="urn:microsoft.com/office/officeart/2005/8/layout/chevron2"/>
    <dgm:cxn modelId="{A628C8E0-C825-45FA-B0B8-BFE3D7E927F7}" type="presParOf" srcId="{D6F87C8A-F3AF-4EAB-9D38-BD37429C3920}" destId="{6D890AD9-C0C8-415A-A4EA-2AA8969A54F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336A0-5BD4-4828-88F4-EACF259256AA}">
      <dsp:nvSpPr>
        <dsp:cNvPr id="0" name=""/>
        <dsp:cNvSpPr/>
      </dsp:nvSpPr>
      <dsp:spPr bwMode="white">
        <a:xfrm>
          <a:off x="3422144" y="2152"/>
          <a:ext cx="7655737" cy="243399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zh-CN" sz="1800" b="1" kern="1200">
              <a:latin typeface="Times New Roman" panose="02020603050405020304" charset="0"/>
              <a:cs typeface="Times New Roman" panose="02020603050405020304" charset="0"/>
            </a:rPr>
            <a:t>Закон РФ «Об Образовании»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zh-CN" sz="1800" b="1" kern="1200">
              <a:latin typeface="Times New Roman" panose="02020603050405020304" charset="0"/>
              <a:cs typeface="Times New Roman" panose="02020603050405020304" charset="0"/>
            </a:rPr>
            <a:t>Концепция 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zh-CN" sz="1800" b="1" kern="1200">
              <a:latin typeface="Times New Roman" panose="02020603050405020304" charset="0"/>
              <a:cs typeface="Times New Roman" panose="02020603050405020304" charset="0"/>
            </a:rPr>
            <a:t>Приказ Минпросвещения № 629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zh-CN" sz="1800" b="1" kern="1200">
              <a:latin typeface="Times New Roman" panose="02020603050405020304" charset="0"/>
              <a:cs typeface="Times New Roman" panose="02020603050405020304" charset="0"/>
            </a:rPr>
            <a:t>СанПиНы 2020, 2021гг 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zh-CN" sz="1800" b="1" kern="1200">
              <a:latin typeface="Times New Roman" panose="02020603050405020304" charset="0"/>
              <a:cs typeface="Times New Roman" panose="02020603050405020304" charset="0"/>
            </a:rPr>
            <a:t>Профтсандарт «Педагог дополнительного образования»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zh-CN" sz="1800" b="1" kern="1200">
              <a:latin typeface="Times New Roman" panose="02020603050405020304" charset="0"/>
              <a:cs typeface="Times New Roman" panose="02020603050405020304" charset="0"/>
            </a:rPr>
            <a:t> и другие</a:t>
          </a:r>
        </a:p>
        <a:p>
          <a:pPr marL="285750" lvl="1" indent="-285750" algn="l" defTabSz="20891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4700" b="1" kern="1200">
            <a:latin typeface="Times New Roman" panose="02020603050405020304" charset="0"/>
            <a:cs typeface="Times New Roman" panose="02020603050405020304" charset="0"/>
          </a:endParaRPr>
        </a:p>
      </dsp:txBody>
      <dsp:txXfrm>
        <a:off x="3422144" y="306402"/>
        <a:ext cx="6742989" cy="1825497"/>
      </dsp:txXfrm>
    </dsp:sp>
    <dsp:sp modelId="{3E5C28D6-E517-43C8-8FB4-28F9D62E9CD5}">
      <dsp:nvSpPr>
        <dsp:cNvPr id="0" name=""/>
        <dsp:cNvSpPr/>
      </dsp:nvSpPr>
      <dsp:spPr bwMode="white">
        <a:xfrm>
          <a:off x="6043" y="211576"/>
          <a:ext cx="3416100" cy="20151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2000" b="1" kern="1200">
              <a:latin typeface="Times New Roman" panose="02020603050405020304" charset="0"/>
              <a:cs typeface="Times New Roman" panose="02020603050405020304" charset="0"/>
            </a:rPr>
            <a:t>ОБЯЗАТЕЛЬНЫЕ </a:t>
          </a:r>
        </a:p>
      </dsp:txBody>
      <dsp:txXfrm>
        <a:off x="104414" y="309947"/>
        <a:ext cx="3219358" cy="1818405"/>
      </dsp:txXfrm>
    </dsp:sp>
    <dsp:sp modelId="{D74634E7-CFBB-41DF-86D8-912CF6A570D6}">
      <dsp:nvSpPr>
        <dsp:cNvPr id="0" name=""/>
        <dsp:cNvSpPr/>
      </dsp:nvSpPr>
      <dsp:spPr bwMode="white">
        <a:xfrm>
          <a:off x="3542876" y="2637663"/>
          <a:ext cx="7534602" cy="22674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en-US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«</a:t>
          </a:r>
          <a:r>
            <a:rPr lang="en-US" altLang="en-US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Правил</a:t>
          </a:r>
          <a:r>
            <a:rPr lang="ru-RU" altLang="en-US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а</a:t>
          </a:r>
          <a:r>
            <a:rPr lang="en-US" altLang="ru-RU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применения</a:t>
          </a:r>
          <a:r>
            <a:rPr lang="en-US" altLang="ru-RU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организациями</a:t>
          </a:r>
          <a:r>
            <a:rPr lang="en-US" altLang="ru-RU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, </a:t>
          </a:r>
          <a:r>
            <a:rPr lang="en-US" altLang="en-US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осуществляющими</a:t>
          </a:r>
          <a:r>
            <a:rPr lang="en-US" altLang="ru-RU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образовательную</a:t>
          </a:r>
          <a:r>
            <a:rPr lang="en-US" altLang="ru-RU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деятельность</a:t>
          </a:r>
          <a:r>
            <a:rPr lang="en-US" altLang="ru-RU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, </a:t>
          </a:r>
          <a:r>
            <a:rPr lang="en-US" altLang="en-US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электронного</a:t>
          </a:r>
          <a:r>
            <a:rPr lang="en-US" altLang="ru-RU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обучения</a:t>
          </a:r>
          <a:r>
            <a:rPr lang="en-US" altLang="ru-RU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, </a:t>
          </a:r>
          <a:r>
            <a:rPr lang="en-US" altLang="en-US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дистанционных</a:t>
          </a:r>
          <a:r>
            <a:rPr lang="en-US" altLang="ru-RU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образовательных</a:t>
          </a:r>
          <a:r>
            <a:rPr lang="en-US" altLang="ru-RU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технологий</a:t>
          </a:r>
          <a:r>
            <a:rPr lang="en-US" altLang="ru-RU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при</a:t>
          </a:r>
          <a:r>
            <a:rPr lang="en-US" altLang="ru-RU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реализации</a:t>
          </a:r>
          <a:r>
            <a:rPr lang="en-US" altLang="ru-RU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образовательных</a:t>
          </a:r>
          <a:r>
            <a:rPr lang="en-US" altLang="ru-RU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kern="1200">
              <a:latin typeface="Times New Roman" panose="02020603050405020304" charset="0"/>
              <a:cs typeface="Times New Roman" panose="02020603050405020304" charset="0"/>
              <a:sym typeface="+mn-ea"/>
            </a:rPr>
            <a:t>программ»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600" b="1" kern="1200" dirty="0">
              <a:latin typeface="Times New Roman" panose="02020603050405020304" charset="0"/>
              <a:cs typeface="Times New Roman" panose="02020603050405020304" charset="0"/>
              <a:sym typeface="+mn-ea"/>
            </a:rPr>
            <a:t>«</a:t>
          </a:r>
          <a:r>
            <a:rPr lang="en-US" altLang="en-US" sz="1600" b="1" kern="1200" dirty="0" err="1">
              <a:latin typeface="Times New Roman" panose="02020603050405020304" charset="0"/>
              <a:cs typeface="Times New Roman" panose="02020603050405020304" charset="0"/>
              <a:sym typeface="+mn-ea"/>
            </a:rPr>
            <a:t>Об</a:t>
          </a:r>
          <a:r>
            <a:rPr lang="en-US" altLang="ru-RU" sz="1600" b="1" kern="1200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kern="1200" dirty="0" err="1">
              <a:latin typeface="Times New Roman" panose="02020603050405020304" charset="0"/>
              <a:cs typeface="Times New Roman" panose="02020603050405020304" charset="0"/>
              <a:sym typeface="+mn-ea"/>
            </a:rPr>
            <a:t>организации</a:t>
          </a:r>
          <a:r>
            <a:rPr lang="en-US" altLang="ru-RU" sz="1600" b="1" kern="1200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kern="1200" dirty="0">
              <a:latin typeface="Times New Roman" panose="02020603050405020304" charset="0"/>
              <a:cs typeface="Times New Roman" panose="02020603050405020304" charset="0"/>
              <a:sym typeface="+mn-ea"/>
            </a:rPr>
            <a:t>и</a:t>
          </a:r>
          <a:r>
            <a:rPr lang="en-US" altLang="ru-RU" sz="1600" b="1" kern="1200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kern="1200" dirty="0" err="1">
              <a:latin typeface="Times New Roman" panose="02020603050405020304" charset="0"/>
              <a:cs typeface="Times New Roman" panose="02020603050405020304" charset="0"/>
              <a:sym typeface="+mn-ea"/>
            </a:rPr>
            <a:t>осуществлении</a:t>
          </a:r>
          <a:r>
            <a:rPr lang="en-US" altLang="ru-RU" sz="1600" b="1" kern="1200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kern="1200" dirty="0" err="1">
              <a:latin typeface="Times New Roman" panose="02020603050405020304" charset="0"/>
              <a:cs typeface="Times New Roman" panose="02020603050405020304" charset="0"/>
              <a:sym typeface="+mn-ea"/>
            </a:rPr>
            <a:t>образовательной</a:t>
          </a:r>
          <a:r>
            <a:rPr lang="en-US" altLang="ru-RU" sz="1600" b="1" kern="1200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kern="1200" dirty="0" err="1">
              <a:latin typeface="Times New Roman" panose="02020603050405020304" charset="0"/>
              <a:cs typeface="Times New Roman" panose="02020603050405020304" charset="0"/>
              <a:sym typeface="+mn-ea"/>
            </a:rPr>
            <a:t>деятельности</a:t>
          </a:r>
          <a:r>
            <a:rPr lang="en-US" altLang="ru-RU" sz="1600" b="1" kern="1200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kern="1200" dirty="0" err="1">
              <a:latin typeface="Times New Roman" panose="02020603050405020304" charset="0"/>
              <a:cs typeface="Times New Roman" panose="02020603050405020304" charset="0"/>
              <a:sym typeface="+mn-ea"/>
            </a:rPr>
            <a:t>по</a:t>
          </a:r>
          <a:r>
            <a:rPr lang="en-US" altLang="ru-RU" sz="1600" b="1" kern="1200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kern="1200" dirty="0" err="1">
              <a:latin typeface="Times New Roman" panose="02020603050405020304" charset="0"/>
              <a:cs typeface="Times New Roman" panose="02020603050405020304" charset="0"/>
              <a:sym typeface="+mn-ea"/>
            </a:rPr>
            <a:t>сетевой</a:t>
          </a:r>
          <a:r>
            <a:rPr lang="en-US" altLang="ru-RU" sz="1600" b="1" kern="1200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kern="1200" dirty="0" err="1">
              <a:latin typeface="Times New Roman" panose="02020603050405020304" charset="0"/>
              <a:cs typeface="Times New Roman" panose="02020603050405020304" charset="0"/>
              <a:sym typeface="+mn-ea"/>
            </a:rPr>
            <a:t>форме</a:t>
          </a:r>
          <a:r>
            <a:rPr lang="en-US" altLang="ru-RU" sz="1600" b="1" kern="1200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kern="1200" dirty="0" err="1">
              <a:latin typeface="Times New Roman" panose="02020603050405020304" charset="0"/>
              <a:cs typeface="Times New Roman" panose="02020603050405020304" charset="0"/>
              <a:sym typeface="+mn-ea"/>
            </a:rPr>
            <a:t>реализации</a:t>
          </a:r>
          <a:r>
            <a:rPr lang="en-US" altLang="ru-RU" sz="1600" b="1" kern="1200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kern="1200" dirty="0" err="1">
              <a:latin typeface="Times New Roman" panose="02020603050405020304" charset="0"/>
              <a:cs typeface="Times New Roman" panose="02020603050405020304" charset="0"/>
              <a:sym typeface="+mn-ea"/>
            </a:rPr>
            <a:t>образовательных</a:t>
          </a:r>
          <a:r>
            <a:rPr lang="en-US" altLang="ru-RU" sz="1600" b="1" kern="1200" dirty="0">
              <a:latin typeface="Times New Roman" panose="02020603050405020304" charset="0"/>
              <a:cs typeface="Times New Roman" panose="02020603050405020304" charset="0"/>
              <a:sym typeface="+mn-ea"/>
            </a:rPr>
            <a:t> </a:t>
          </a:r>
          <a:r>
            <a:rPr lang="en-US" altLang="en-US" sz="1600" b="1" kern="1200" dirty="0" err="1">
              <a:latin typeface="Times New Roman" panose="02020603050405020304" charset="0"/>
              <a:cs typeface="Times New Roman" panose="02020603050405020304" charset="0"/>
              <a:sym typeface="+mn-ea"/>
            </a:rPr>
            <a:t>программ</a:t>
          </a:r>
          <a:r>
            <a:rPr lang="en-US" altLang="en-US" sz="1600" b="1" kern="1200" dirty="0">
              <a:latin typeface="Times New Roman" panose="02020603050405020304" charset="0"/>
              <a:cs typeface="Times New Roman" panose="02020603050405020304" charset="0"/>
              <a:sym typeface="+mn-ea"/>
            </a:rPr>
            <a:t>»</a:t>
          </a:r>
          <a:endParaRPr lang="ru-RU" altLang="en-US" sz="1600" b="1" kern="1200" dirty="0">
            <a:latin typeface="Times New Roman" panose="02020603050405020304" charset="0"/>
            <a:cs typeface="Times New Roman" panose="02020603050405020304" charset="0"/>
            <a:sym typeface="+mn-ea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en-US" sz="1600" b="1" kern="1200" dirty="0" smtClean="0">
              <a:latin typeface="Times New Roman" panose="02020603050405020304" charset="0"/>
              <a:cs typeface="Times New Roman" panose="02020603050405020304" charset="0"/>
              <a:sym typeface="+mn-ea"/>
            </a:rPr>
            <a:t>и другие</a:t>
          </a:r>
          <a:endParaRPr lang="ru-RU" altLang="en-US" sz="1600" b="1" kern="1200" dirty="0">
            <a:latin typeface="Times New Roman" panose="02020603050405020304" charset="0"/>
            <a:cs typeface="Times New Roman" panose="02020603050405020304" charset="0"/>
            <a:sym typeface="+mn-ea"/>
          </a:endParaRPr>
        </a:p>
      </dsp:txBody>
      <dsp:txXfrm>
        <a:off x="3542876" y="2921096"/>
        <a:ext cx="6684303" cy="1700598"/>
      </dsp:txXfrm>
    </dsp:sp>
    <dsp:sp modelId="{5374CFFA-4AFA-4C8B-A17E-2A83A494C838}">
      <dsp:nvSpPr>
        <dsp:cNvPr id="0" name=""/>
        <dsp:cNvSpPr/>
      </dsp:nvSpPr>
      <dsp:spPr bwMode="white">
        <a:xfrm>
          <a:off x="24103" y="2745121"/>
          <a:ext cx="3536430" cy="20151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zh-CN" sz="1600" b="1" kern="1200" dirty="0" smtClean="0">
              <a:latin typeface="Times New Roman" panose="02020603050405020304" charset="0"/>
              <a:cs typeface="Times New Roman" panose="02020603050405020304" charset="0"/>
            </a:rPr>
            <a:t>ТОЛЬКО ЕСЛИ ПРИМЕНЯЮТСЯ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zh-CN" sz="1600" b="1" kern="1200" dirty="0" smtClean="0">
              <a:latin typeface="Times New Roman" panose="02020603050405020304" charset="0"/>
              <a:cs typeface="Times New Roman" panose="02020603050405020304" charset="0"/>
            </a:rPr>
            <a:t>ПРИ ОРГАНИЗАЦИИ ОБРАЗОВАТЕЛЬНОГО ПРОЦЕССА</a:t>
          </a:r>
          <a:endParaRPr lang="ru-RU" altLang="zh-CN" sz="1600" b="1" kern="1200" dirty="0">
            <a:latin typeface="Times New Roman" panose="02020603050405020304" charset="0"/>
            <a:cs typeface="Times New Roman" panose="02020603050405020304" charset="0"/>
          </a:endParaRPr>
        </a:p>
      </dsp:txBody>
      <dsp:txXfrm>
        <a:off x="122474" y="2843492"/>
        <a:ext cx="3339688" cy="18184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897E1-EBCC-4B48-8329-5E1B82C7D0C5}">
      <dsp:nvSpPr>
        <dsp:cNvPr id="0" name=""/>
        <dsp:cNvSpPr/>
      </dsp:nvSpPr>
      <dsp:spPr>
        <a:xfrm rot="5400000">
          <a:off x="-280376" y="282879"/>
          <a:ext cx="1869178" cy="13084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 rot="-5400000">
        <a:off x="1" y="656714"/>
        <a:ext cx="1308424" cy="560754"/>
      </dsp:txXfrm>
    </dsp:sp>
    <dsp:sp modelId="{78A65190-ADEF-408E-A670-0F4426DA6D60}">
      <dsp:nvSpPr>
        <dsp:cNvPr id="0" name=""/>
        <dsp:cNvSpPr/>
      </dsp:nvSpPr>
      <dsp:spPr>
        <a:xfrm rot="5400000">
          <a:off x="4835261" y="-3524333"/>
          <a:ext cx="1214965" cy="82686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solidFill>
                <a:srgbClr val="C00000"/>
              </a:solidFill>
              <a:latin typeface="Times New Roman" panose="02020603050405020304"/>
              <a:cs typeface="Times New Roman" panose="02020603050405020304"/>
            </a:rPr>
            <a:t>НЕТОЛОГИЯ: МЕТОДИЧЕСКИЙ ТУЛБУКС </a:t>
          </a:r>
          <a:r>
            <a:rPr lang="ru-RU" sz="2200" b="1" kern="1200" dirty="0" smtClean="0">
              <a:solidFill>
                <a:prstClr val="black"/>
              </a:solidFill>
              <a:latin typeface="Times New Roman" panose="02020603050405020304"/>
              <a:cs typeface="Times New Roman" panose="02020603050405020304"/>
            </a:rPr>
            <a:t>(креативные инструменты, которые помогут спроектировать эффективное обучение)</a:t>
          </a:r>
          <a:r>
            <a:rPr lang="en-US" sz="2200" b="1" kern="1200" dirty="0" smtClean="0">
              <a:solidFill>
                <a:prstClr val="black"/>
              </a:solidFill>
              <a:latin typeface="Times New Roman" panose="02020603050405020304"/>
              <a:cs typeface="Times New Roman" panose="02020603050405020304"/>
            </a:rPr>
            <a:t> </a:t>
          </a:r>
          <a:r>
            <a:rPr lang="en-US" sz="2200" b="1" kern="1200" dirty="0" smtClean="0">
              <a:solidFill>
                <a:srgbClr val="C00000"/>
              </a:solidFill>
              <a:latin typeface="Times New Roman" panose="02020603050405020304"/>
              <a:cs typeface="Times New Roman" panose="02020603050405020304"/>
              <a:hlinkClick xmlns:r="http://schemas.openxmlformats.org/officeDocument/2006/relationships" r:id="rId1"/>
            </a:rPr>
            <a:t>https://netology.ru/educational-toolbox</a:t>
          </a:r>
          <a:r>
            <a:rPr lang="ru-RU" sz="2200" b="1" kern="1200" dirty="0" smtClean="0">
              <a:solidFill>
                <a:srgbClr val="C00000"/>
              </a:solidFill>
              <a:latin typeface="Times New Roman" panose="02020603050405020304"/>
              <a:cs typeface="Times New Roman" panose="02020603050405020304"/>
            </a:rPr>
            <a:t> </a:t>
          </a:r>
          <a:endParaRPr lang="ru-RU" sz="2200" kern="1200" dirty="0">
            <a:solidFill>
              <a:srgbClr val="C00000"/>
            </a:solidFill>
          </a:endParaRPr>
        </a:p>
      </dsp:txBody>
      <dsp:txXfrm rot="-5400000">
        <a:off x="1308424" y="61814"/>
        <a:ext cx="8209329" cy="1096345"/>
      </dsp:txXfrm>
    </dsp:sp>
    <dsp:sp modelId="{4ECF8259-BCE6-46E8-A90B-2A6EE8561F4F}">
      <dsp:nvSpPr>
        <dsp:cNvPr id="0" name=""/>
        <dsp:cNvSpPr/>
      </dsp:nvSpPr>
      <dsp:spPr>
        <a:xfrm rot="5400000">
          <a:off x="-280376" y="1960594"/>
          <a:ext cx="1869178" cy="13084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 rot="-5400000">
        <a:off x="1" y="2334429"/>
        <a:ext cx="1308424" cy="560754"/>
      </dsp:txXfrm>
    </dsp:sp>
    <dsp:sp modelId="{C2DCB04B-C6B4-49C5-862E-3741C12E9817}">
      <dsp:nvSpPr>
        <dsp:cNvPr id="0" name=""/>
        <dsp:cNvSpPr/>
      </dsp:nvSpPr>
      <dsp:spPr>
        <a:xfrm rot="5400000">
          <a:off x="4835261" y="-1846619"/>
          <a:ext cx="1214965" cy="82686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22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LearningApps.org»: </a:t>
          </a:r>
          <a:r>
            <a:rPr lang="ru-RU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ресурс для создания и использования интерактивных упражнений: </a:t>
          </a:r>
          <a:r>
            <a:rPr lang="en-US" sz="22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2"/>
            </a:rPr>
            <a:t>https://learningapps.org/</a:t>
          </a:r>
          <a:r>
            <a:rPr lang="ru-RU" sz="22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2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308424" y="1739528"/>
        <a:ext cx="8209329" cy="1096345"/>
      </dsp:txXfrm>
    </dsp:sp>
    <dsp:sp modelId="{9364CEC3-56AD-4533-805E-6F82E9523E6D}">
      <dsp:nvSpPr>
        <dsp:cNvPr id="0" name=""/>
        <dsp:cNvSpPr/>
      </dsp:nvSpPr>
      <dsp:spPr>
        <a:xfrm rot="5400000">
          <a:off x="-280376" y="3638308"/>
          <a:ext cx="1869178" cy="13084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 rot="-5400000">
        <a:off x="1" y="4012143"/>
        <a:ext cx="1308424" cy="560754"/>
      </dsp:txXfrm>
    </dsp:sp>
    <dsp:sp modelId="{6D890AD9-C0C8-415A-A4EA-2AA8969A54F9}">
      <dsp:nvSpPr>
        <dsp:cNvPr id="0" name=""/>
        <dsp:cNvSpPr/>
      </dsp:nvSpPr>
      <dsp:spPr>
        <a:xfrm rot="5400000">
          <a:off x="4835261" y="-168905"/>
          <a:ext cx="1214965" cy="82686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СБЕР УНИВЕРСИТЕТ: МЕТОДИКИ ОБУЧЕНИЯ 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(лучшие практики, которые помогут сделать программу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мультиформатной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): </a:t>
          </a:r>
          <a:r>
            <a:rPr lang="en-U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3"/>
            </a:rPr>
            <a:t>https://sberuniversity.ru/edutech-club/lab/methods/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200" kern="1200" dirty="0"/>
        </a:p>
      </dsp:txBody>
      <dsp:txXfrm rot="-5400000">
        <a:off x="1308424" y="3417242"/>
        <a:ext cx="8209329" cy="1096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A6550-F898-4CD6-8AA6-06A1474EDE45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934C8-A573-48C6-83E0-0BAC55106D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FC4433-D2C1-4621-BA1E-BEF6CCE94761}" type="datetimeFigureOut">
              <a:rPr lang="ru-RU"/>
              <a:t>22.05.2025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DBD6E0-73B9-43AF-A265-7AF64C45FC1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2114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FC4433-D2C1-4621-BA1E-BEF6CCE94761}" type="datetimeFigureOut">
              <a:rPr lang="ru-RU"/>
              <a:t>22.05.2025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DBD6E0-73B9-43AF-A265-7AF64C45FC1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5522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FC4433-D2C1-4621-BA1E-BEF6CCE94761}" type="datetimeFigureOut">
              <a:rPr lang="ru-RU"/>
              <a:t>22.05.2025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DBD6E0-73B9-43AF-A265-7AF64C45FC1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0793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FC4433-D2C1-4621-BA1E-BEF6CCE94761}" type="datetimeFigureOut">
              <a:rPr lang="ru-RU"/>
              <a:t>22.05.2025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DBD6E0-73B9-43AF-A265-7AF64C45FC1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4195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6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9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FC4433-D2C1-4621-BA1E-BEF6CCE94761}" type="datetimeFigureOut">
              <a:rPr lang="ru-RU"/>
              <a:t>22.05.2025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DBD6E0-73B9-43AF-A265-7AF64C45FC1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02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FC4433-D2C1-4621-BA1E-BEF6CCE94761}" type="datetimeFigureOut">
              <a:rPr lang="ru-RU"/>
              <a:t>22.05.2025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DBD6E0-73B9-43AF-A265-7AF64C45FC1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2464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FC4433-D2C1-4621-BA1E-BEF6CCE94761}" type="datetimeFigureOut">
              <a:rPr lang="ru-RU"/>
              <a:t>22.05.2025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DBD6E0-73B9-43AF-A265-7AF64C45FC1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0066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FC4433-D2C1-4621-BA1E-BEF6CCE94761}" type="datetimeFigureOut">
              <a:rPr lang="ru-RU"/>
              <a:t>22.05.2025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DBD6E0-73B9-43AF-A265-7AF64C45FC1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3369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FC4433-D2C1-4621-BA1E-BEF6CCE94761}" type="datetimeFigureOut">
              <a:rPr lang="ru-RU"/>
              <a:t>22.05.2025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DBD6E0-73B9-43AF-A265-7AF64C45FC1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0736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FC4433-D2C1-4621-BA1E-BEF6CCE94761}" type="datetimeFigureOut">
              <a:rPr lang="ru-RU"/>
              <a:t>22.05.2025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DBD6E0-73B9-43AF-A265-7AF64C45FC1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5167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FC4433-D2C1-4621-BA1E-BEF6CCE94761}" type="datetimeFigureOut">
              <a:rPr lang="ru-RU"/>
              <a:t>22.05.2025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EDBD6E0-73B9-43AF-A265-7AF64C45FC1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15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2FC4433-D2C1-4621-BA1E-BEF6CCE94761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22.05.2025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EDBD6E0-73B9-43AF-A265-7AF64C45FC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FC4433-D2C1-4621-BA1E-BEF6CCE94761}" type="datetimeFigureOut">
              <a:rPr lang="ru-RU"/>
              <a:t>22.05.2025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DBD6E0-73B9-43AF-A265-7AF64C45FC1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02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 panose="020B0604020202020204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iso54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9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niso54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/>
          <p:nvPr/>
        </p:nvSpPr>
        <p:spPr>
          <a:xfrm>
            <a:off x="6130752" y="215977"/>
            <a:ext cx="5850679" cy="326138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Нормативные документы дополнительного образования детей. Современные тенденции обновления содержания, методов и технологий дополнительного образования детей. Алгоритм разработки дополнительной общеразвивающей программы.</a:t>
            </a:r>
          </a:p>
        </p:txBody>
      </p:sp>
      <p:sp>
        <p:nvSpPr>
          <p:cNvPr id="4" name="Заголовок 1"/>
          <p:cNvSpPr txBox="1"/>
          <p:nvPr/>
        </p:nvSpPr>
        <p:spPr>
          <a:xfrm>
            <a:off x="6219212" y="3537013"/>
            <a:ext cx="5850679" cy="306034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endParaRPr lang="ru-RU" sz="2400" b="1" u="sng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r"/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Спикер:</a:t>
            </a:r>
          </a:p>
          <a:p>
            <a:pPr algn="r"/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Азарова Елена Станиславовна, </a:t>
            </a:r>
          </a:p>
          <a:p>
            <a:pPr algn="r"/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методист МОЦ</a:t>
            </a:r>
          </a:p>
          <a:p>
            <a:endParaRPr lang="ru-RU" sz="2400" b="1" u="sng" dirty="0" smtClean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Сайт МАУ ДПО НИСО:</a:t>
            </a:r>
          </a:p>
          <a:p>
            <a:r>
              <a:rPr lang="en-US" sz="2400" b="1" u="sng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hlinkClick r:id="rId3"/>
              </a:rPr>
              <a:t>https://niso54.ru/</a:t>
            </a:r>
            <a:endParaRPr lang="en-US" sz="2400" b="1" dirty="0" smtClean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2400" b="1" i="1" u="sng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e-mail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mocniso@yandex.ru</a:t>
            </a:r>
            <a:endParaRPr lang="ru-RU" sz="2400" b="1" i="1" dirty="0" smtClean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тел: 311-08-07 (доб.1)</a:t>
            </a:r>
          </a:p>
          <a:p>
            <a:endParaRPr lang="ru-RU" sz="1650" b="1" i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7" y="0"/>
            <a:ext cx="6132107" cy="6921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5833" y="1413189"/>
            <a:ext cx="2052228" cy="914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Художественная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719700" y="116666"/>
            <a:ext cx="2188507" cy="89756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Туристско-краеведческая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06795" y="116666"/>
            <a:ext cx="2420206" cy="914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Естественнонаучная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011922" y="116666"/>
            <a:ext cx="1977884" cy="914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Физкультурно-спортивная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804293" y="1305233"/>
            <a:ext cx="1980220" cy="9232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Техническая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106827" y="153309"/>
            <a:ext cx="2268252" cy="914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Социально-гуманитарная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575685" y="1814830"/>
            <a:ext cx="4506595" cy="6635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ПРИОРИТЕТЫ РАЗВИТИЯ ВСЕХ НАПРАВЛЕННОСТЕЙ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cxnSp>
        <p:nvCxnSpPr>
          <p:cNvPr id="22" name="Прямая со стрелкой 21"/>
          <p:cNvCxnSpPr>
            <a:stCxn id="20" idx="1"/>
          </p:cNvCxnSpPr>
          <p:nvPr/>
        </p:nvCxnSpPr>
        <p:spPr>
          <a:xfrm flipH="1" flipV="1">
            <a:off x="2351798" y="1714710"/>
            <a:ext cx="1223645" cy="43243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3215474" y="1099502"/>
            <a:ext cx="935990" cy="67373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4764010" y="985834"/>
            <a:ext cx="360045" cy="82359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6527950" y="1003614"/>
            <a:ext cx="443865" cy="80581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7610033" y="990397"/>
            <a:ext cx="1492885" cy="80772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0" idx="3"/>
            <a:endCxn id="18" idx="1"/>
          </p:cNvCxnSpPr>
          <p:nvPr/>
        </p:nvCxnSpPr>
        <p:spPr>
          <a:xfrm flipV="1">
            <a:off x="8082570" y="1766780"/>
            <a:ext cx="1722120" cy="38036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трелка вниз 48"/>
          <p:cNvSpPr/>
          <p:nvPr/>
        </p:nvSpPr>
        <p:spPr>
          <a:xfrm rot="10800000" flipH="1">
            <a:off x="5582203" y="2495791"/>
            <a:ext cx="216024" cy="349047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8917177" y="5013282"/>
            <a:ext cx="3120861" cy="1237883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развитие финансовой, правовой и медиа-грамотности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251200" y="2853055"/>
            <a:ext cx="5330825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МЕХАНИЗМЫ ОБНОВЛЕНИЯ СОДЕРЖАНИЯ, МЕТОДОВ И ТЕХНОЛОГИЙ ОБУЧЕНИЯ В СИСТЕМЕ ДОД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10" name="Прямая со стрелкой 9"/>
          <p:cNvCxnSpPr/>
          <p:nvPr>
            <p:custDataLst>
              <p:tags r:id="rId1"/>
            </p:custDataLst>
          </p:nvPr>
        </p:nvCxnSpPr>
        <p:spPr>
          <a:xfrm flipH="1">
            <a:off x="2712509" y="3784976"/>
            <a:ext cx="863858" cy="142263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58" idx="1"/>
          </p:cNvCxnSpPr>
          <p:nvPr>
            <p:custDataLst>
              <p:tags r:id="rId2"/>
            </p:custDataLst>
          </p:nvPr>
        </p:nvCxnSpPr>
        <p:spPr>
          <a:xfrm flipH="1">
            <a:off x="2768127" y="3310255"/>
            <a:ext cx="483073" cy="33476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96081" y="5085184"/>
            <a:ext cx="3410390" cy="1448083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развитие лидерских качеств, предпринимательской деятельности</a:t>
            </a:r>
          </a:p>
        </p:txBody>
      </p:sp>
      <p:sp>
        <p:nvSpPr>
          <p:cNvPr id="2" name="Овал 1"/>
          <p:cNvSpPr/>
          <p:nvPr/>
        </p:nvSpPr>
        <p:spPr>
          <a:xfrm>
            <a:off x="3251200" y="4071098"/>
            <a:ext cx="3412013" cy="1650943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вовлечение детей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в пратику глобального, регионального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и локального развития общества</a:t>
            </a:r>
          </a:p>
        </p:txBody>
      </p:sp>
      <p:sp>
        <p:nvSpPr>
          <p:cNvPr id="7" name="Овал 6"/>
          <p:cNvSpPr/>
          <p:nvPr/>
        </p:nvSpPr>
        <p:spPr>
          <a:xfrm>
            <a:off x="5458920" y="5495911"/>
            <a:ext cx="3023153" cy="1342553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перспективные методы и технологии обучения</a:t>
            </a:r>
          </a:p>
        </p:txBody>
      </p:sp>
      <p:sp>
        <p:nvSpPr>
          <p:cNvPr id="8" name="Овал 7"/>
          <p:cNvSpPr/>
          <p:nvPr/>
        </p:nvSpPr>
        <p:spPr>
          <a:xfrm>
            <a:off x="9052233" y="2567790"/>
            <a:ext cx="2911473" cy="1322810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формирование гибких личностных навыков</a:t>
            </a:r>
          </a:p>
        </p:txBody>
      </p:sp>
      <p:sp>
        <p:nvSpPr>
          <p:cNvPr id="13" name="Овал 12"/>
          <p:cNvSpPr/>
          <p:nvPr/>
        </p:nvSpPr>
        <p:spPr>
          <a:xfrm>
            <a:off x="52479" y="3340305"/>
            <a:ext cx="2948530" cy="1498495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развитие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культуры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 межнационального общения</a:t>
            </a:r>
          </a:p>
        </p:txBody>
      </p:sp>
      <p:sp>
        <p:nvSpPr>
          <p:cNvPr id="21" name="Овал 20"/>
          <p:cNvSpPr/>
          <p:nvPr/>
        </p:nvSpPr>
        <p:spPr>
          <a:xfrm>
            <a:off x="7120703" y="4091817"/>
            <a:ext cx="2345872" cy="1344930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использование сетевых коммуникаций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cxnSp>
        <p:nvCxnSpPr>
          <p:cNvPr id="26" name="Прямая со стрелкой 25"/>
          <p:cNvCxnSpPr/>
          <p:nvPr>
            <p:custDataLst>
              <p:tags r:id="rId3"/>
            </p:custDataLst>
          </p:nvPr>
        </p:nvCxnSpPr>
        <p:spPr>
          <a:xfrm flipH="1">
            <a:off x="4857937" y="3767455"/>
            <a:ext cx="5845" cy="322097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7" idx="0"/>
          </p:cNvCxnSpPr>
          <p:nvPr>
            <p:custDataLst>
              <p:tags r:id="rId4"/>
            </p:custDataLst>
          </p:nvPr>
        </p:nvCxnSpPr>
        <p:spPr>
          <a:xfrm>
            <a:off x="6722904" y="3775671"/>
            <a:ext cx="247593" cy="172024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>
            <p:custDataLst>
              <p:tags r:id="rId5"/>
            </p:custDataLst>
          </p:nvPr>
        </p:nvCxnSpPr>
        <p:spPr>
          <a:xfrm>
            <a:off x="8004212" y="3784976"/>
            <a:ext cx="78068" cy="35712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58" idx="3"/>
          </p:cNvCxnSpPr>
          <p:nvPr>
            <p:custDataLst>
              <p:tags r:id="rId6"/>
            </p:custDataLst>
          </p:nvPr>
        </p:nvCxnSpPr>
        <p:spPr>
          <a:xfrm>
            <a:off x="8582025" y="3310255"/>
            <a:ext cx="483073" cy="3005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>
            <p:custDataLst>
              <p:tags r:id="rId7"/>
            </p:custDataLst>
          </p:nvPr>
        </p:nvCxnSpPr>
        <p:spPr>
          <a:xfrm>
            <a:off x="8627001" y="3586110"/>
            <a:ext cx="1977755" cy="13943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6"/>
          <p:cNvSpPr>
            <a:spLocks noGrp="1"/>
          </p:cNvSpPr>
          <p:nvPr>
            <p:ph idx="1"/>
          </p:nvPr>
        </p:nvSpPr>
        <p:spPr>
          <a:xfrm>
            <a:off x="3584575" y="1196975"/>
            <a:ext cx="7882255" cy="550862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  <a:p>
            <a:pPr marL="342900" indent="-342900">
              <a:buAutoNum type="arabicPeriod"/>
            </a:pPr>
            <a:endParaRPr lang="ru-RU" sz="1400" b="1" dirty="0" smtClean="0">
              <a:solidFill>
                <a:srgbClr val="002060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27348" y="188893"/>
            <a:ext cx="11365940" cy="720080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ПРИОРИТЕТЫ РАЗВИТИЯ ВСЕХ НАПРАВЛЕННОСТЕЙ ДОД</a:t>
            </a:r>
            <a:endParaRPr lang="ru-RU" sz="2400" b="1" dirty="0" smtClean="0">
              <a:solidFill>
                <a:srgbClr val="C00000"/>
              </a:solidFill>
              <a:effectLst/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386683" y="1940820"/>
            <a:ext cx="3441065" cy="3084195"/>
          </a:xfrm>
          <a:prstGeom prst="rightArrowCallou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 fontAlgn="auto"/>
            <a:r>
              <a:rPr lang="ru-RU" altLang="en-US" b="1">
                <a:latin typeface="Times New Roman" panose="02020603050405020304" charset="0"/>
                <a:cs typeface="Times New Roman" panose="02020603050405020304" charset="0"/>
              </a:rPr>
              <a:t>СОЦИАЛЬНО-ГУМАНИТАРНАЯ</a:t>
            </a:r>
          </a:p>
        </p:txBody>
      </p:sp>
      <p:sp>
        <p:nvSpPr>
          <p:cNvPr id="6" name="Замещающее содержимое 5"/>
          <p:cNvSpPr>
            <a:spLocks noGrp="1"/>
          </p:cNvSpPr>
          <p:nvPr>
            <p:ph sz="half" idx="2"/>
          </p:nvPr>
        </p:nvSpPr>
        <p:spPr>
          <a:xfrm>
            <a:off x="3827748" y="1196975"/>
            <a:ext cx="8280920" cy="5212111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идентичность и патриотическое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самосознание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 сохранению исторической памяти и культурного наследия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Родины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добровольческая, наставническая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Поисковые отряды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Медиаобразование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медиаграмотность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социальные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Гуманитарные технологии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Креативное лидерство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Кросскультурноесотрудничество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парламентаризма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Индустрия гостеприимства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ышление</a:t>
            </a:r>
            <a:r>
              <a:rPr lang="ru-RU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интеллектуальное моделирование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Журналистика </a:t>
            </a:r>
            <a:r>
              <a:rPr lang="ru-RU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медиаобразование</a:t>
            </a:r>
            <a:endParaRPr lang="ru-RU" alt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alt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еловое </a:t>
            </a:r>
            <a:r>
              <a:rPr lang="ru-RU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6"/>
          <p:cNvSpPr>
            <a:spLocks noGrp="1"/>
          </p:cNvSpPr>
          <p:nvPr>
            <p:ph idx="1"/>
          </p:nvPr>
        </p:nvSpPr>
        <p:spPr>
          <a:xfrm>
            <a:off x="3935777" y="911499"/>
            <a:ext cx="7882255" cy="55991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  <a:p>
            <a:pPr marL="342900" indent="-342900">
              <a:buAutoNum type="arabicPeriod"/>
            </a:pPr>
            <a:endParaRPr lang="ru-RU" sz="1400" b="1" dirty="0" smtClean="0">
              <a:solidFill>
                <a:srgbClr val="002060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27348" y="188893"/>
            <a:ext cx="11365940" cy="720080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ПРИОРИТЕТЫ РАЗВИТИЯ ВСЕХ НАПРАВЛЕННОСТЕЙ ДОД</a:t>
            </a:r>
            <a:endParaRPr lang="ru-RU" sz="2400" b="1" dirty="0" smtClean="0">
              <a:solidFill>
                <a:srgbClr val="C00000"/>
              </a:solidFill>
              <a:effectLst/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331726" y="1927590"/>
            <a:ext cx="3780437" cy="3084195"/>
          </a:xfrm>
          <a:prstGeom prst="rightArrowCallou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 fontAlgn="auto"/>
            <a:r>
              <a:rPr lang="ru-RU" altLang="en-US" sz="2000" b="1">
                <a:latin typeface="Times New Roman" panose="02020603050405020304" charset="0"/>
                <a:cs typeface="Times New Roman" panose="02020603050405020304" charset="0"/>
              </a:rPr>
              <a:t>ФИЗКУЛЬТУРНО-СПОРТИВНАЯ</a:t>
            </a:r>
          </a:p>
        </p:txBody>
      </p:sp>
      <p:sp>
        <p:nvSpPr>
          <p:cNvPr id="6" name="Замещающее содержимое 5"/>
          <p:cNvSpPr>
            <a:spLocks noGrp="1"/>
          </p:cNvSpPr>
          <p:nvPr>
            <p:ph sz="half" idx="2"/>
          </p:nvPr>
        </p:nvSpPr>
        <p:spPr>
          <a:xfrm>
            <a:off x="4288550" y="980728"/>
            <a:ext cx="7200800" cy="5616402"/>
          </a:xfrm>
        </p:spPr>
        <p:txBody>
          <a:bodyPr>
            <a:noAutofit/>
          </a:bodyPr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165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Физическая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культура и спорт: традиционные и 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современные виды спорта, спортивный судья 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(арбитр) по видам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спорта </a:t>
            </a:r>
            <a:endParaRPr lang="ru-RU" alt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 Креативные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компетенции в мире спорта и спортивной 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индустрии: спортивный журналист, спортивный 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комментатор, спортивный агент, дизайнер спортивной 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атрибутики, дизайнер экипировки, режиссер спортивных 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трансляций и профессий фитнес-индустрии. 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 Педагогика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и технологии в области адаптивной 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физической культуры и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спорта </a:t>
            </a:r>
            <a:endParaRPr lang="ru-RU" alt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 Национальные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, неолимпийские, военно-прикладные 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виды спорта, включая ВФСК «Готов к труду и обороне 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(ГТО)» 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 Интеллектуальные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виды спорта и цифровые 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технологии 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 Технологии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спортивной психологии, </a:t>
            </a:r>
            <a:r>
              <a:rPr lang="ru-RU" altLang="en-US" sz="2000" dirty="0" err="1">
                <a:latin typeface="Times New Roman" panose="02020603050405020304" charset="0"/>
                <a:cs typeface="Times New Roman" panose="02020603050405020304" charset="0"/>
              </a:rPr>
              <a:t>валеологии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000" dirty="0" err="1">
                <a:latin typeface="Times New Roman" panose="02020603050405020304" charset="0"/>
                <a:cs typeface="Times New Roman" panose="02020603050405020304" charset="0"/>
              </a:rPr>
              <a:t>нанодиетологии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, здорового образа жизни, фитнеса, 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адаптивной физической культуры и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спорта</a:t>
            </a:r>
            <a:endParaRPr lang="ru-RU" altLang="en-US" sz="2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6"/>
          <p:cNvSpPr>
            <a:spLocks noGrp="1"/>
          </p:cNvSpPr>
          <p:nvPr>
            <p:ph idx="1"/>
          </p:nvPr>
        </p:nvSpPr>
        <p:spPr>
          <a:xfrm>
            <a:off x="3584575" y="1196975"/>
            <a:ext cx="7882255" cy="550862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  <a:p>
            <a:pPr marL="342900" indent="-342900">
              <a:buAutoNum type="arabicPeriod"/>
            </a:pPr>
            <a:endParaRPr lang="ru-RU" sz="1400" b="1" dirty="0" smtClean="0">
              <a:solidFill>
                <a:srgbClr val="002060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27348" y="188893"/>
            <a:ext cx="11365940" cy="720080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ПРИОРИТЕТЫ РАЗВИТИЯ ВСЕХ НАПРАВЛЕННОСТЕЙ ДОД</a:t>
            </a:r>
            <a:endParaRPr lang="ru-RU" sz="2400" b="1" dirty="0" smtClean="0">
              <a:solidFill>
                <a:srgbClr val="C00000"/>
              </a:solidFill>
              <a:effectLst/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227348" y="1870392"/>
            <a:ext cx="3672408" cy="3084195"/>
          </a:xfrm>
          <a:prstGeom prst="rightArrowCallou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 fontAlgn="auto"/>
            <a:r>
              <a:rPr lang="ru-RU" altLang="en-US" sz="1700" b="1" dirty="0" smtClean="0">
                <a:latin typeface="Times New Roman" panose="02020603050405020304" charset="0"/>
                <a:cs typeface="Times New Roman" panose="02020603050405020304" charset="0"/>
              </a:rPr>
              <a:t>ХУДОЖЕСТВЕННАЯ</a:t>
            </a:r>
            <a:endParaRPr lang="ru-RU" altLang="en-US" sz="17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Замещающее содержимое 5"/>
          <p:cNvSpPr>
            <a:spLocks noGrp="1"/>
          </p:cNvSpPr>
          <p:nvPr>
            <p:ph sz="half" idx="2"/>
          </p:nvPr>
        </p:nvSpPr>
        <p:spPr>
          <a:xfrm>
            <a:off x="4019092" y="1207706"/>
            <a:ext cx="8017568" cy="5065609"/>
          </a:xfrm>
        </p:spPr>
        <p:txBody>
          <a:bodyPr>
            <a:noAutofit/>
          </a:bodyPr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Цифровые компетенции креативных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индустрий</a:t>
            </a:r>
            <a:endParaRPr lang="ru-RU" alt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АРТ-ПРОГРЕСС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по видам искусств и жанрам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художественного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творчества: литературного,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театрального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, вокально-хорового,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хореографического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, инструментального,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живописи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, скульптуры и архитектуры.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Сохранение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культурного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наследия</a:t>
            </a:r>
            <a:endParaRPr lang="ru-RU" alt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Художественное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творчество с применением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электронных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цифровых средств и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дистанционных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образовательных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технологий</a:t>
            </a:r>
            <a:endParaRPr lang="ru-RU" alt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Актуальный театр (социальный театр, этнокультурный театр, инклюзивный театр и др.)</a:t>
            </a:r>
            <a:endParaRPr lang="ru-RU" alt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Дизайн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, декоративно-прикладное творчество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с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использованием новых художественных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материалов </a:t>
            </a:r>
            <a:endParaRPr lang="ru-RU" alt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Арт-пространства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ru-RU" altLang="en-US" sz="2000" dirty="0" err="1" smtClean="0">
                <a:latin typeface="Times New Roman" panose="02020603050405020304" charset="0"/>
                <a:cs typeface="Times New Roman" panose="02020603050405020304" charset="0"/>
              </a:rPr>
              <a:t>урбанистика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 Искусствознание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Прикладная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эстетика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6"/>
          <p:cNvSpPr>
            <a:spLocks noGrp="1"/>
          </p:cNvSpPr>
          <p:nvPr>
            <p:ph idx="1"/>
          </p:nvPr>
        </p:nvSpPr>
        <p:spPr>
          <a:xfrm>
            <a:off x="3584575" y="1196975"/>
            <a:ext cx="7882255" cy="550862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  <a:p>
            <a:pPr marL="342900" indent="-342900">
              <a:buAutoNum type="arabicPeriod"/>
            </a:pPr>
            <a:endParaRPr lang="ru-RU" sz="1400" b="1" dirty="0" smtClean="0">
              <a:solidFill>
                <a:srgbClr val="002060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27348" y="188893"/>
            <a:ext cx="11365940" cy="720080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ПРИОРИТЕТЫ РАЗВИТИЯ ВСЕХ НАПРАВЛЕННОСТЕЙ ДОД</a:t>
            </a:r>
            <a:endParaRPr lang="ru-RU" sz="2400" b="1" dirty="0" smtClean="0">
              <a:solidFill>
                <a:srgbClr val="C00000"/>
              </a:solidFill>
              <a:effectLst/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371364" y="2054082"/>
            <a:ext cx="4356484" cy="3084195"/>
          </a:xfrm>
          <a:prstGeom prst="rightArrowCallou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 fontAlgn="auto"/>
            <a:r>
              <a:rPr lang="ru-RU" altLang="en-US" sz="1600" b="1" dirty="0">
                <a:latin typeface="Times New Roman" panose="02020603050405020304" charset="0"/>
                <a:cs typeface="Times New Roman" panose="02020603050405020304" charset="0"/>
              </a:rPr>
              <a:t>ЕСТЕСТВЕННОНАУЧНАЯ</a:t>
            </a:r>
          </a:p>
        </p:txBody>
      </p:sp>
      <p:sp>
        <p:nvSpPr>
          <p:cNvPr id="6" name="Замещающее содержимое 5"/>
          <p:cNvSpPr>
            <a:spLocks noGrp="1"/>
          </p:cNvSpPr>
          <p:nvPr>
            <p:ph sz="half" idx="2"/>
          </p:nvPr>
        </p:nvSpPr>
        <p:spPr>
          <a:xfrm>
            <a:off x="4871864" y="1304764"/>
            <a:ext cx="6945362" cy="4582832"/>
          </a:xfrm>
        </p:spPr>
        <p:txBody>
          <a:bodyPr>
            <a:noAutofit/>
          </a:bodyPr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Агротехнологии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Освоение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Арктики и мирового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океана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Экологический мониторинг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Сохранение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редких видов крупных птиц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флагманских видов, </a:t>
            </a:r>
            <a:r>
              <a:rPr lang="ru-RU" altLang="en-US" sz="2000" dirty="0" err="1" smtClean="0">
                <a:latin typeface="Times New Roman" panose="02020603050405020304" charset="0"/>
                <a:cs typeface="Times New Roman" panose="02020603050405020304" charset="0"/>
              </a:rPr>
              <a:t>реинтродукция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)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Охрана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растений, ботанические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сады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Интенсивное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использование и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воспроизводство лесов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Изучение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почв,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технологии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восстановления плодородия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почв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Ответственное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обращение с ТКО, </a:t>
            </a:r>
            <a:r>
              <a:rPr lang="ru-RU" altLang="en-US" sz="2000" dirty="0" err="1">
                <a:latin typeface="Times New Roman" panose="02020603050405020304" charset="0"/>
                <a:cs typeface="Times New Roman" panose="02020603050405020304" charset="0"/>
              </a:rPr>
              <a:t>рециклинг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технологии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экономики замкнутого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цикла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Генетика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, персонализированная и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прогностическая медицина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Молекулярная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биология и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биотехнология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err="1" smtClean="0">
                <a:latin typeface="Times New Roman" panose="02020603050405020304" charset="0"/>
                <a:cs typeface="Times New Roman" panose="02020603050405020304" charset="0"/>
              </a:rPr>
              <a:t>Нейротехнологиии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когнитивные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исследования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Персонализированная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медицина и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высокотехнологичное здравоохранение </a:t>
            </a:r>
            <a:endParaRPr lang="ru-RU" alt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endParaRPr lang="ru-RU" altLang="en-US" sz="165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6"/>
          <p:cNvSpPr>
            <a:spLocks noGrp="1"/>
          </p:cNvSpPr>
          <p:nvPr>
            <p:ph idx="1"/>
          </p:nvPr>
        </p:nvSpPr>
        <p:spPr>
          <a:xfrm>
            <a:off x="3584575" y="1196975"/>
            <a:ext cx="7882255" cy="550862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  <a:p>
            <a:pPr marL="342900" indent="-342900">
              <a:buAutoNum type="arabicPeriod"/>
            </a:pPr>
            <a:endParaRPr lang="ru-RU" sz="1400" b="1" dirty="0" smtClean="0">
              <a:solidFill>
                <a:srgbClr val="002060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27348" y="188893"/>
            <a:ext cx="11365940" cy="720080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ПРИОРИТЕТЫ РАЗВИТИЯ ВСЕХ НАПРАВЛЕННОСТЕЙ ДОД</a:t>
            </a:r>
            <a:endParaRPr lang="ru-RU" sz="2400" b="1" dirty="0" smtClean="0">
              <a:solidFill>
                <a:srgbClr val="C00000"/>
              </a:solidFill>
              <a:effectLst/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407368" y="1952836"/>
            <a:ext cx="3441065" cy="3084195"/>
          </a:xfrm>
          <a:prstGeom prst="rightArrowCallout">
            <a:avLst/>
          </a:prstGeom>
          <a:solidFill>
            <a:srgbClr val="0070C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 fontAlgn="auto"/>
            <a:r>
              <a:rPr lang="ru-RU" altLang="en-US" b="1">
                <a:latin typeface="Times New Roman" panose="02020603050405020304" charset="0"/>
                <a:cs typeface="Times New Roman" panose="02020603050405020304" charset="0"/>
              </a:rPr>
              <a:t>ТУРИСТСКО-КРАЕВЕДЧЕСКАЯ</a:t>
            </a:r>
          </a:p>
        </p:txBody>
      </p:sp>
      <p:sp>
        <p:nvSpPr>
          <p:cNvPr id="6" name="Замещающее содержимое 5"/>
          <p:cNvSpPr>
            <a:spLocks noGrp="1"/>
          </p:cNvSpPr>
          <p:nvPr>
            <p:ph sz="half" idx="2"/>
          </p:nvPr>
        </p:nvSpPr>
        <p:spPr>
          <a:xfrm>
            <a:off x="3935760" y="1088740"/>
            <a:ext cx="8097490" cy="5400600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Профессии в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туризме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Школа безопасности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Ориентирование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как средство воспитания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физических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и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интеллектуальных способностей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Походно-экспедиционная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деятельность как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средство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развития и воспитания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личности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Туристские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слёты и фестивали, как социально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значимые мероприятия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Юные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инструкторы и юные судьи: кадровый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резерв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Культурно-познавательный туризм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err="1" smtClean="0">
                <a:latin typeface="Times New Roman" panose="02020603050405020304" charset="0"/>
                <a:cs typeface="Times New Roman" panose="02020603050405020304" charset="0"/>
              </a:rPr>
              <a:t>Экскурсоведение</a:t>
            </a:r>
            <a:endParaRPr lang="ru-RU" altLang="en-US" sz="20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Промышленный туризм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Спортивный туризм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Научно-образовательный туризм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err="1" smtClean="0">
                <a:latin typeface="Times New Roman" panose="02020603050405020304" charset="0"/>
                <a:cs typeface="Times New Roman" panose="02020603050405020304" charset="0"/>
              </a:rPr>
              <a:t>Брендирование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территорий и внутренний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туризм</a:t>
            </a:r>
            <a:endParaRPr lang="ru-RU" alt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Музейная педагогика, воспитание и развитие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личности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. Школьные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музеи. Прикладное музееведение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, музейное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источниковедение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Исследовательское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краеведение: прошлое для </a:t>
            </a:r>
            <a:r>
              <a:rPr lang="ru-RU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настоящего </a:t>
            </a:r>
            <a:r>
              <a:rPr lang="ru-RU" altLang="en-US" sz="2000" dirty="0">
                <a:latin typeface="Times New Roman" panose="02020603050405020304" charset="0"/>
                <a:cs typeface="Times New Roman" panose="02020603050405020304" charset="0"/>
              </a:rPr>
              <a:t>и будущего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Замещающее содержимое 1"/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49709591"/>
              </p:ext>
            </p:extLst>
          </p:nvPr>
        </p:nvGraphicFramePr>
        <p:xfrm>
          <a:off x="69234" y="486027"/>
          <a:ext cx="12117705" cy="635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7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0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3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dirty="0">
                          <a:solidFill>
                            <a:schemeClr val="bg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Вопросы </a:t>
                      </a:r>
                      <a:r>
                        <a:rPr lang="ru-RU" altLang="en-US" sz="1800" dirty="0" smtClean="0">
                          <a:solidFill>
                            <a:schemeClr val="bg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для самоанализа программы</a:t>
                      </a:r>
                      <a:endParaRPr lang="ru-RU" altLang="en-US" sz="1800" dirty="0">
                        <a:solidFill>
                          <a:schemeClr val="bg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dirty="0">
                          <a:solidFill>
                            <a:schemeClr val="bg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Действия педагога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770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Соответствует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ли тематика программы </a:t>
                      </a:r>
                      <a:r>
                        <a:rPr lang="en-US" altLang="en-US" sz="1400" b="1" u="sng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приоритетны</a:t>
                      </a:r>
                      <a:r>
                        <a:rPr lang="ru-RU" altLang="en-US" sz="1400" b="1" u="sng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м</a:t>
                      </a:r>
                      <a:r>
                        <a:rPr lang="en-US" altLang="ru-RU" sz="1400" b="1" u="sng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b="1" u="sng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тематически</a:t>
                      </a:r>
                      <a:r>
                        <a:rPr lang="ru-RU" altLang="en-US" sz="1400" b="1" u="sng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м</a:t>
                      </a:r>
                      <a:r>
                        <a:rPr lang="en-US" altLang="ru-RU" sz="1400" b="1" u="sng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b="1" u="sng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направления</a:t>
                      </a:r>
                      <a:r>
                        <a:rPr lang="ru-RU" altLang="en-US" sz="1400" b="1" u="sng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м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и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практик</a:t>
                      </a:r>
                      <a:r>
                        <a:rPr lang="ru-RU" altLang="en-US" sz="14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ам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развития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дополнительного образования детей?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изучить информацию на </a:t>
                      </a:r>
                      <a:r>
                        <a:rPr lang="ru-RU" altLang="en-US" sz="1400" b="1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стр.7-15</a:t>
                      </a:r>
                      <a:r>
                        <a:rPr lang="ru-RU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«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М</a:t>
                      </a:r>
                      <a:r>
                        <a:rPr lang="ru-RU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етодических рекомендаций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по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формированию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механизмов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обновления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содержания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,</a:t>
                      </a:r>
                      <a:r>
                        <a:rPr lang="ru-RU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методов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и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технологий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обучения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в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системе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дополнительного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образования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детей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,</a:t>
                      </a:r>
                      <a:r>
                        <a:rPr lang="ru-RU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...» 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(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письмо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Министерства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просвещения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РФ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от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29.092023 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№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АБ</a:t>
                      </a:r>
                      <a:r>
                        <a:rPr lang="en-US" altLang="ru-RU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-3935/06)</a:t>
                      </a:r>
                      <a:r>
                        <a:rPr lang="ru-RU" altLang="en-US" sz="1400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https://docs.cntd.ru/document/1303333529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</a:p>
                    <a:p>
                      <a:pPr marL="285750" indent="-285750" algn="l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сформулировать новую </a:t>
                      </a:r>
                      <a:r>
                        <a:rPr lang="ru-RU" altLang="en-US" sz="1400" b="1" u="sng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современную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тематику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программы</a:t>
                      </a:r>
                      <a:endParaRPr lang="ru-RU" altLang="en-US" sz="1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034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Используются ли в моей программе </a:t>
                      </a:r>
                      <a:r>
                        <a:rPr lang="ru-RU" altLang="en-US" sz="1400" b="1" u="sng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практикоориентированные</a:t>
                      </a:r>
                      <a:r>
                        <a:rPr lang="ru-RU" altLang="en-US" sz="1400" b="1" u="sng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методы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? диалоговые формы общения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? </a:t>
                      </a:r>
                      <a:r>
                        <a:rPr lang="en-US" altLang="en-US" sz="1400" dirty="0" err="1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игровы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е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формат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ы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и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технологи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и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, </a:t>
                      </a:r>
                      <a:r>
                        <a:rPr lang="en-US" altLang="en-US" sz="14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прием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ы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 err="1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геймификации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? другие современные педагогические технологии?</a:t>
                      </a:r>
                      <a:endParaRPr lang="ru-RU" altLang="en-US" sz="1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изучить современные педагогические технологии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включить в теорию и практику Содержания учебного плана приёмы и методы современных технологий обучения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altLang="en-US" sz="1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4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Есть в моей программе </a:t>
                      </a:r>
                      <a:r>
                        <a:rPr lang="ru-RU" altLang="en-US" sz="1400" b="1" u="sng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связь учебного материала с реальными проблемами общества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? возможно ли это с учетом направленности ДОП?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подумать, каким образом </a:t>
                      </a:r>
                      <a:r>
                        <a:rPr lang="en-US" altLang="en-US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включени</a:t>
                      </a:r>
                      <a:r>
                        <a:rPr lang="ru-RU" altLang="en-US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ть</a:t>
                      </a:r>
                      <a:r>
                        <a:rPr lang="en-US" altLang="ru-RU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обучающихся</a:t>
                      </a:r>
                      <a:r>
                        <a:rPr lang="en-US" altLang="ru-RU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в</a:t>
                      </a:r>
                      <a:r>
                        <a:rPr lang="en-US" altLang="ru-RU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деятельность</a:t>
                      </a:r>
                      <a:r>
                        <a:rPr lang="en-US" altLang="ru-RU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</a:p>
                    <a:p>
                      <a:pPr>
                        <a:buNone/>
                      </a:pPr>
                      <a:r>
                        <a:rPr lang="en-US" altLang="en-US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профессиональных</a:t>
                      </a:r>
                      <a:r>
                        <a:rPr lang="en-US" altLang="ru-RU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объединений</a:t>
                      </a:r>
                      <a:r>
                        <a:rPr lang="en-US" altLang="ru-RU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, </a:t>
                      </a:r>
                      <a:r>
                        <a:rPr lang="en-US" altLang="en-US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некоммерческих</a:t>
                      </a:r>
                      <a:r>
                        <a:rPr lang="en-US" altLang="ru-RU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организаций</a:t>
                      </a:r>
                      <a:r>
                        <a:rPr lang="en-US" altLang="ru-RU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, </a:t>
                      </a:r>
                      <a:r>
                        <a:rPr lang="en-US" altLang="en-US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решающих</a:t>
                      </a:r>
                      <a:r>
                        <a:rPr lang="en-US" altLang="ru-RU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altLang="en-US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практические</a:t>
                      </a:r>
                      <a:r>
                        <a:rPr lang="en-US" altLang="ru-RU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задачи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884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Каким образом в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моей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программе можно внедрить практику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разработки и реализации </a:t>
                      </a:r>
                      <a:r>
                        <a:rPr lang="ru-RU" altLang="en-US" sz="1400" b="1" u="sng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индивидуальных образовательных маршрутов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?</a:t>
                      </a:r>
                      <a:endParaRPr lang="ru-RU" altLang="en-US" sz="1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изучить технологию разработки индивидуального образовательного маршрута: ссылка </a:t>
                      </a:r>
                      <a:r>
                        <a:rPr lang="en-US" altLang="ru-RU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https://gymn52.ru/files/Documents/razrabotka_i_oformlenie_individul.pdf?ysclid=mas35yzwdt273974395</a:t>
                      </a:r>
                      <a:r>
                        <a:rPr lang="ru-RU" altLang="en-US" sz="14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443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Развивает ли моя программа </a:t>
                      </a:r>
                      <a:r>
                        <a:rPr lang="ru-RU" altLang="en-US" sz="1400" b="1" u="sng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современные</a:t>
                      </a:r>
                      <a:r>
                        <a:rPr lang="ru-RU" altLang="en-US" sz="14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компетенции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обучающихся:</a:t>
                      </a:r>
                      <a:r>
                        <a:rPr lang="ru-RU" altLang="en-US" sz="14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как в содержании отражено развитие лидерских качеств, критического мышления, навыков взаимодействия и др.?</a:t>
                      </a:r>
                      <a:endParaRPr lang="ru-RU" altLang="en-US" sz="1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auto"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самостоятельно изучить </a:t>
                      </a:r>
                      <a:r>
                        <a:rPr lang="en-US" altLang="en-US" sz="1400" dirty="0" err="1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технологии</a:t>
                      </a:r>
                      <a:r>
                        <a:rPr lang="ru-RU" altLang="en-US" sz="14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 err="1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разв</a:t>
                      </a:r>
                      <a:r>
                        <a:rPr lang="ru-RU" altLang="en-US" sz="1400" dirty="0" err="1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ития</a:t>
                      </a:r>
                      <a:r>
                        <a:rPr lang="en-US" altLang="ru-RU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 err="1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лидерски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х</a:t>
                      </a:r>
                      <a:r>
                        <a:rPr lang="en-US" altLang="ru-RU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 err="1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качеств</a:t>
                      </a:r>
                      <a:r>
                        <a:rPr lang="en-US" altLang="ru-RU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 err="1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обучающихся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, технологии</a:t>
                      </a:r>
                      <a:r>
                        <a:rPr lang="ru-RU" altLang="en-US" sz="14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развития критического и креативного мышления, навыков </a:t>
                      </a:r>
                      <a:r>
                        <a:rPr lang="ru-RU" altLang="en-US" sz="1400" baseline="0" dirty="0" err="1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взаимодейтсвия</a:t>
                      </a:r>
                      <a:r>
                        <a:rPr lang="ru-RU" altLang="en-US" sz="14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, </a:t>
                      </a:r>
                      <a:endParaRPr lang="ru-RU" altLang="en-US" sz="1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285750" indent="-285750" fontAlgn="auto"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включить в Содержание учебного плана приёмы и методы из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технологий</a:t>
                      </a:r>
                      <a:r>
                        <a:rPr lang="ru-RU" altLang="en-US" sz="14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развития современных компетенций</a:t>
                      </a:r>
                      <a:endParaRPr lang="ru-RU" altLang="en-US" sz="1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Как я могу внедрить в программу </a:t>
                      </a:r>
                      <a:r>
                        <a:rPr lang="ru-RU" altLang="en-US" sz="1400" b="1" u="sng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социальное партнерство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? </a:t>
                      </a:r>
                      <a:r>
                        <a:rPr lang="ru-RU" altLang="en-US" sz="1400" b="1" u="sng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Сетевое </a:t>
                      </a:r>
                      <a:r>
                        <a:rPr lang="ru-RU" altLang="en-US" sz="1400" b="1" u="sng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взаимодействие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?</a:t>
                      </a:r>
                      <a:endParaRPr lang="ru-RU" altLang="en-US" sz="1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auto"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составить список организаций города можно наладить сотрудничество (</a:t>
                      </a:r>
                      <a:r>
                        <a:rPr lang="en-US" altLang="en-US" sz="14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образовательные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организации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разного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уровня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, </a:t>
                      </a:r>
                      <a:r>
                        <a:rPr lang="en-US" altLang="en-US" sz="14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ВУЗы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, </a:t>
                      </a:r>
                      <a:r>
                        <a:rPr lang="en-US" altLang="en-US" sz="14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компании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реального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сектора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экономики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, </a:t>
                      </a:r>
                      <a:r>
                        <a:rPr lang="en-US" altLang="en-US" sz="14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некоммерческие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и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общественные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организации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и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благотворительные</a:t>
                      </a:r>
                      <a:r>
                        <a:rPr lang="en-US" altLang="ru-RU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en-US" sz="14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фонды</a:t>
                      </a:r>
                      <a:endParaRPr lang="en-US" altLang="en-US" sz="1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95400" y="0"/>
            <a:ext cx="9937104" cy="540060"/>
          </a:xfrm>
        </p:spPr>
        <p:txBody>
          <a:bodyPr>
            <a:noAutofit/>
          </a:bodyPr>
          <a:lstStyle/>
          <a:p>
            <a:pPr marL="0" indent="0" algn="ctr" fontAlgn="auto">
              <a:lnSpc>
                <a:spcPct val="100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САМОАНАЛИЗ ПРОГРАММ С ЦЕЛЬЮ ОБНОВЛЕНИЯ СОДЕРЖАНИЯ</a:t>
            </a:r>
            <a:endParaRPr lang="ru-RU" sz="2200" b="1" dirty="0">
              <a:solidFill>
                <a:srgbClr val="C00000"/>
              </a:solidFill>
              <a:effectLst/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6"/>
          <p:cNvSpPr>
            <a:spLocks noGrp="1"/>
          </p:cNvSpPr>
          <p:nvPr>
            <p:ph idx="1"/>
          </p:nvPr>
        </p:nvSpPr>
        <p:spPr>
          <a:xfrm>
            <a:off x="353362" y="800708"/>
            <a:ext cx="11113912" cy="572463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  <a:p>
            <a:pPr marL="342900" indent="-342900">
              <a:buAutoNum type="arabicPeriod"/>
            </a:pPr>
            <a:endParaRPr lang="ru-RU" sz="1400" b="1" dirty="0" smtClean="0">
              <a:solidFill>
                <a:srgbClr val="002060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91153" y="152730"/>
            <a:ext cx="10873399" cy="360040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ТЕНДЕНЦИЯ ОБНОВЛЕНИЯ В </a:t>
            </a:r>
            <a:r>
              <a:rPr lang="ru-RU" sz="2000" b="1" dirty="0">
                <a:solidFill>
                  <a:srgbClr val="C00000"/>
                </a:solidFill>
                <a:effectLst/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СТРУКТУРНЫХ КОМПОНЕНТАХ ДОП</a:t>
            </a:r>
          </a:p>
        </p:txBody>
      </p:sp>
      <p:graphicFrame>
        <p:nvGraphicFramePr>
          <p:cNvPr id="2" name="Таблица 1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05662952"/>
              </p:ext>
            </p:extLst>
          </p:nvPr>
        </p:nvGraphicFramePr>
        <p:xfrm>
          <a:off x="47328" y="526575"/>
          <a:ext cx="12034520" cy="5824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6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141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600" dirty="0">
                          <a:solidFill>
                            <a:schemeClr val="bg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С</a:t>
                      </a:r>
                      <a:r>
                        <a:rPr lang="ru-RU" altLang="en-US" sz="1600" dirty="0" smtClean="0">
                          <a:solidFill>
                            <a:schemeClr val="bg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труктурный </a:t>
                      </a:r>
                      <a:r>
                        <a:rPr lang="ru-RU" altLang="en-US" sz="1600" dirty="0">
                          <a:solidFill>
                            <a:schemeClr val="bg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компонент </a:t>
                      </a:r>
                      <a:r>
                        <a:rPr lang="ru-RU" altLang="en-US" sz="1600" dirty="0" smtClean="0">
                          <a:solidFill>
                            <a:schemeClr val="bg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программы</a:t>
                      </a:r>
                      <a:endParaRPr lang="ru-RU" altLang="en-US" sz="1600" dirty="0">
                        <a:solidFill>
                          <a:schemeClr val="bg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600" dirty="0">
                          <a:solidFill>
                            <a:schemeClr val="bg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Д</a:t>
                      </a:r>
                      <a:r>
                        <a:rPr lang="ru-RU" altLang="en-US" sz="1600" dirty="0" smtClean="0">
                          <a:solidFill>
                            <a:schemeClr val="bg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ействия педагога по </a:t>
                      </a:r>
                      <a:r>
                        <a:rPr lang="ru-RU" altLang="en-US" sz="1600" dirty="0">
                          <a:solidFill>
                            <a:schemeClr val="bg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обновлению содержания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2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п.1.1. Пояснительная </a:t>
                      </a:r>
                      <a:r>
                        <a:rPr lang="ru-RU" altLang="en-US" sz="1600" b="1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записка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(</a:t>
                      </a:r>
                      <a:r>
                        <a:rPr lang="ru-RU" altLang="en-US" sz="14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актуальность, </a:t>
                      </a:r>
                      <a:r>
                        <a:rPr lang="ru-RU" altLang="en-US" sz="1400" i="1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форма реализации, особенности организации образовательного процесса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включить </a:t>
                      </a:r>
                      <a:r>
                        <a:rPr lang="ru-RU" altLang="en-US" sz="1400" b="1" u="sng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выдержки </a:t>
                      </a:r>
                      <a:r>
                        <a:rPr lang="ru-RU" altLang="en-US" sz="1400" b="1" u="sng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о значимости</a:t>
                      </a:r>
                      <a:r>
                        <a:rPr lang="ru-RU" altLang="en-US" sz="1400" b="1" u="sng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выбранной тематики </a:t>
                      </a:r>
                      <a:r>
                        <a:rPr lang="ru-RU" altLang="en-US" sz="14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ДОП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из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актуальных документов федерального и регионального уровней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изучить</a:t>
                      </a:r>
                      <a:r>
                        <a:rPr lang="ru-RU" altLang="en-US" sz="14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altLang="en-US" sz="1400" b="1" u="sng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потребности современных детей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и показать почему для детей значима именно эта программа, какие их потребности она удовлетворяет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подумать КАК в</a:t>
                      </a:r>
                      <a:r>
                        <a:rPr lang="ru-RU" altLang="en-US" sz="14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программе </a:t>
                      </a:r>
                      <a:r>
                        <a:rPr lang="ru-RU" altLang="en-US" sz="1400" b="1" u="sng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применить современные формы её реализации </a:t>
                      </a:r>
                      <a:r>
                        <a:rPr lang="ru-RU" altLang="en-US" sz="14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(с применением электронных образовательных ресурсов, дистанционных образовательных технологий, сетевого взаимодействия, смешанное обучение и др.)</a:t>
                      </a:r>
                      <a:endParaRPr lang="ru-RU" altLang="en-US" sz="1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2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п.1.3.Содержание </a:t>
                      </a:r>
                      <a:r>
                        <a:rPr lang="ru-RU" altLang="en-US" sz="1600" b="1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учебного </a:t>
                      </a:r>
                      <a:r>
                        <a:rPr lang="ru-RU" altLang="en-US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плана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(</a:t>
                      </a:r>
                      <a:r>
                        <a:rPr lang="ru-RU" altLang="en-US" sz="14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описание</a:t>
                      </a:r>
                      <a:r>
                        <a:rPr lang="ru-RU" altLang="en-US" sz="1400" i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altLang="en-US" sz="1400" i="1" u="sng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в каждой </a:t>
                      </a:r>
                      <a:r>
                        <a:rPr lang="ru-RU" altLang="en-US" sz="1400" i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теме </a:t>
                      </a:r>
                      <a:r>
                        <a:rPr lang="ru-RU" altLang="en-US" sz="14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теории+ описание практики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)</a:t>
                      </a:r>
                      <a:endParaRPr lang="ru-RU" altLang="en-US" sz="1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1400" b="0" u="none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включить в описание </a:t>
                      </a:r>
                      <a:r>
                        <a:rPr lang="ru-RU" altLang="en-US" sz="1400" b="1" u="sng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теории</a:t>
                      </a:r>
                      <a:r>
                        <a:rPr lang="ru-RU" altLang="en-US" sz="1400" b="0" u="none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altLang="en-US" sz="1400" b="1" u="none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современные методы обучения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: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интеллект-карты, </a:t>
                      </a:r>
                      <a:r>
                        <a:rPr lang="ru-RU" altLang="en-US" sz="1400" dirty="0" err="1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инфографика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, лекции с обсуждением,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видео,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онлайн-доски,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презентация, перевернутый класс, технология самообучения, </a:t>
                      </a:r>
                      <a:r>
                        <a:rPr lang="ru-RU" altLang="en-US" sz="1400" dirty="0" err="1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геймификация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,</a:t>
                      </a:r>
                      <a:r>
                        <a:rPr lang="ru-RU" altLang="en-US" sz="14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использование электронных учебников и др.</a:t>
                      </a:r>
                      <a:endParaRPr lang="ru-RU" altLang="en-US" sz="1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1400" b="0" u="none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включить в описание </a:t>
                      </a:r>
                      <a:r>
                        <a:rPr lang="ru-RU" altLang="en-US" sz="1400" b="1" u="sng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практики</a:t>
                      </a:r>
                      <a:r>
                        <a:rPr lang="ru-RU" altLang="en-US" sz="1400" b="0" u="none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altLang="en-US" sz="1400" b="1" u="none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современные методы</a:t>
                      </a:r>
                      <a:r>
                        <a:rPr lang="ru-RU" altLang="en-US" sz="1400" b="0" u="none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: </a:t>
                      </a:r>
                      <a:r>
                        <a:rPr lang="ru-RU" altLang="en-US" sz="14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тренинг, </a:t>
                      </a:r>
                      <a:r>
                        <a:rPr lang="ru-RU" altLang="en-US" sz="1400" b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создание проекта, </a:t>
                      </a:r>
                      <a:r>
                        <a:rPr lang="ru-RU" altLang="en-US" sz="14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исследование, </a:t>
                      </a:r>
                      <a:r>
                        <a:rPr lang="ru-RU" altLang="en-US" sz="1400" b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работа</a:t>
                      </a:r>
                      <a:r>
                        <a:rPr lang="ru-RU" altLang="en-US" sz="1400" b="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в группах</a:t>
                      </a:r>
                      <a:r>
                        <a:rPr lang="ru-RU" altLang="en-US" sz="1400" b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, </a:t>
                      </a:r>
                      <a:r>
                        <a:rPr lang="ru-RU" altLang="en-US" sz="14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квесты</a:t>
                      </a:r>
                      <a:r>
                        <a:rPr lang="ru-RU" altLang="en-US" sz="14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, кейс-технологии, </a:t>
                      </a:r>
                      <a:r>
                        <a:rPr lang="ru-RU" altLang="en-US" sz="14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геймификация</a:t>
                      </a:r>
                      <a:r>
                        <a:rPr lang="ru-RU" altLang="en-US" sz="14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, </a:t>
                      </a:r>
                      <a:r>
                        <a:rPr lang="ru-RU" altLang="en-US" sz="1400" b="0" dirty="0" err="1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воркшоп</a:t>
                      </a:r>
                      <a:r>
                        <a:rPr lang="ru-RU" altLang="en-US" sz="1400" b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, ролевые игры, метод проблем </a:t>
                      </a:r>
                      <a:r>
                        <a:rPr lang="ru-RU" altLang="en-US" sz="14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и др.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п.2.3. Формы аттестации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(</a:t>
                      </a:r>
                      <a:r>
                        <a:rPr lang="ru-RU" altLang="en-US" sz="14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описание </a:t>
                      </a:r>
                      <a:r>
                        <a:rPr lang="ru-RU" altLang="en-US" sz="1400" i="1" u="sng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всех</a:t>
                      </a:r>
                      <a:r>
                        <a:rPr lang="ru-RU" altLang="en-US" sz="14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форм контроля, применяемых в программе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)</a:t>
                      </a:r>
                      <a:endParaRPr lang="ru-RU" altLang="en-US" sz="1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включить в описание </a:t>
                      </a:r>
                      <a:r>
                        <a:rPr lang="ru-RU" altLang="en-US" sz="1400" b="1" u="sng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современные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формы контроля: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эссе, </a:t>
                      </a:r>
                      <a:r>
                        <a:rPr lang="ru-RU" altLang="en-US" sz="14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квест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, викторины, тест наоборот,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решение кроссворда, тестирование с использованием онлайн-платформ, творческие задания, самодиагностика, круглый стол </a:t>
                      </a:r>
                      <a:r>
                        <a:rPr lang="ru-RU" altLang="en-US" sz="1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и др.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2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4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п.2.4.</a:t>
                      </a:r>
                      <a:r>
                        <a:rPr lang="ru-RU" altLang="en-US" sz="1400" b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О</a:t>
                      </a:r>
                      <a:r>
                        <a:rPr lang="ru-RU" altLang="en-US" sz="14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ценочные материалы 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(</a:t>
                      </a:r>
                      <a:r>
                        <a:rPr lang="ru-RU" altLang="en-US" sz="1400" i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описание используемых</a:t>
                      </a:r>
                      <a:r>
                        <a:rPr lang="ru-RU" altLang="en-US" sz="1400" i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диагностических инструментов </a:t>
                      </a:r>
                      <a:r>
                        <a:rPr lang="ru-RU" altLang="en-US" sz="1400" i="1" u="sng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по всем </a:t>
                      </a:r>
                      <a:r>
                        <a:rPr lang="ru-RU" altLang="en-US" sz="1400" i="1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ожидаемым результатам</a:t>
                      </a: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)</a:t>
                      </a:r>
                      <a:endParaRPr lang="ru-RU" altLang="en-US" sz="1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14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включить с описание и разместить в Приложении: вопросы к учебному тесту, пустая</a:t>
                      </a:r>
                      <a:r>
                        <a:rPr lang="ru-RU" altLang="en-US" sz="14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схема интеллект-карты, кроссворд, описание творческих заданий, сценарий </a:t>
                      </a:r>
                      <a:r>
                        <a:rPr lang="ru-RU" altLang="en-US" sz="1400" baseline="0" dirty="0" err="1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квеста</a:t>
                      </a:r>
                      <a:r>
                        <a:rPr lang="ru-RU" altLang="en-US" sz="1400" baseline="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 и др.</a:t>
                      </a:r>
                      <a:endParaRPr lang="ru-RU" altLang="en-US" sz="1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62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600" b="1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п.2.5. Методические </a:t>
                      </a:r>
                      <a:r>
                        <a:rPr lang="ru-RU" altLang="en-US" sz="1600" b="1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материалы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ru-RU" altLang="en-US" sz="1400" b="0" dirty="0" smtClean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включить описание </a:t>
                      </a:r>
                      <a:r>
                        <a:rPr lang="ru-RU" altLang="en-US" sz="1400" b="1" dirty="0" smtClean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современных</a:t>
                      </a:r>
                      <a:r>
                        <a:rPr lang="ru-RU" altLang="en-US" sz="1400" b="0" dirty="0" smtClean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технологий и методов обучения, </a:t>
                      </a:r>
                      <a:r>
                        <a:rPr lang="ru-RU" altLang="en-US" sz="1400" b="1" dirty="0" smtClean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современные</a:t>
                      </a:r>
                      <a:r>
                        <a:rPr lang="ru-RU" altLang="en-US" sz="1400" b="0" dirty="0" smtClean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формы организации занятий, </a:t>
                      </a:r>
                      <a:r>
                        <a:rPr lang="ru-RU" altLang="en-US" sz="1400" b="1" dirty="0" smtClean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современный</a:t>
                      </a:r>
                      <a:r>
                        <a:rPr lang="ru-RU" altLang="en-US" sz="1400" b="0" dirty="0" smtClean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алгоритм учебного занятия, дидактические</a:t>
                      </a:r>
                      <a:r>
                        <a:rPr lang="ru-RU" altLang="en-US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материалы</a:t>
                      </a:r>
                      <a:endParaRPr lang="ru-RU" altLang="en-US" sz="1400" b="0" dirty="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6270">
                <a:tc gridSpan="2"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 sz="1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 sz="14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103329" y="5610944"/>
            <a:ext cx="9973108" cy="109441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программе должно быть не менее 80% современности, которая выражается: </a:t>
            </a:r>
          </a:p>
          <a:p>
            <a:pPr indent="360000" algn="just"/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в доказанной значимости программы для современных детей и государства, </a:t>
            </a:r>
          </a:p>
          <a:p>
            <a:pPr indent="360000" algn="just"/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в использовании современных форм, технологий и методов реализации программы, </a:t>
            </a:r>
          </a:p>
          <a:p>
            <a:pPr indent="360000" algn="just"/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в применении современных активных форм контроля и оценочных материалов</a:t>
            </a:r>
            <a:endParaRPr lang="ru-RU" sz="1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00050" y="224644"/>
            <a:ext cx="10556490" cy="540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ССЫЛКИ НА ПОЛЕЗНЫЕ ОБРАЗОВАТЕЛЬНЫЕ РЕСУРСЫ</a:t>
            </a:r>
            <a:endParaRPr lang="ru-RU" sz="2400" b="1" u="sng" dirty="0">
              <a:solidFill>
                <a:srgbClr val="C00000"/>
              </a:solidFill>
              <a:latin typeface="Myriad Pro"/>
              <a:cs typeface="Arial" panose="020B0604020202020204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83267573"/>
              </p:ext>
            </p:extLst>
          </p:nvPr>
        </p:nvGraphicFramePr>
        <p:xfrm>
          <a:off x="1091444" y="1088740"/>
          <a:ext cx="9577064" cy="5229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2322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1"/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57364098"/>
              </p:ext>
            </p:extLst>
          </p:nvPr>
        </p:nvGraphicFramePr>
        <p:xfrm>
          <a:off x="191344" y="512676"/>
          <a:ext cx="11305256" cy="6190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7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30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Опора</a:t>
                      </a:r>
                      <a:r>
                        <a:rPr lang="ru-RU" sz="2000" baseline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на н</a:t>
                      </a:r>
                      <a:r>
                        <a:rPr lang="ru-RU" sz="20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ормативные</a:t>
                      </a:r>
                      <a:r>
                        <a:rPr lang="ru-RU" sz="2000" baseline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документы</a:t>
                      </a:r>
                      <a:endParaRPr lang="ru-RU" sz="20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Где</a:t>
                      </a:r>
                      <a:r>
                        <a:rPr lang="ru-RU" sz="2000" baseline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используем?</a:t>
                      </a:r>
                      <a:endParaRPr lang="ru-RU" sz="20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1019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Указы Президента РФ, ФЗ «Об образовании в РФ», ФЗ «Об основных гарантиях прав ребенка в РФ», «</a:t>
                      </a:r>
                      <a:r>
                        <a:rPr lang="ru-RU" sz="1400" b="1" dirty="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Концепция развития ДО детей до 2030 года», </a:t>
                      </a:r>
                      <a:r>
                        <a:rPr lang="ru-RU" sz="1400" b="1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«Стратегия развития</a:t>
                      </a:r>
                      <a:r>
                        <a:rPr lang="ru-RU" sz="1400" b="1" baseline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воспитания в РФ на период до 2025 года», </a:t>
                      </a:r>
                      <a:r>
                        <a:rPr lang="ru-RU" sz="1400" b="1" dirty="0">
                          <a:effectLst/>
                          <a:latin typeface="Times New Roman" panose="02020603050405020304" charset="0"/>
                          <a:ea typeface="Times New Roman" panose="02020603050405020304" charset="0"/>
                        </a:rPr>
                        <a:t>Федеральный проект «Успех каждого ребенка», национальный проект «Образование», Приказы Минпросвещения, Приказы Минтруда и др.</a:t>
                      </a:r>
                      <a:endParaRPr lang="ru-RU" sz="14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b="1" u="sng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при написании актуальности программы </a:t>
                      </a:r>
                      <a:r>
                        <a:rPr lang="ru-RU" sz="1400" b="1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(фраза заключается в кавычки и в скобках полное наименование документа)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95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Порядок организации и осуществления образовательной деятельности по дополнительным общеобразовательным программам // Приказ Министерства просвещения РФ от 27.07.2022г</a:t>
                      </a:r>
                      <a:r>
                        <a:rPr lang="ru-RU" sz="1400" b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 </a:t>
                      </a:r>
                      <a:r>
                        <a:rPr lang="ru-RU" sz="1400" b="1" u="sng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№ 629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во всех разделах программы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96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СанПиНы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(2020, 2021г)</a:t>
                      </a:r>
                      <a:endParaRPr lang="ru-RU" sz="1400" b="1" dirty="0">
                        <a:effectLst/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описание</a:t>
                      </a:r>
                      <a:r>
                        <a:rPr lang="ru-RU" sz="1400" b="1" baseline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р</a:t>
                      </a:r>
                      <a:r>
                        <a:rPr lang="ru-RU" sz="1400" b="1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ежима занятий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056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Методические рекомендации по реализации ДОП с применением электронного</a:t>
                      </a:r>
                      <a:r>
                        <a:rPr lang="ru-RU" sz="14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обучения и дистанционных образовательных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технологий</a:t>
                      </a:r>
                    </a:p>
                    <a:p>
                      <a:r>
                        <a:rPr lang="ru-RU" altLang="en-US" sz="1400" b="1" dirty="0" smtClean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Постановление Правительства РФ от 11 октября 2023 г. N 1678 «Об утверждении Правил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программ»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если</a:t>
                      </a:r>
                      <a:r>
                        <a:rPr lang="ru-RU" sz="1400" b="1" baseline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применяется электронное или дистанционное обучение</a:t>
                      </a:r>
                      <a:endParaRPr lang="ru-RU" sz="14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3344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«</a:t>
                      </a:r>
                      <a:r>
                        <a:rPr lang="ru-RU" sz="1400" b="1" dirty="0"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Об организации и осуществлении образовательной деятельности по сетевой форме реализации образовательных программ»</a:t>
                      </a:r>
                      <a:r>
                        <a:rPr lang="ru-RU" sz="1400" dirty="0"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 (приказ</a:t>
                      </a:r>
                      <a:r>
                        <a:rPr lang="ru-RU" sz="1400" baseline="0" dirty="0"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sz="1400" baseline="0" dirty="0" err="1"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Минобрнауки</a:t>
                      </a:r>
                      <a:r>
                        <a:rPr lang="ru-RU" sz="1400" baseline="0" dirty="0"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 РФ и </a:t>
                      </a:r>
                      <a:r>
                        <a:rPr lang="ru-RU" sz="1400" baseline="0" dirty="0" err="1"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Минпросвещения</a:t>
                      </a:r>
                      <a:r>
                        <a:rPr lang="ru-RU" sz="1400" baseline="0" dirty="0"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 РФ от 05.08.2020г. </a:t>
                      </a:r>
                      <a:r>
                        <a:rPr lang="ru-RU" sz="1400" dirty="0"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 № </a:t>
                      </a:r>
                      <a:r>
                        <a:rPr lang="ru-RU" sz="1400" dirty="0" smtClean="0"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882/391</a:t>
                      </a:r>
                      <a:r>
                        <a:rPr lang="ru-RU" altLang="en-US" sz="1400" b="0" dirty="0" smtClean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(с изм. на 22.02.202</a:t>
                      </a:r>
                      <a:r>
                        <a:rPr lang="en-US" altLang="en-US" sz="1400" b="0" dirty="0" smtClean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если</a:t>
                      </a:r>
                      <a:r>
                        <a:rPr lang="ru-RU" sz="1400" b="1" baseline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sz="1400" b="1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применяется</a:t>
                      </a:r>
                      <a:r>
                        <a:rPr lang="ru-RU" sz="1400" b="1" baseline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сетевая форма обучения</a:t>
                      </a:r>
                      <a:endParaRPr lang="ru-RU" sz="14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708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Times New Roman" panose="02020603050405020304" charset="0"/>
                        </a:rPr>
                        <a:t>Методические рекомендации по разработке и реализации ДОП. – 3-е изд., изм. и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Times New Roman" panose="02020603050405020304" charset="0"/>
                        </a:rPr>
                        <a:t>дополн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Times New Roman" panose="02020603050405020304" charset="0"/>
                        </a:rPr>
                        <a:t>. – Новосибирск: ГАУ ДО НСО «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Times New Roman" panose="02020603050405020304" charset="0"/>
                        </a:rPr>
                        <a:t>ОЦРТДиЮ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Times New Roman" panose="02020603050405020304" charset="0"/>
                        </a:rPr>
                        <a:t>», РМЦ, 2023</a:t>
                      </a:r>
                      <a:endParaRPr lang="ru-RU" sz="14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структура ДОП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575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Устав ОО,</a:t>
                      </a:r>
                      <a:r>
                        <a:rPr lang="ru-RU" sz="1400" b="1" baseline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ru-RU" sz="1400" b="1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Локальные нормативные акты ОО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комплектация групп, виды контроля</a:t>
                      </a:r>
                      <a:endParaRPr lang="ru-RU" sz="1400" b="1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531903" y="1655124"/>
            <a:ext cx="2052228" cy="914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Художественная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79695" y="479886"/>
            <a:ext cx="2188507" cy="89756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Туристско-краеведческая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58535" y="479886"/>
            <a:ext cx="2420206" cy="914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Естественнонаучная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710297" y="479886"/>
            <a:ext cx="1977884" cy="914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Физкультурно-спортивная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228348" y="1646228"/>
            <a:ext cx="1980220" cy="9232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Техническая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73172" y="463189"/>
            <a:ext cx="2268252" cy="914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Социально-гуманитарная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934281" y="2103428"/>
            <a:ext cx="3456384" cy="3960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НАПРАВЛЕННОСТЬ</a:t>
            </a:r>
          </a:p>
        </p:txBody>
      </p:sp>
      <p:cxnSp>
        <p:nvCxnSpPr>
          <p:cNvPr id="22" name="Прямая со стрелкой 21"/>
          <p:cNvCxnSpPr>
            <a:stCxn id="20" idx="1"/>
            <a:endCxn id="14" idx="3"/>
          </p:cNvCxnSpPr>
          <p:nvPr/>
        </p:nvCxnSpPr>
        <p:spPr>
          <a:xfrm flipH="1" flipV="1">
            <a:off x="2584131" y="2112324"/>
            <a:ext cx="1350150" cy="18912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3286847" y="1373069"/>
            <a:ext cx="1044957" cy="73925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4622138" y="1394288"/>
            <a:ext cx="412382" cy="71803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6396505" y="1411996"/>
            <a:ext cx="479887" cy="70032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7042343" y="1362605"/>
            <a:ext cx="1671732" cy="71999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0" idx="3"/>
          </p:cNvCxnSpPr>
          <p:nvPr/>
        </p:nvCxnSpPr>
        <p:spPr>
          <a:xfrm flipV="1">
            <a:off x="7390665" y="2001522"/>
            <a:ext cx="1837683" cy="29992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трелка вниз 48"/>
          <p:cNvSpPr/>
          <p:nvPr/>
        </p:nvSpPr>
        <p:spPr>
          <a:xfrm rot="10800000" flipH="1">
            <a:off x="5582203" y="2495792"/>
            <a:ext cx="216024" cy="296399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8940165" y="2820670"/>
            <a:ext cx="2869565" cy="1094105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Приказ </a:t>
            </a:r>
            <a:r>
              <a:rPr kumimoji="0" 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Минпросвещения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№ 629</a:t>
            </a:r>
          </a:p>
        </p:txBody>
      </p:sp>
      <p:sp>
        <p:nvSpPr>
          <p:cNvPr id="52" name="Овал 51"/>
          <p:cNvSpPr/>
          <p:nvPr/>
        </p:nvSpPr>
        <p:spPr>
          <a:xfrm>
            <a:off x="56515" y="2781300"/>
            <a:ext cx="2757805" cy="1207770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«Концепция развития ДО детей до 2030 года»</a:t>
            </a:r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8602345" y="3198495"/>
            <a:ext cx="194310" cy="384175"/>
          </a:xfrm>
          <a:prstGeom prst="rect">
            <a:avLst/>
          </a:prstGeom>
          <a:noFill/>
        </p:spPr>
      </p:pic>
      <p:sp>
        <p:nvSpPr>
          <p:cNvPr id="54" name="Скругленный прямоугольник 53"/>
          <p:cNvSpPr/>
          <p:nvPr/>
        </p:nvSpPr>
        <p:spPr>
          <a:xfrm>
            <a:off x="731704" y="4833842"/>
            <a:ext cx="2484275" cy="6120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Дети с ОВЗ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(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МППК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8616215" y="4833570"/>
            <a:ext cx="2765938" cy="6120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Дети, имеющие инвалидность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 (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ИПРА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8114570">
            <a:off x="2131060" y="4036695"/>
            <a:ext cx="1936115" cy="528955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607208" flipV="1">
            <a:off x="7204069" y="4042926"/>
            <a:ext cx="2001158" cy="490597"/>
          </a:xfrm>
          <a:prstGeom prst="rect">
            <a:avLst/>
          </a:prstGeom>
        </p:spPr>
      </p:pic>
      <p:sp>
        <p:nvSpPr>
          <p:cNvPr id="58" name="Скругленный прямоугольник 57"/>
          <p:cNvSpPr/>
          <p:nvPr/>
        </p:nvSpPr>
        <p:spPr>
          <a:xfrm>
            <a:off x="3179445" y="2844165"/>
            <a:ext cx="5330825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ДОПОЛНИТЕЛЬНЫЕ ОБЩЕРАЗВИВАЮЩИЕ ПРОГРАММЫ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2793212" y="5712837"/>
            <a:ext cx="6156684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АДАПТИРОВАННЫЕ ДОПОЛНИТЕЛЬНЫЕ ОБЩЕРАЗВИВАЮЩИЕ ПРОГРАММЫ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2814320" y="3310890"/>
            <a:ext cx="360680" cy="19304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611245" y="4004945"/>
            <a:ext cx="4245610" cy="1569085"/>
          </a:xfrm>
          <a:prstGeom prst="ellipse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Текстовое поле 5"/>
          <p:cNvSpPr txBox="1"/>
          <p:nvPr/>
        </p:nvSpPr>
        <p:spPr>
          <a:xfrm>
            <a:off x="4295775" y="4103370"/>
            <a:ext cx="3074670" cy="9251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Метод. рекомендации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Times New Roman" panose="02020603050405020304" charset="0"/>
              </a:rPr>
              <a:t>по формированию механизмов  обновления содержания, методов и технологий обучения в системе ДОД </a:t>
            </a:r>
          </a:p>
        </p:txBody>
      </p:sp>
      <p:sp>
        <p:nvSpPr>
          <p:cNvPr id="8" name="Стрелка вверх 7"/>
          <p:cNvSpPr/>
          <p:nvPr/>
        </p:nvSpPr>
        <p:spPr>
          <a:xfrm>
            <a:off x="5591810" y="3758565"/>
            <a:ext cx="215265" cy="246380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775460" y="5464175"/>
            <a:ext cx="1017752" cy="845185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>
            <p:custDataLst>
              <p:tags r:id="rId1"/>
            </p:custDataLst>
          </p:nvPr>
        </p:nvCxnSpPr>
        <p:spPr>
          <a:xfrm flipH="1">
            <a:off x="8940165" y="5445760"/>
            <a:ext cx="987425" cy="86360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1811524" y="80628"/>
            <a:ext cx="8271510" cy="54006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ОБЩИЕ АКЦЕНТЫ РАЗРАБОТКИ ПРОГРАММЫ</a:t>
            </a:r>
          </a:p>
        </p:txBody>
      </p:sp>
      <p:sp>
        <p:nvSpPr>
          <p:cNvPr id="5" name="Объект 6"/>
          <p:cNvSpPr>
            <a:spLocks noGrp="1"/>
          </p:cNvSpPr>
          <p:nvPr>
            <p:ph idx="1"/>
          </p:nvPr>
        </p:nvSpPr>
        <p:spPr bwMode="auto">
          <a:xfrm>
            <a:off x="262890" y="836930"/>
            <a:ext cx="11718925" cy="5877560"/>
          </a:xfrm>
        </p:spPr>
        <p:txBody>
          <a:bodyPr>
            <a:normAutofit fontScale="900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65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2200" b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учёт </a:t>
            </a:r>
            <a:r>
              <a:rPr lang="ru-RU" sz="2200" b="1" u="sng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возрастных</a:t>
            </a:r>
            <a:r>
              <a:rPr lang="ru-RU" sz="2200" b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особенностей обучающихся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200" b="1">
              <a:solidFill>
                <a:srgbClr val="C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учёт </a:t>
            </a:r>
            <a:r>
              <a:rPr lang="ru-RU" sz="2200" b="1" u="sng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обновления содержания образования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endParaRPr lang="ru-RU" sz="2200" b="1" u="sng">
              <a:solidFill>
                <a:srgbClr val="C00000"/>
              </a:solidFill>
              <a:highlight>
                <a:srgbClr val="FFFF00"/>
              </a:highlight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опора на </a:t>
            </a:r>
            <a:r>
              <a:rPr lang="ru-RU" sz="2200" b="1" u="sng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универсальные умения и навыки</a:t>
            </a:r>
            <a:r>
              <a:rPr lang="ru-RU" sz="2200" b="1" u="sng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2200" b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и </a:t>
            </a:r>
            <a:r>
              <a:rPr lang="ru-RU" sz="2200" b="1" u="sng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современные компетенции</a:t>
            </a:r>
            <a:r>
              <a:rPr lang="ru-RU" sz="2200" b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2200" i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(креативное мышление, критическое мышление, коммуникативные навыки, кооперация, эмоциональный интеллект, самоорганизация/саморегуляция, цифровая грамотность, финансовая грамотность, медицинская грамотность, правовая грамотность, экологическая грамотность и др.)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endParaRPr lang="ru-RU" sz="2200" b="1" i="1">
              <a:solidFill>
                <a:srgbClr val="C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2200" b="1" i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социальная адаптация, профориентация</a:t>
            </a:r>
            <a:endParaRPr lang="ru-RU" sz="2200" b="1" i="1" u="sng">
              <a:solidFill>
                <a:srgbClr val="C00000"/>
              </a:solidFill>
              <a:highlight>
                <a:srgbClr val="FFFF00"/>
              </a:highlight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200" b="1">
              <a:solidFill>
                <a:srgbClr val="C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соблюдение </a:t>
            </a:r>
            <a:r>
              <a:rPr lang="ru-RU" sz="2200" b="1" u="sng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дидактических принципов</a:t>
            </a:r>
            <a:r>
              <a:rPr lang="ru-RU" sz="2200" b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2200" i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(научности, связи обучения с жизнью, активности обучающихся, последовательности и систематичности, наглядности, сочетания различных типов обучения, и др. 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название программы </a:t>
            </a:r>
            <a:r>
              <a:rPr lang="ru-RU" sz="2200" b="1" u="sng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отражает</a:t>
            </a:r>
            <a:r>
              <a:rPr lang="ru-RU" sz="2200" b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содержание и сущность деятельности обучающихся (понятно родителям и детям, чем будут заниматься)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endParaRPr lang="ru-RU" sz="2200" b="1">
              <a:solidFill>
                <a:srgbClr val="C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программа </a:t>
            </a:r>
            <a:r>
              <a:rPr lang="ru-RU" sz="2200" b="1" u="sng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продумана</a:t>
            </a:r>
            <a:r>
              <a:rPr lang="ru-RU" sz="2200" b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, </a:t>
            </a:r>
            <a:r>
              <a:rPr lang="ru-RU" sz="2200" b="1" u="sng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понятна</a:t>
            </a:r>
            <a:r>
              <a:rPr lang="ru-RU" sz="2200" b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и </a:t>
            </a:r>
            <a:r>
              <a:rPr lang="ru-RU" sz="2200" b="1" u="sng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логична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endParaRPr lang="ru-RU" sz="2200" b="1">
              <a:solidFill>
                <a:srgbClr val="C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2200" b="1" u="sng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культура оформления</a:t>
            </a:r>
            <a:endParaRPr lang="ru-RU" sz="2200" b="1">
              <a:solidFill>
                <a:srgbClr val="C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buNone/>
              <a:defRPr/>
            </a:pPr>
            <a:endParaRPr lang="ru-RU" sz="1650" b="1">
              <a:solidFill>
                <a:srgbClr val="C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89072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2243572" y="224644"/>
            <a:ext cx="7290000" cy="540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555" b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СТРУКТУРА ПРОГРАММЫ ДО</a:t>
            </a:r>
            <a:endParaRPr lang="ru-RU" sz="3555" b="1">
              <a:solidFill>
                <a:srgbClr val="C00000"/>
              </a:solidFill>
              <a:latin typeface="Myriad Pro"/>
              <a:cs typeface="Arial" panose="020B0604020202020204"/>
            </a:endParaRPr>
          </a:p>
        </p:txBody>
      </p:sp>
      <p:sp>
        <p:nvSpPr>
          <p:cNvPr id="5" name="Объект 6"/>
          <p:cNvSpPr>
            <a:spLocks noGrp="1"/>
          </p:cNvSpPr>
          <p:nvPr>
            <p:ph idx="1"/>
          </p:nvPr>
        </p:nvSpPr>
        <p:spPr bwMode="auto">
          <a:xfrm>
            <a:off x="400050" y="836930"/>
            <a:ext cx="11376025" cy="568833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Титульный лист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Раздел 1. Комплекс основных характеристик программы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1.1. Пояснительная записка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1.2. Цель и задачи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1.3. Содержание программы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1.4. Планируемые результаты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Раздел 2. Комплекс организационно-педагогических условий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2.1. Календарный учебный график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2.2. Условия реализации программы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2.3. Формы аттестации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2.4. Оценочные материалы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2.5. Методические материалы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2.6. Рабочие программы курсов, дисциплин, модулей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2.7. Рабочая программа воспитания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2.8. Календарный план воспитательной работы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3. Список литературы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4. Приложения</a:t>
            </a:r>
          </a:p>
          <a:p>
            <a:pPr marL="0" indent="0">
              <a:buNone/>
              <a:defRPr/>
            </a:pPr>
            <a:endParaRPr lang="ru-RU" sz="1750" b="1">
              <a:solidFill>
                <a:prstClr val="black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77965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258445" y="188595"/>
            <a:ext cx="9518015" cy="32385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600" b="1" u="sng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cs typeface="Times New Roman" panose="02020603050405020304"/>
              </a:rPr>
              <a:t>Раздел 1. Комплекс основных характеристик программы</a:t>
            </a:r>
            <a:r>
              <a:rPr lang="ru-RU" sz="2600" b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cs typeface="Times New Roman" panose="02020603050405020304"/>
              </a:rPr>
              <a:t/>
            </a:r>
            <a:br>
              <a:rPr lang="ru-RU" sz="2600" b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cs typeface="Times New Roman" panose="02020603050405020304"/>
              </a:rPr>
            </a:br>
            <a:endParaRPr lang="ru-RU" sz="2600" b="1" i="1">
              <a:solidFill>
                <a:srgbClr val="C00000"/>
              </a:solidFill>
              <a:latin typeface="Myriad Pro"/>
              <a:cs typeface="Arial" panose="020B0604020202020204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</p:nvPr>
        </p:nvGraphicFramePr>
        <p:xfrm>
          <a:off x="175260" y="1106805"/>
          <a:ext cx="11868150" cy="5544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6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66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акцент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содержание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9505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800" b="1">
                          <a:latin typeface="Times New Roman" panose="02020603050405020304"/>
                          <a:cs typeface="Times New Roman" panose="02020603050405020304"/>
                        </a:rPr>
                        <a:t>Потребности современного ребенка</a:t>
                      </a:r>
                    </a:p>
                    <a:p>
                      <a:pPr>
                        <a:defRPr/>
                      </a:pPr>
                      <a:r>
                        <a:rPr lang="ru-RU" sz="1800" b="1">
                          <a:latin typeface="Times New Roman" panose="02020603050405020304"/>
                          <a:cs typeface="Times New Roman" panose="02020603050405020304"/>
                        </a:rPr>
                        <a:t>Возрастные и гендерные особенности</a:t>
                      </a:r>
                    </a:p>
                    <a:p>
                      <a:pPr algn="ctr">
                        <a:defRPr/>
                      </a:pPr>
                      <a:r>
                        <a:rPr lang="ru-RU" sz="1800" b="1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ru-RU" sz="1800" b="1">
                          <a:solidFill>
                            <a:srgbClr val="C00000"/>
                          </a:solidFill>
                          <a:highlight>
                            <a:srgbClr val="FFFF00"/>
                          </a:highlight>
                          <a:latin typeface="Times New Roman" panose="02020603050405020304"/>
                          <a:cs typeface="Times New Roman" panose="02020603050405020304"/>
                        </a:rPr>
                        <a:t>а в чём проблемы?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острая потребность в получении новой информации, клиповое мышление, свобода, эмоциональность, отказ от бессмысленных действий, потребность в соц. успешности, быть универсальным, быть творцом</a:t>
                      </a:r>
                    </a:p>
                    <a:p>
                      <a:pPr>
                        <a:defRPr/>
                      </a:pPr>
                      <a:endParaRPr lang="ru-RU" sz="1600" b="1" i="0" u="none" strike="noStrike" cap="none" spc="0">
                        <a:ln>
                          <a:noFill/>
                        </a:ln>
                        <a:solidFill>
                          <a:prstClr val="black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7885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800" b="1">
                          <a:latin typeface="Times New Roman" panose="02020603050405020304"/>
                          <a:cs typeface="Times New Roman" panose="02020603050405020304"/>
                        </a:rPr>
                        <a:t>Соц. заказ со стороны государства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- Указ Президента РФ от </a:t>
                      </a:r>
                      <a:r>
                        <a:rPr lang="ru-RU" sz="1600" b="1" i="0" u="none" strike="noStrike" cap="none" spc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07.05.2024 </a:t>
                      </a: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г. </a:t>
                      </a:r>
                      <a:r>
                        <a:rPr lang="ru-RU" sz="1600" b="1" i="0" u="none" strike="noStrike" cap="none" spc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№</a:t>
                      </a: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 309</a:t>
                      </a:r>
                      <a:r>
                        <a:rPr lang="ru-RU" sz="1600" b="1" i="0" u="none" strike="noStrike" cap="none" spc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 </a:t>
                      </a: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«О национальных целях развития РФ на период </a:t>
                      </a:r>
                      <a:r>
                        <a:rPr lang="ru-RU" sz="1600" b="1" i="0" u="none" strike="noStrike" cap="none" spc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до 2030 и на перспективу до 2036г</a:t>
                      </a: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»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- «Концепция развития дополнительного образования детей до 2030 года» </a:t>
                      </a: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и др.</a:t>
                      </a:r>
                      <a:endParaRPr lang="ru-RU" sz="1600" b="1" i="0" u="none" strike="noStrike" cap="none" spc="0" dirty="0">
                        <a:ln>
                          <a:noFill/>
                        </a:ln>
                        <a:solidFill>
                          <a:prstClr val="black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Приоритетные тенденции развития образования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основные направления и задачи национального проекта «Образование», социальный заказ муниципального образовани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373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800" b="1" i="0" u="none" strike="noStrike" cap="none" spc="0">
                        <a:ln>
                          <a:noFill/>
                        </a:ln>
                        <a:solidFill>
                          <a:prstClr val="black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Тенденции социально-экономического развития региона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 и города</a:t>
                      </a:r>
                    </a:p>
                    <a:p>
                      <a:pPr>
                        <a:defRPr/>
                      </a:pPr>
                      <a:endParaRPr lang="ru-RU" sz="1800" b="1" i="0" u="none" strike="noStrike" cap="none" spc="0">
                        <a:ln>
                          <a:noFill/>
                        </a:ln>
                        <a:solidFill>
                          <a:prstClr val="black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- «Стратегия социально-экономического развития НСО на период до 2030г», 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- «О плане мероприятий по реализации стратегии социально-экономического развития г. Новосибирска до 2030г»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-  «О муниципальной программе «Развитие сферы молодёжной политики в г. Новосибирске на 2022-2027гг»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- «О муниципальной программе «Развитие сферы образования в г. Новосибирске на 2022-2026гг»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 spc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запрос родительской общественности на услуги ДО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опросы, анкетирование</a:t>
                      </a:r>
                    </a:p>
                    <a:p>
                      <a:pPr>
                        <a:defRPr/>
                      </a:pPr>
                      <a:endParaRPr lang="ru-RU" sz="1600" b="1" i="0" u="none" strike="noStrike" cap="none" spc="0" dirty="0">
                        <a:ln>
                          <a:noFill/>
                        </a:ln>
                        <a:solidFill>
                          <a:prstClr val="black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/>
          <p:nvPr/>
        </p:nvSpPr>
        <p:spPr bwMode="auto">
          <a:xfrm>
            <a:off x="123190" y="620395"/>
            <a:ext cx="11125200" cy="36449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sng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1.1. Пояснительная записка</a:t>
            </a: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1" u="sng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Актуальность программы </a:t>
            </a:r>
            <a:r>
              <a:rPr kumimoji="0" lang="ru-RU" sz="1800" b="1" i="1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- это о ЗНАЧИМОСТИ «СЕЙЧАС»</a:t>
            </a:r>
            <a:r>
              <a: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180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53702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 bwMode="auto">
          <a:xfrm>
            <a:off x="119380" y="1304925"/>
            <a:ext cx="11885930" cy="5464810"/>
          </a:xfrm>
        </p:spPr>
        <p:txBody>
          <a:bodyPr>
            <a:normAutofit fontScale="725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76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276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используются новые (</a:t>
            </a:r>
            <a:r>
              <a:rPr lang="ru-RU" sz="2760" b="1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авторские</a:t>
            </a:r>
            <a:r>
              <a:rPr lang="ru-RU" sz="276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) методики, приёмы, упражнения и др.</a:t>
            </a:r>
            <a:endParaRPr lang="ru-RU" sz="2760" b="1" i="1">
              <a:solidFill>
                <a:prstClr val="black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76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применяются новые педагогические технологии/методы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76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инновационные формы диагностики и подведения итогов реализации программы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76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интеграция смежных или различных направленностей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76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программа является новой для региона/города/образовательной организации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76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реализуется полностью с применением практико-ориентированных методов </a:t>
            </a:r>
            <a:r>
              <a:rPr lang="ru-RU" sz="2760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(мастерские, тренинги, профессиональные пробы, стажировки, исследовательская деятельность и др)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76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реализуется для детей с ОВЗ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76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включены </a:t>
            </a:r>
            <a:r>
              <a:rPr lang="ru-RU" sz="2760" b="1" u="sng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новые</a:t>
            </a:r>
            <a:r>
              <a:rPr lang="ru-RU" sz="276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разделы и темы </a:t>
            </a:r>
            <a:r>
              <a:rPr lang="ru-RU" sz="276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lang="ru-RU" sz="2760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указать какие именно</a:t>
            </a:r>
            <a:r>
              <a:rPr lang="ru-RU" sz="276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76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используется технология неформального общения </a:t>
            </a:r>
            <a:r>
              <a:rPr lang="ru-RU" sz="2760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(клубы, интернет-сообщества)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76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включение профориентационных методов (беседа, тестирование, знакомство с профессиограммами и др.)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76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программа построена полностью в рамках компетентностного подхода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76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на основе какой программы разработана, опыт каких авторов обобщен </a:t>
            </a:r>
            <a:r>
              <a:rPr lang="ru-RU" sz="276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lang="ru-RU" sz="2760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«программа базируется на трудах (ФИО)», «имеет помимо ___ направленности цель раннего самоопределения личности» и др.</a:t>
            </a:r>
            <a:r>
              <a:rPr lang="ru-RU" sz="276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76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реализуется с применением ___ </a:t>
            </a:r>
            <a:r>
              <a:rPr lang="ru-RU" sz="2760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(«</a:t>
            </a:r>
            <a:r>
              <a:rPr lang="ru-RU" sz="2760" i="1" u="sng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электронного обучения </a:t>
            </a:r>
            <a:r>
              <a:rPr lang="ru-RU" sz="2760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и дистанционных образовательных технологий», «</a:t>
            </a:r>
            <a:r>
              <a:rPr lang="ru-RU" sz="2760" i="1" u="sng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сетевой формы </a:t>
            </a:r>
            <a:r>
              <a:rPr lang="ru-RU" sz="2760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обучения при реализации программы»)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76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увеличено количество часов на изучение тех или иных разделов и тем </a:t>
            </a:r>
            <a:r>
              <a:rPr lang="ru-RU" sz="2760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(каких именно?)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76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в разработку/реализацию/реализацию программы вовлечены родители обучающихся/чами обучающиеся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76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присутствует взаимное обучение </a:t>
            </a:r>
            <a:r>
              <a:rPr lang="ru-RU" sz="2760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(без активного участия педагога)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endParaRPr lang="ru-RU" sz="1350">
              <a:solidFill>
                <a:prstClr val="black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buNone/>
              <a:defRPr/>
            </a:pPr>
            <a:endParaRPr lang="ru-RU" sz="1350">
              <a:latin typeface="Myriad Pro"/>
              <a:cs typeface="Arial" panose="020B0604020202020204"/>
            </a:endParaRP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79070" y="188595"/>
            <a:ext cx="9632950" cy="3238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sng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Раздел 1. Комплекс основных характеристик программы</a:t>
            </a:r>
            <a: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260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  <p:sp>
        <p:nvSpPr>
          <p:cNvPr id="7" name="Заголовок 1"/>
          <p:cNvSpPr txBox="1"/>
          <p:nvPr/>
        </p:nvSpPr>
        <p:spPr bwMode="auto">
          <a:xfrm>
            <a:off x="179070" y="677545"/>
            <a:ext cx="10057765" cy="46926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1.1. Пояснительная записка</a:t>
            </a: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sng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Отличительные особенности программы, новизна</a:t>
            </a:r>
            <a:r>
              <a:rPr kumimoji="0" lang="ru-RU" sz="24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4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240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17200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 bwMode="auto">
          <a:xfrm>
            <a:off x="201930" y="1341120"/>
            <a:ext cx="11684635" cy="5184140"/>
          </a:xfrm>
        </p:spPr>
        <p:txBody>
          <a:bodyPr>
            <a:normAutofit/>
          </a:bodyPr>
          <a:lstStyle/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 u="sng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краткая </a:t>
            </a:r>
            <a:r>
              <a:rPr lang="ru-RU" sz="220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характеристика возрастных особенностей детей, наиболее важных для результативного освоения данной программы </a:t>
            </a:r>
            <a:r>
              <a:rPr lang="ru-RU" sz="2200" i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(познавательные процессы, особенности общения со всетрстниками и взрослыми, эмоциональное развитие, ведущий вид деятельности, социальная ситуация развития, почему именно в этом возрасте важна эта программа?)</a:t>
            </a:r>
            <a:endParaRPr lang="ru-RU" sz="2200">
              <a:solidFill>
                <a:prstClr val="black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если большой возрастной охват, то описывается </a:t>
            </a:r>
            <a:r>
              <a:rPr lang="ru-RU" sz="2200" b="1" u="sng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КАЖДЫЙ</a:t>
            </a:r>
            <a:r>
              <a:rPr lang="ru-RU" sz="220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возрастной период</a:t>
            </a:r>
            <a:endParaRPr lang="ru-RU" sz="2200" i="1">
              <a:solidFill>
                <a:prstClr val="black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медико-психоло-педагогические характеристики обучающихся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     (</a:t>
            </a:r>
            <a:r>
              <a:rPr lang="ru-RU" sz="2200" i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для адаптированных программ</a:t>
            </a:r>
            <a:r>
              <a:rPr lang="ru-RU" sz="2200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)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сколько детей будет обучаться по программе </a:t>
            </a:r>
            <a:r>
              <a:rPr lang="ru-RU" sz="2200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lang="ru-RU" sz="2200" i="1" u="sng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ОДНА</a:t>
            </a:r>
            <a:r>
              <a:rPr lang="ru-RU" sz="2200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цифра; зависит от направленности ДОП и определяются ЛНА организации)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постоянство/непостоянство численного состава </a:t>
            </a:r>
            <a:r>
              <a:rPr lang="ru-RU" sz="2200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(е</a:t>
            </a:r>
            <a:r>
              <a:rPr lang="ru-RU" sz="2200" i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сли есть непостоянство, то при каких условиях</a:t>
            </a:r>
            <a:r>
              <a:rPr lang="ru-RU" sz="2200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)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условия зачисления на программу </a:t>
            </a:r>
            <a:r>
              <a:rPr lang="ru-RU" sz="2200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(все желающие, входная диагностика, необходимость справки о состоянии здоровья)</a:t>
            </a: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endParaRPr lang="ru-RU" sz="2100" i="1">
              <a:solidFill>
                <a:prstClr val="black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endParaRPr lang="ru-RU" sz="1650">
              <a:latin typeface="Myriad Pro"/>
              <a:cs typeface="Arial" panose="020B0604020202020204"/>
            </a:endParaRP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94945" y="152400"/>
            <a:ext cx="9689465" cy="3238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sng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Раздел 1. Комплекс основных характеристик программы</a:t>
            </a:r>
            <a: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260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  <p:sp>
        <p:nvSpPr>
          <p:cNvPr id="7" name="Заголовок 1"/>
          <p:cNvSpPr txBox="1"/>
          <p:nvPr/>
        </p:nvSpPr>
        <p:spPr bwMode="auto">
          <a:xfrm>
            <a:off x="201930" y="692785"/>
            <a:ext cx="9430385" cy="33083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1.1. Пояснительная записка</a:t>
            </a: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sng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Целевая аудитория (адресат программы)</a:t>
            </a:r>
            <a:r>
              <a:rPr kumimoji="0" lang="ru-RU" sz="24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4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240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85194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 bwMode="auto">
          <a:xfrm>
            <a:off x="480060" y="1844675"/>
            <a:ext cx="11370310" cy="432054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/>
              <a:buChar char="Ø"/>
              <a:defRPr/>
            </a:pPr>
            <a:r>
              <a:rPr lang="ru-RU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Указывается количество </a:t>
            </a:r>
            <a:r>
              <a:rPr lang="ru-RU" b="1" u="sng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академических</a:t>
            </a:r>
            <a:r>
              <a:rPr lang="ru-RU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часов</a:t>
            </a:r>
          </a:p>
          <a:p>
            <a:pPr marL="0" indent="0">
              <a:buNone/>
              <a:defRPr/>
            </a:pPr>
            <a:endParaRPr lang="ru-RU">
              <a:solidFill>
                <a:prstClr val="black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342900" indent="-342900">
              <a:buFont typeface="Wingdings" panose="05000000000000000000"/>
              <a:buChar char="Ø"/>
              <a:defRPr/>
            </a:pPr>
            <a:r>
              <a:rPr lang="ru-RU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Если программа является модульной, то определяется объем каждого модуля. Рекомендуется </a:t>
            </a:r>
            <a:r>
              <a:rPr lang="ru-RU" u="sng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не менее 8 </a:t>
            </a:r>
            <a:r>
              <a:rPr lang="ru-RU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часов на модуль</a:t>
            </a:r>
          </a:p>
          <a:p>
            <a:pPr marL="0" indent="0">
              <a:buNone/>
              <a:defRPr/>
            </a:pPr>
            <a:endParaRPr lang="ru-RU" b="1" u="sng">
              <a:solidFill>
                <a:prstClr val="black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buNone/>
              <a:defRPr/>
            </a:pPr>
            <a:r>
              <a:rPr lang="ru-RU" b="1" u="sng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Примеры:</a:t>
            </a:r>
          </a:p>
          <a:p>
            <a:pPr marL="0" indent="0">
              <a:buNone/>
              <a:defRPr/>
            </a:pPr>
            <a:r>
              <a:rPr lang="ru-RU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1) Объем программы – 72 часа. Рассчитана на 1 год обучения.</a:t>
            </a:r>
          </a:p>
          <a:p>
            <a:pPr marL="0" indent="0">
              <a:buNone/>
              <a:defRPr/>
            </a:pPr>
            <a:r>
              <a:rPr lang="ru-RU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2) Объём программы – 144 часа. Первый год обучения – 72 часа. Второй год обучения – 72 часа.</a:t>
            </a:r>
          </a:p>
          <a:p>
            <a:pPr marL="0" indent="0">
              <a:buNone/>
              <a:defRPr/>
            </a:pPr>
            <a:endParaRPr lang="ru-RU">
              <a:latin typeface="Myriad Pro"/>
              <a:cs typeface="Arial" panose="020B0604020202020204"/>
            </a:endParaRPr>
          </a:p>
        </p:txBody>
      </p:sp>
      <p:sp>
        <p:nvSpPr>
          <p:cNvPr id="7" name="Заголовок 1"/>
          <p:cNvSpPr txBox="1"/>
          <p:nvPr/>
        </p:nvSpPr>
        <p:spPr bwMode="auto">
          <a:xfrm>
            <a:off x="120650" y="386715"/>
            <a:ext cx="9727565" cy="3238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sng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Раздел 1. Комплекс основных характеристик программы</a:t>
            </a:r>
            <a: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260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  <p:sp>
        <p:nvSpPr>
          <p:cNvPr id="8" name="Заголовок 1"/>
          <p:cNvSpPr txBox="1"/>
          <p:nvPr/>
        </p:nvSpPr>
        <p:spPr bwMode="auto">
          <a:xfrm>
            <a:off x="267970" y="1022350"/>
            <a:ext cx="9292590" cy="33083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1.1. Пояснительная записка</a:t>
            </a: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sng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Объем программы</a:t>
            </a:r>
            <a:r>
              <a:rPr kumimoji="0" lang="ru-RU" sz="22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2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220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80763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 bwMode="auto">
          <a:xfrm>
            <a:off x="403860" y="1628775"/>
            <a:ext cx="11532870" cy="482473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b="1" u="sng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Срок обучения </a:t>
            </a:r>
            <a:r>
              <a:rPr lang="ru-RU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– это </a:t>
            </a:r>
            <a:r>
              <a:rPr lang="ru-RU" u="sng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временной</a:t>
            </a:r>
            <a:r>
              <a:rPr lang="ru-RU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период, в течение которого будет проходить обучение</a:t>
            </a:r>
          </a:p>
          <a:p>
            <a:pPr marL="0" indent="0">
              <a:buNone/>
              <a:defRPr/>
            </a:pPr>
            <a:r>
              <a:rPr lang="ru-RU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Пример:</a:t>
            </a:r>
          </a:p>
          <a:p>
            <a:pPr marL="0" indent="0">
              <a:buNone/>
              <a:defRPr/>
            </a:pPr>
            <a:r>
              <a:rPr lang="ru-RU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срок обучения по программе – 01.09.2023г. - 31.05.2024г.</a:t>
            </a:r>
          </a:p>
          <a:p>
            <a:pPr marL="0" indent="0">
              <a:buNone/>
              <a:defRPr/>
            </a:pPr>
            <a:endParaRPr lang="ru-RU">
              <a:solidFill>
                <a:prstClr val="black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buNone/>
              <a:defRPr/>
            </a:pPr>
            <a:r>
              <a:rPr lang="ru-RU" b="1" u="sng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Срок освоения </a:t>
            </a:r>
            <a:r>
              <a:rPr lang="ru-RU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– промежуток времени, за который обучающийся достигнет результата (количество лет, недель, месяцев)</a:t>
            </a:r>
          </a:p>
          <a:p>
            <a:pPr marL="0" indent="0">
              <a:buNone/>
              <a:defRPr/>
            </a:pPr>
            <a:r>
              <a:rPr lang="ru-RU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Пример:</a:t>
            </a:r>
          </a:p>
          <a:p>
            <a:pPr marL="0" indent="0">
              <a:buNone/>
              <a:defRPr/>
            </a:pPr>
            <a:r>
              <a:rPr lang="ru-RU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Срок освоения программы – 20 недель (5 месяцев)</a:t>
            </a:r>
          </a:p>
          <a:p>
            <a:pPr marL="0" indent="0">
              <a:buNone/>
              <a:defRPr/>
            </a:pPr>
            <a:endParaRPr lang="ru-RU">
              <a:latin typeface="Myriad Pro"/>
              <a:cs typeface="Arial" panose="020B0604020202020204"/>
            </a:endParaRP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254000" y="260350"/>
            <a:ext cx="9689465" cy="3238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sng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Раздел 1. Комплекс основных характеристик программы</a:t>
            </a:r>
            <a: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260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  <p:sp>
        <p:nvSpPr>
          <p:cNvPr id="7" name="Заголовок 1"/>
          <p:cNvSpPr txBox="1"/>
          <p:nvPr/>
        </p:nvSpPr>
        <p:spPr bwMode="auto">
          <a:xfrm>
            <a:off x="150495" y="859155"/>
            <a:ext cx="9410065" cy="33083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1.1. Пояснительная записка</a:t>
            </a: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sng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Срок освоения, срок бучения</a:t>
            </a:r>
            <a:r>
              <a: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180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49625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 bwMode="auto">
          <a:xfrm>
            <a:off x="245745" y="1534160"/>
            <a:ext cx="11715750" cy="506412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очная, очно-заочная, заочная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200" b="1">
              <a:solidFill>
                <a:prstClr val="black"/>
              </a:solidFill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с применением </a:t>
            </a:r>
            <a:r>
              <a:rPr lang="ru-RU" sz="2200" b="1" u="sng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электронного обучения </a:t>
            </a:r>
            <a:r>
              <a:rPr lang="ru-RU" sz="220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и </a:t>
            </a:r>
            <a:r>
              <a:rPr lang="ru-RU" sz="2200" b="1" u="sng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дистанционных образовательных технологий </a:t>
            </a:r>
            <a:r>
              <a:rPr lang="ru-RU" sz="2200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(указывается платформа дистанционного обучения, ссылки в сети интернет на данную платформу и используемые электронные образовательные ресурсы, прописываются материально-технические требования к рабочему месту обучающегося и педагога)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200" i="1">
              <a:solidFill>
                <a:prstClr val="black"/>
              </a:solidFill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 u="sng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сетевая форма </a:t>
            </a:r>
            <a:r>
              <a:rPr lang="ru-RU" sz="220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реализации программы </a:t>
            </a:r>
            <a:r>
              <a:rPr lang="ru-RU" sz="2200" i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(указываются сетевые партнеры (имеющие лицензии) при наличии договора и в случае проведения занятий специалистом из другой организации или использовании оборудования другой организации. При реализации ДООП в сетевом взаимодействии указывается полное наименование сетевого партнера и его участие в реализации ДООП. Сетевыми партнерами могут выступать любые организации, учреждения и предприятия, чей ресурс (материальный, кадровый) приводит к улучшению условий и повышению качества реализации ДООП)</a:t>
            </a:r>
          </a:p>
          <a:p>
            <a:pPr marL="214630" indent="-214630">
              <a:lnSpc>
                <a:spcPct val="100000"/>
              </a:lnSpc>
              <a:spcBef>
                <a:spcPts val="0"/>
              </a:spcBef>
              <a:defRPr/>
            </a:pPr>
            <a:endParaRPr lang="ru-RU" sz="2200" i="1">
              <a:solidFill>
                <a:prstClr val="black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214630" indent="-214630">
              <a:lnSpc>
                <a:spcPct val="100000"/>
              </a:lnSpc>
              <a:spcBef>
                <a:spcPts val="0"/>
              </a:spcBef>
              <a:defRPr/>
            </a:pPr>
            <a:endParaRPr lang="ru-RU" sz="2200" i="1">
              <a:solidFill>
                <a:prstClr val="black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buNone/>
              <a:defRPr/>
            </a:pPr>
            <a:endParaRPr lang="ru-RU" sz="2200" i="1">
              <a:solidFill>
                <a:prstClr val="black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60020" y="260350"/>
            <a:ext cx="9796145" cy="3238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sng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Раздел 1. Комплекс основных характеристик программы</a:t>
            </a:r>
            <a: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260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  <p:sp>
        <p:nvSpPr>
          <p:cNvPr id="7" name="Заголовок 1"/>
          <p:cNvSpPr txBox="1"/>
          <p:nvPr/>
        </p:nvSpPr>
        <p:spPr bwMode="auto">
          <a:xfrm>
            <a:off x="124460" y="894080"/>
            <a:ext cx="9652000" cy="33083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1.1. Пояснительная записка</a:t>
            </a: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sng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Формы обучения </a:t>
            </a:r>
            <a:r>
              <a:rPr kumimoji="0" lang="ru-RU" sz="22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2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220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79829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 bwMode="auto">
          <a:xfrm>
            <a:off x="60325" y="1232535"/>
            <a:ext cx="12000230" cy="541083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35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1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/>
                <a:cs typeface="Times New Roman" panose="02020603050405020304"/>
              </a:rPr>
              <a:t>Какая модель реализации образовательной программы?</a:t>
            </a:r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1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/>
                <a:cs typeface="Times New Roman" panose="02020603050405020304"/>
              </a:rPr>
              <a:t>(традиционная (линейная последовательность осовения содержания в течении опредленного времени), модульная, с применением ДО и др.)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1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/>
                <a:cs typeface="Times New Roman" panose="02020603050405020304"/>
              </a:rPr>
              <a:t>Если обучение с применением ЭО, ДОТ</a:t>
            </a:r>
            <a:r>
              <a:rPr lang="ru-RU" sz="1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/>
                <a:cs typeface="Times New Roman" panose="02020603050405020304"/>
              </a:rPr>
              <a:t> - какие есть в ОО условия для этого, какие разделы/модули выносятся на дистанционное обучение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1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/>
                <a:cs typeface="Times New Roman" panose="02020603050405020304"/>
              </a:rPr>
              <a:t>Если обучение модульное</a:t>
            </a:r>
            <a:r>
              <a:rPr lang="ru-RU" sz="1800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/>
                <a:cs typeface="Times New Roman" panose="02020603050405020304"/>
              </a:rPr>
              <a:t> - линейная/нелинейная последовательность изучения, какие модули обязательные, а какие по выбору и др. </a:t>
            </a:r>
            <a:endParaRPr lang="ru-RU" sz="1800" b="1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/>
                <a:cs typeface="Times New Roman" panose="02020603050405020304"/>
              </a:rPr>
              <a:t>Какие применяются организационные формы обучения?</a:t>
            </a:r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1800">
                <a:latin typeface="Times New Roman" panose="02020603050405020304"/>
                <a:cs typeface="Times New Roman" panose="02020603050405020304"/>
              </a:rPr>
              <a:t>(групповые, фронтальные, парные, индивидуальные, в группах одного возраста или разновозрастных группах)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800" b="1">
                <a:latin typeface="Times New Roman" panose="02020603050405020304"/>
                <a:cs typeface="Times New Roman" panose="02020603050405020304"/>
              </a:rPr>
              <a:t> Каковы особенности взаимодействия педагога и обучающихся? </a:t>
            </a:r>
            <a:r>
              <a:rPr lang="ru-RU" sz="1800">
                <a:latin typeface="Times New Roman" panose="02020603050405020304"/>
                <a:cs typeface="Times New Roman" panose="02020603050405020304"/>
              </a:rPr>
              <a:t>(перечисляются виды используемых занятий: например, семинар, мини-лекция, тренинг, экскурсия и др.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80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1800" b="1">
                <a:latin typeface="Times New Roman" panose="02020603050405020304"/>
                <a:cs typeface="Times New Roman" panose="02020603050405020304"/>
              </a:rPr>
              <a:t>Какова роль педагога</a:t>
            </a:r>
            <a:r>
              <a:rPr lang="ru-RU" sz="1800">
                <a:latin typeface="Times New Roman" panose="02020603050405020304"/>
                <a:cs typeface="Times New Roman" panose="02020603050405020304"/>
              </a:rPr>
              <a:t> (эксперт, тьютор, наставник, группотехник, куратор) и роль обучающихся </a:t>
            </a:r>
            <a:r>
              <a:rPr lang="ru-RU" sz="1800" i="1">
                <a:latin typeface="Times New Roman" panose="02020603050405020304"/>
                <a:cs typeface="Times New Roman" panose="02020603050405020304"/>
              </a:rPr>
              <a:t>(помощник педагога, консультант, наставник)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800" b="1">
                <a:latin typeface="Times New Roman" panose="02020603050405020304"/>
                <a:cs typeface="Times New Roman" panose="02020603050405020304"/>
              </a:rPr>
              <a:t> Каков количественный состав группы/групп обучающихся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800" b="1">
                <a:latin typeface="Times New Roman" panose="02020603050405020304"/>
                <a:cs typeface="Times New Roman" panose="02020603050405020304"/>
              </a:rPr>
              <a:t> К</a:t>
            </a:r>
            <a:r>
              <a:rPr lang="ru-RU" sz="180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ак формируются группы? </a:t>
            </a:r>
            <a:r>
              <a:rPr lang="ru-RU" sz="180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(одного возраста/разновозрастные группы, смешанный состав, исходя из индивидуальных особенностей (внутри групповая дифференциация), на основе диагностики, рекомендаций родителей, по темпу обучения. Локальный акт организации «Положение о порядке набора и комплектования групп (объединений)»)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800" b="1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 Есть ли обучение по индивидуальному учебному плану? </a:t>
            </a:r>
            <a:r>
              <a:rPr lang="ru-RU" sz="180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(локальный нормативный акт организации)</a:t>
            </a:r>
            <a:endParaRPr lang="ru-RU" sz="1800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1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/>
                <a:cs typeface="Times New Roman" panose="02020603050405020304"/>
              </a:rPr>
              <a:t>Режим занятий</a:t>
            </a:r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/>
                <a:cs typeface="Times New Roman" panose="02020603050405020304"/>
              </a:rPr>
              <a:t> (периодичность и продолжительность). Занятия проводятся ___ раз в неделю.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/>
                <a:cs typeface="Times New Roman" panose="02020603050405020304"/>
              </a:rPr>
              <a:t>размер академического часа (СанПиН) составляет __ мин. Перерыв между занятиями __ мин.</a:t>
            </a: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238125" y="224790"/>
            <a:ext cx="9610090" cy="3238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sng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Раздел 1. Комплекс основных характеристик программы</a:t>
            </a:r>
            <a:r>
              <a: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180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  <p:sp>
        <p:nvSpPr>
          <p:cNvPr id="7" name="Заголовок 1"/>
          <p:cNvSpPr txBox="1"/>
          <p:nvPr/>
        </p:nvSpPr>
        <p:spPr bwMode="auto">
          <a:xfrm>
            <a:off x="120015" y="628650"/>
            <a:ext cx="9728835" cy="60388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1.1. Пояснительная записка</a:t>
            </a: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sng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Особенности организации образовательного процесса</a:t>
            </a:r>
            <a:r>
              <a:rPr kumimoji="0" lang="ru-RU" sz="2400" b="1" i="0" u="sng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400" b="1" i="0" u="sng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2400" b="1" i="1" u="sng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90447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 bwMode="auto">
          <a:xfrm>
            <a:off x="283210" y="1434465"/>
            <a:ext cx="11691620" cy="5307330"/>
          </a:xfrm>
        </p:spPr>
        <p:txBody>
          <a:bodyPr>
            <a:normAutofit fontScale="95000" lnSpcReduction="10000"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b="1">
                <a:latin typeface="Times New Roman" panose="02020603050405020304"/>
                <a:cs typeface="Times New Roman" panose="02020603050405020304"/>
              </a:rPr>
              <a:t>цель должна быть </a:t>
            </a:r>
            <a:r>
              <a:rPr lang="ru-RU" b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ОДНА</a:t>
            </a:r>
            <a:r>
              <a:rPr lang="ru-RU" b="1">
                <a:latin typeface="Times New Roman" panose="02020603050405020304"/>
                <a:cs typeface="Times New Roman" panose="02020603050405020304"/>
              </a:rPr>
              <a:t>, конкретна</a:t>
            </a:r>
            <a:endParaRPr lang="ru-RU" b="1">
              <a:solidFill>
                <a:schemeClr val="tx1"/>
              </a:solidFill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ru-RU" b="1">
              <a:solidFill>
                <a:schemeClr val="tx1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b="1">
                <a:latin typeface="Times New Roman" panose="02020603050405020304"/>
                <a:cs typeface="Times New Roman" panose="02020603050405020304"/>
              </a:rPr>
              <a:t>в цели отражается название и направленность программы </a:t>
            </a:r>
            <a:endParaRPr lang="ru-RU" b="1">
              <a:solidFill>
                <a:schemeClr val="tx1"/>
              </a:solidFill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ru-RU" b="1">
              <a:solidFill>
                <a:schemeClr val="tx1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b="1">
                <a:latin typeface="Times New Roman" panose="02020603050405020304"/>
                <a:cs typeface="Times New Roman" panose="02020603050405020304"/>
              </a:rPr>
              <a:t>понятно какой образовательный результат </a:t>
            </a:r>
            <a:r>
              <a:rPr lang="ru-RU" i="1">
                <a:latin typeface="Times New Roman" panose="02020603050405020304"/>
                <a:cs typeface="Times New Roman" panose="02020603050405020304"/>
              </a:rPr>
              <a:t>(чему хотите научить детей? С каким результатом они уйдут?)</a:t>
            </a:r>
            <a:endParaRPr lang="ru-RU" i="1">
              <a:solidFill>
                <a:schemeClr val="tx1"/>
              </a:solidFill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ru-RU" b="1">
              <a:solidFill>
                <a:schemeClr val="tx1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b="1">
                <a:latin typeface="Times New Roman" panose="02020603050405020304"/>
                <a:cs typeface="Times New Roman" panose="02020603050405020304"/>
              </a:rPr>
              <a:t>измерима </a:t>
            </a:r>
            <a:r>
              <a:rPr lang="ru-RU" i="1">
                <a:latin typeface="Times New Roman" panose="02020603050405020304"/>
                <a:cs typeface="Times New Roman" panose="02020603050405020304"/>
              </a:rPr>
              <a:t>(могу ли я проверить реализацию цели?)</a:t>
            </a:r>
            <a:endParaRPr lang="ru-RU" i="1">
              <a:solidFill>
                <a:schemeClr val="tx1"/>
              </a:solidFill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ru-RU" b="1">
              <a:solidFill>
                <a:schemeClr val="tx1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b="1">
                <a:latin typeface="Times New Roman" panose="02020603050405020304"/>
                <a:cs typeface="Times New Roman" panose="02020603050405020304"/>
              </a:rPr>
              <a:t>достижима </a:t>
            </a:r>
            <a:r>
              <a:rPr lang="ru-RU" i="1">
                <a:latin typeface="Times New Roman" panose="02020603050405020304"/>
                <a:cs typeface="Times New Roman" panose="02020603050405020304"/>
              </a:rPr>
              <a:t>(её реально достичь за указанный срок)</a:t>
            </a:r>
            <a:endParaRPr lang="ru-RU" i="1">
              <a:solidFill>
                <a:schemeClr val="tx1"/>
              </a:solidFill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ru-RU" b="1">
              <a:solidFill>
                <a:schemeClr val="tx1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b="1">
                <a:latin typeface="Times New Roman" panose="02020603050405020304"/>
                <a:cs typeface="Times New Roman" panose="02020603050405020304"/>
              </a:rPr>
              <a:t>используется ключевое слово в форме существительного: «развитие», «обеспечение», «приобщение», «формирование» и др.</a:t>
            </a:r>
            <a:endParaRPr lang="ru-RU" b="1">
              <a:solidFill>
                <a:schemeClr val="tx1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buNone/>
              <a:defRPr/>
            </a:pPr>
            <a:endParaRPr lang="ru-RU">
              <a:latin typeface="Myriad Pro"/>
              <a:cs typeface="Arial" panose="020B0604020202020204"/>
            </a:endParaRP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96215" y="188595"/>
            <a:ext cx="9759950" cy="3238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sng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Раздел 1. Комплекс основных характеристик программы</a:t>
            </a:r>
            <a: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260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  <p:sp>
        <p:nvSpPr>
          <p:cNvPr id="7" name="Заголовок 1"/>
          <p:cNvSpPr txBox="1"/>
          <p:nvPr/>
        </p:nvSpPr>
        <p:spPr bwMode="auto">
          <a:xfrm>
            <a:off x="163195" y="765175"/>
            <a:ext cx="9341485" cy="49466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1.2. Цель и задачи программы</a:t>
            </a: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sng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Цель программы</a:t>
            </a:r>
            <a:r>
              <a:rPr kumimoji="0" lang="ru-RU" sz="2200" b="1" i="1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 </a:t>
            </a:r>
            <a:r>
              <a:rPr kumimoji="0" lang="ru-RU" sz="2200" b="0" i="1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(это образ РЕЗУЛЬТАТА)</a:t>
            </a:r>
            <a:r>
              <a:rPr kumimoji="0" lang="ru-RU" sz="2200" b="0" i="1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200" b="0" i="1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2200" b="0" i="1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/>
              <a:cs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51640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07035" y="45085"/>
            <a:ext cx="10515600" cy="428625"/>
          </a:xfrm>
        </p:spPr>
        <p:txBody>
          <a:bodyPr>
            <a:noAutofit/>
          </a:bodyPr>
          <a:lstStyle/>
          <a:p>
            <a:pPr marL="0" indent="0" algn="l" fontAlgn="auto">
              <a:lnSpc>
                <a:spcPct val="100000"/>
              </a:lnSpc>
            </a:pPr>
            <a:r>
              <a:rPr lang="ru-RU" sz="24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НОРМАТИВНО-ПРАВОВЫЕ ДОКУМЕНТЫ</a:t>
            </a:r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119380" y="2061210"/>
            <a:ext cx="2865120" cy="3046730"/>
          </a:xfrm>
          <a:prstGeom prst="rightArrowCallout">
            <a:avLst/>
          </a:prstGeom>
          <a:solidFill>
            <a:srgbClr val="FF0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 fontAlgn="auto"/>
            <a:r>
              <a:rPr lang="ru-RU" altLang="en-US" sz="1600" b="1">
                <a:latin typeface="Times New Roman" panose="02020603050405020304" charset="0"/>
                <a:cs typeface="Times New Roman" panose="02020603050405020304" charset="0"/>
              </a:rPr>
              <a:t>ФЕДЕРАЛЬНЫЙ УРОВЕНЬ</a:t>
            </a:r>
          </a:p>
        </p:txBody>
      </p:sp>
      <p:sp>
        <p:nvSpPr>
          <p:cNvPr id="6" name="Замещающее содержимое 5"/>
          <p:cNvSpPr>
            <a:spLocks noGrp="1"/>
          </p:cNvSpPr>
          <p:nvPr>
            <p:ph sz="half" idx="2"/>
          </p:nvPr>
        </p:nvSpPr>
        <p:spPr>
          <a:xfrm>
            <a:off x="2861310" y="434340"/>
            <a:ext cx="9330055" cy="7425690"/>
          </a:xfrm>
        </p:spPr>
        <p:txBody>
          <a:bodyPr>
            <a:noAutofit/>
          </a:bodyPr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Федеральный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Закон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от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29.12.2012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г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№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273-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ФЗ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«Об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образовании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ru-RU" altLang="en-US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Российской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Федерации»</a:t>
            </a:r>
            <a:endParaRPr lang="en-US" altLang="ru-RU" sz="165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Концепция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развития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дополнительного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образования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детей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до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2030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года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утв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распоряжением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Правительства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РФ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от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31.03.2022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№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678</a:t>
            </a:r>
            <a:r>
              <a:rPr lang="ru-RU" altLang="en-US" sz="1650">
                <a:latin typeface="Times New Roman" panose="02020603050405020304" charset="0"/>
                <a:cs typeface="Times New Roman" panose="02020603050405020304" charset="0"/>
              </a:rPr>
              <a:t>)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;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Постановление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Правительства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РФ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от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11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октября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2023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г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. N 1678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«Об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утверждении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Правил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применения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организациями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осуществляющими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образовательную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деятельность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электронного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обучения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дистанционных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образовательных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технологий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при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реализации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образовательных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программ»</a:t>
            </a:r>
            <a:endParaRPr lang="en-US" altLang="ru-RU" sz="165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Постановление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Главного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государственного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санитарного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врача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РФ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от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28.09.2020 N 28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«Об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утверждении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санитарных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правил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СП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2.4.3648-20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«Санитарно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-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эпидемиологические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требования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к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организациям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воспитания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обучения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отдыха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оздоровления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детей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молодежи»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;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Постановление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Главного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государственного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санитарного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врача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РФ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от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28.01.2021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№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2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«Об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утверждении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санитарных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правил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норм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СанПиН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1.2.3685-21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«Гигиенические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нормативы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требования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к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обеспечению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безопасности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или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)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безвредности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для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человека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факторов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среды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обитания»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рзд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.VI.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Гигиенические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нормативы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по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устройству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содержанию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режиму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работы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организаций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воспитания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обучения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отдыха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оздоровления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детей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молодежи»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);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Приказ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Министерства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просвещения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Российской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Федерации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от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03.09.2019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№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467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«Об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утверждении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Целевой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модели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развития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региональных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систем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дополнительного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образования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детей»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;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Приказ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министерства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образования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науки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Российской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Федерации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министерства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просвещения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Российской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Федерации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от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5.08.2020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г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№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882/391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«Об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организации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осуществлении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образовательной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деятельности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по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сетевой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форме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реализации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образовательных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программ»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;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Приказ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Министерства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просвещения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Российской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Федерации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от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27.07.2022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г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№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629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«Об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утверждении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Порядка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организации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осуществления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образовательной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деятельности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по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дополнительным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общеобразовательным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программам»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;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</a:pP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Приказ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Министерства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труда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социальной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защиты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Российской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Федерации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от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22.09.2021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№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652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н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«Об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утверждении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профессионального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стандарта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«Педагог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дополнительного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образования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детей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650">
                <a:latin typeface="Times New Roman" panose="02020603050405020304" charset="0"/>
                <a:cs typeface="Times New Roman" panose="02020603050405020304" charset="0"/>
              </a:rPr>
              <a:t>взрослых»</a:t>
            </a:r>
            <a:r>
              <a:rPr lang="en-US" altLang="ru-RU" sz="1650">
                <a:latin typeface="Times New Roman" panose="02020603050405020304" charset="0"/>
                <a:cs typeface="Times New Roman" panose="02020603050405020304" charset="0"/>
              </a:rPr>
              <a:t>;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165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 bwMode="auto">
          <a:xfrm>
            <a:off x="137160" y="1700530"/>
            <a:ext cx="11934190" cy="5012055"/>
          </a:xfrm>
        </p:spPr>
        <p:txBody>
          <a:bodyPr>
            <a:normAutofit fontScale="87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500" b="1">
                <a:latin typeface="Times New Roman" panose="02020603050405020304"/>
                <a:cs typeface="Times New Roman" panose="02020603050405020304"/>
              </a:rPr>
              <a:t>Предметные, метапредметные, личностные </a:t>
            </a:r>
            <a:r>
              <a:rPr lang="ru-RU" sz="2500" i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(не смешивать! должны отражаться в Содержании программы)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None/>
              <a:defRPr/>
            </a:pPr>
            <a:endParaRPr lang="ru-RU" sz="2500" i="1">
              <a:solidFill>
                <a:srgbClr val="C00000"/>
              </a:solidFill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500" b="1">
                <a:latin typeface="Times New Roman" panose="02020603050405020304"/>
                <a:cs typeface="Times New Roman" panose="02020603050405020304"/>
              </a:rPr>
              <a:t> Задачи должны соответствовать </a:t>
            </a:r>
            <a:r>
              <a:rPr lang="ru-RU" sz="2500" b="1" u="sng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возрасту</a:t>
            </a:r>
            <a:r>
              <a:rPr lang="ru-RU" sz="2500" b="1">
                <a:latin typeface="Times New Roman" panose="02020603050405020304"/>
                <a:cs typeface="Times New Roman" panose="02020603050405020304"/>
              </a:rPr>
              <a:t> обучающихся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None/>
              <a:defRPr/>
            </a:pPr>
            <a:endParaRPr lang="ru-RU" sz="2500" b="1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500" b="1">
                <a:latin typeface="Times New Roman" panose="02020603050405020304"/>
                <a:cs typeface="Times New Roman" panose="02020603050405020304"/>
              </a:rPr>
              <a:t> Каждая задача </a:t>
            </a:r>
            <a:r>
              <a:rPr lang="ru-RU" sz="2500" b="1" u="sng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переходит через Содержание учебного плана в Результат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None/>
              <a:defRPr/>
            </a:pPr>
            <a:endParaRPr lang="ru-RU" sz="2500" b="1" u="sng">
              <a:solidFill>
                <a:srgbClr val="C00000"/>
              </a:solidFill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500" b="1">
                <a:latin typeface="Times New Roman" panose="02020603050405020304"/>
                <a:cs typeface="Times New Roman" panose="02020603050405020304"/>
              </a:rPr>
              <a:t> Задач не должно быть много </a:t>
            </a:r>
            <a:r>
              <a:rPr lang="ru-RU" sz="2500" i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(5-6 в </a:t>
            </a:r>
            <a:r>
              <a:rPr lang="ru-RU" sz="2500" i="1" u="sng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каждой</a:t>
            </a:r>
            <a:r>
              <a:rPr lang="ru-RU" sz="2500" i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категории задач)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None/>
              <a:defRPr/>
            </a:pPr>
            <a:endParaRPr lang="ru-RU" sz="2500" i="1">
              <a:solidFill>
                <a:srgbClr val="C00000"/>
              </a:solidFill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500" b="1">
                <a:latin typeface="Times New Roman" panose="02020603050405020304"/>
                <a:cs typeface="Times New Roman" panose="02020603050405020304"/>
              </a:rPr>
              <a:t> При формулировке используются глаголы неопределенной формы </a:t>
            </a:r>
            <a:r>
              <a:rPr lang="ru-RU" sz="2500" i="1">
                <a:latin typeface="Times New Roman" panose="02020603050405020304"/>
                <a:cs typeface="Times New Roman" panose="02020603050405020304"/>
              </a:rPr>
              <a:t>(«научить», «обучить», «формировать», «расширять», «воспитывать» и т.п.)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None/>
              <a:defRPr/>
            </a:pPr>
            <a:endParaRPr lang="ru-RU" sz="2500" i="1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500" b="1">
                <a:latin typeface="Times New Roman" panose="02020603050405020304"/>
                <a:cs typeface="Times New Roman" panose="02020603050405020304"/>
              </a:rPr>
              <a:t> Если период обучения рассчитан на 2 года, то личностные и мета предметные задачи определяются на весь период обучения, а предметные – по каждому году обучения</a:t>
            </a:r>
            <a:r>
              <a:rPr lang="ru-RU" sz="2500" i="1">
                <a:latin typeface="Times New Roman" panose="02020603050405020304"/>
                <a:cs typeface="Times New Roman" panose="02020603050405020304"/>
              </a:rPr>
              <a:t> (например, «предметные задачи 1-го года обучения», «предметные задачи 2-го года обучения»)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500" b="1">
                <a:latin typeface="Times New Roman" panose="02020603050405020304"/>
                <a:cs typeface="Times New Roman" panose="02020603050405020304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endParaRPr lang="ru-RU" sz="2500" b="1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endParaRPr lang="ru-RU" sz="1500" b="1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buNone/>
              <a:defRPr/>
            </a:pPr>
            <a:endParaRPr lang="ru-RU">
              <a:latin typeface="Myriad Pro"/>
              <a:cs typeface="Arial" panose="020B0604020202020204"/>
            </a:endParaRP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54305" y="224790"/>
            <a:ext cx="9657715" cy="3238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sng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Раздел 1. Комплекс основных характеристик программы</a:t>
            </a:r>
            <a:r>
              <a: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18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180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  <p:sp>
        <p:nvSpPr>
          <p:cNvPr id="7" name="Заголовок 1"/>
          <p:cNvSpPr txBox="1"/>
          <p:nvPr/>
        </p:nvSpPr>
        <p:spPr bwMode="auto">
          <a:xfrm>
            <a:off x="151130" y="683260"/>
            <a:ext cx="10216515" cy="60388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1.2. Цель и задачи программы</a:t>
            </a: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sng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Задачи программы</a:t>
            </a:r>
            <a:r>
              <a:rPr kumimoji="0" lang="ru-RU" sz="2200" b="1" i="1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 </a:t>
            </a:r>
            <a:r>
              <a:rPr kumimoji="0" lang="ru-RU" sz="2200" b="0" i="1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(это ШАГИ разделов/тем учебного плана)</a:t>
            </a:r>
            <a:r>
              <a:rPr kumimoji="0" lang="ru-RU" sz="2200" b="0" i="1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200" b="0" i="1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r>
              <a:rPr kumimoji="0" lang="ru-RU" sz="1800" b="1" i="1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434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 bwMode="auto">
          <a:xfrm>
            <a:off x="139065" y="984250"/>
            <a:ext cx="11814175" cy="305625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1600" i="1">
              <a:solidFill>
                <a:schemeClr val="tx1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800" b="1">
                <a:latin typeface="Times New Roman" panose="02020603050405020304"/>
                <a:cs typeface="Times New Roman" panose="02020603050405020304"/>
              </a:rPr>
              <a:t> соответствует </a:t>
            </a:r>
            <a:r>
              <a:rPr lang="ru-RU" sz="1800" b="1" u="sng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возрастным особенностям</a:t>
            </a:r>
            <a:r>
              <a:rPr lang="ru-RU" sz="1800" b="1" u="sng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1800" b="1">
                <a:latin typeface="Times New Roman" panose="02020603050405020304"/>
                <a:cs typeface="Times New Roman" panose="02020603050405020304"/>
              </a:rPr>
              <a:t>обучающихся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800" b="1">
                <a:latin typeface="Times New Roman" panose="02020603050405020304"/>
                <a:cs typeface="Times New Roman" panose="02020603050405020304"/>
              </a:rPr>
              <a:t> если большой возрастной охват, то должно быть </a:t>
            </a:r>
            <a:r>
              <a:rPr lang="ru-RU" sz="1800" b="1" u="sng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столько учебных планов, сколько возрастных периодов</a:t>
            </a:r>
            <a:endParaRPr lang="ru-RU" sz="1800" b="1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800" b="1">
                <a:latin typeface="Times New Roman" panose="02020603050405020304"/>
                <a:cs typeface="Times New Roman" panose="02020603050405020304"/>
              </a:rPr>
              <a:t> можно заложить часы на вводное/итоговое занятие, соревновательную/концертную/выставочную деятельность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800" b="1">
                <a:latin typeface="Times New Roman" panose="02020603050405020304"/>
                <a:cs typeface="Times New Roman" panose="02020603050405020304"/>
              </a:rPr>
              <a:t> соотношение теории и практики </a:t>
            </a:r>
            <a:r>
              <a:rPr lang="ru-RU" sz="1800" b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1:3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800" b="1">
                <a:latin typeface="Times New Roman" panose="02020603050405020304"/>
                <a:cs typeface="Times New Roman" panose="02020603050405020304"/>
              </a:rPr>
              <a:t> желательно не мельчить по 2-3 часа, формулировать темы назывными предложениями </a:t>
            </a:r>
            <a:endParaRPr lang="ru-RU" sz="1800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800" b="1">
                <a:latin typeface="Times New Roman" panose="02020603050405020304"/>
                <a:cs typeface="Times New Roman" panose="02020603050405020304"/>
              </a:rPr>
              <a:t> содержание каждого года обучения оформляется отдельно</a:t>
            </a:r>
            <a:r>
              <a:rPr lang="ru-RU" sz="180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1800" i="1">
                <a:latin typeface="Times New Roman" panose="02020603050405020304"/>
                <a:cs typeface="Times New Roman" panose="02020603050405020304"/>
              </a:rPr>
              <a:t>(сколько лет программа, столько и учебных планов)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800" b="1">
                <a:latin typeface="Times New Roman" panose="02020603050405020304"/>
                <a:cs typeface="Times New Roman" panose="02020603050405020304"/>
              </a:rPr>
              <a:t> при включении в программу экскурсий, досуговых и массовых мероприятий, указывается тема каждой экскурсии, игры, мероприятия и др.</a:t>
            </a:r>
            <a:endParaRPr lang="ru-RU" sz="1800">
              <a:latin typeface="Myriad Pro"/>
              <a:cs typeface="Arial" panose="020B0604020202020204"/>
            </a:endParaRP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93345" y="222885"/>
            <a:ext cx="9921875" cy="3238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sng" strike="noStrike" kern="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Раздел 1. Комплекс основных характеристик программы</a:t>
            </a:r>
            <a: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2600" b="1" i="1" u="none" strike="noStrike" kern="0" cap="none" spc="0" normalizeH="0" baseline="0" noProof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  <p:sp>
        <p:nvSpPr>
          <p:cNvPr id="7" name="Заголовок 1"/>
          <p:cNvSpPr txBox="1"/>
          <p:nvPr/>
        </p:nvSpPr>
        <p:spPr bwMode="auto">
          <a:xfrm>
            <a:off x="139700" y="836930"/>
            <a:ext cx="10168255" cy="41402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1.3. Содержание программы</a:t>
            </a: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sng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Учебный план</a:t>
            </a: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1800" b="1" i="1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1800" b="1" i="1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/>
              <a:cs typeface="Times New Roman" panose="02020603050405020304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13230" y="4004945"/>
          <a:ext cx="8340090" cy="2614930"/>
        </p:xfrm>
        <a:graphic>
          <a:graphicData uri="http://schemas.openxmlformats.org/drawingml/2006/table">
            <a:tbl>
              <a:tblPr firstRow="1" firstCol="1" bandRow="1"/>
              <a:tblGrid>
                <a:gridCol w="448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7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1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2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896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№ п/п</a:t>
                      </a:r>
                      <a:endParaRPr lang="ru-RU" sz="1400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51435" marR="51435" marT="0" marB="0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400" b="1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Название раздела/темы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i="1">
                          <a:solidFill>
                            <a:srgbClr val="C00000"/>
                          </a:solidFill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(уйдут в Содержание учебного плана)</a:t>
                      </a:r>
                      <a:endParaRPr lang="ru-RU" sz="1600" i="1">
                        <a:solidFill>
                          <a:srgbClr val="C00000"/>
                        </a:solidFill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51435" marR="51435" marT="0" marB="0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Количество часов (ч)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400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1435" marR="51435" marT="0" marB="0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400" b="1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600" b="1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Формы контроля</a:t>
                      </a:r>
                      <a:endParaRPr lang="ru-RU" sz="1600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i="1">
                          <a:solidFill>
                            <a:srgbClr val="C00000"/>
                          </a:solidFill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(уйдут в п.2.3.)</a:t>
                      </a:r>
                      <a:endParaRPr lang="ru-RU" sz="1600" i="1">
                        <a:solidFill>
                          <a:srgbClr val="C00000"/>
                        </a:solidFill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400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1435" marR="51435" marT="0" marB="0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Всего </a:t>
                      </a:r>
                      <a:endParaRPr lang="ru-RU" sz="1400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1435" marR="51435" marT="0" marB="0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Теория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i="1">
                          <a:solidFill>
                            <a:srgbClr val="C00000"/>
                          </a:solidFill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не более 1/3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i="1">
                          <a:solidFill>
                            <a:srgbClr val="C00000"/>
                          </a:solidFill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от общего объёма</a:t>
                      </a:r>
                      <a:endParaRPr lang="ru-RU" sz="1400" i="1">
                        <a:solidFill>
                          <a:srgbClr val="C00000"/>
                        </a:solidFill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1435" marR="51435" marT="0" marB="0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Практика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i="1">
                          <a:solidFill>
                            <a:srgbClr val="C00000"/>
                          </a:solidFill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не менее 2/3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i="1">
                          <a:solidFill>
                            <a:srgbClr val="C00000"/>
                          </a:solidFill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от общего объёма</a:t>
                      </a:r>
                      <a:endParaRPr lang="ru-RU" sz="1400" i="1">
                        <a:solidFill>
                          <a:srgbClr val="C00000"/>
                        </a:solidFill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1435" marR="51435" marT="0" marB="0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</a:t>
                      </a:r>
                    </a:p>
                  </a:txBody>
                  <a:tcPr marL="51435" marR="51435" marT="0" marB="0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Введение</a:t>
                      </a:r>
                    </a:p>
                  </a:txBody>
                  <a:tcPr marL="51435" marR="51435" marT="0" marB="0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2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600" b="1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1435" marR="51435" marT="0" marB="0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2</a:t>
                      </a:r>
                    </a:p>
                  </a:txBody>
                  <a:tcPr marL="51435" marR="51435" marT="0" marB="0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400" b="1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1435" marR="51435" marT="0" marB="0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400" b="1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1435" marR="51435" marT="0" marB="0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2</a:t>
                      </a:r>
                    </a:p>
                  </a:txBody>
                  <a:tcPr marL="51435" marR="51435" marT="0" marB="0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0" i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………</a:t>
                      </a:r>
                    </a:p>
                  </a:txBody>
                  <a:tcPr marL="51435" marR="51435" marT="0" marB="0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600" b="1" i="1">
                        <a:solidFill>
                          <a:srgbClr val="C00000"/>
                        </a:solidFill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1435" marR="51435" marT="0" marB="0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400" b="1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1435" marR="51435" marT="0" marB="0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400" b="1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1435" marR="51435" marT="0" marB="0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400" b="1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1435" marR="51435" marT="0" marB="0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75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 bwMode="auto">
          <a:xfrm>
            <a:off x="264160" y="1449070"/>
            <a:ext cx="11782425" cy="511048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 dirty="0">
                <a:latin typeface="Times New Roman" panose="02020603050405020304"/>
                <a:cs typeface="Times New Roman" panose="02020603050405020304"/>
              </a:rPr>
              <a:t>формулировка и порядок расположения разделов и тем должны </a:t>
            </a:r>
            <a:r>
              <a:rPr lang="ru-RU" sz="2200" b="1" u="sng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полностью соответствовать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2200" b="1" dirty="0">
                <a:latin typeface="Times New Roman" panose="02020603050405020304"/>
                <a:cs typeface="Times New Roman" panose="02020603050405020304"/>
              </a:rPr>
              <a:t>их формулировке и расположению в учебном плане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200" b="1" dirty="0">
              <a:latin typeface="Times New Roman" panose="02020603050405020304"/>
              <a:cs typeface="Times New Roman" panose="02020603050405020304"/>
            </a:endParaRP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 dirty="0">
                <a:latin typeface="Times New Roman" panose="02020603050405020304"/>
                <a:cs typeface="Times New Roman" panose="02020603050405020304"/>
              </a:rPr>
              <a:t> деление на </a:t>
            </a:r>
            <a:r>
              <a:rPr lang="ru-RU" sz="2200" b="1" u="sng" dirty="0">
                <a:latin typeface="Times New Roman" panose="02020603050405020304"/>
                <a:cs typeface="Times New Roman" panose="02020603050405020304"/>
              </a:rPr>
              <a:t>теорию</a:t>
            </a:r>
            <a:r>
              <a:rPr lang="ru-RU" sz="2200" b="1" dirty="0">
                <a:latin typeface="Times New Roman" panose="02020603050405020304"/>
                <a:cs typeface="Times New Roman" panose="02020603050405020304"/>
              </a:rPr>
              <a:t> и </a:t>
            </a:r>
            <a:r>
              <a:rPr lang="ru-RU" sz="2200" b="1" u="sng" dirty="0">
                <a:latin typeface="Times New Roman" panose="02020603050405020304"/>
                <a:cs typeface="Times New Roman" panose="02020603050405020304"/>
              </a:rPr>
              <a:t>практику</a:t>
            </a:r>
            <a:r>
              <a:rPr lang="ru-RU" sz="2200" b="1" dirty="0">
                <a:latin typeface="Times New Roman" panose="02020603050405020304"/>
                <a:cs typeface="Times New Roman" panose="02020603050405020304"/>
              </a:rPr>
              <a:t> по каждой теме: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 dirty="0">
                <a:latin typeface="Times New Roman" panose="02020603050405020304"/>
                <a:cs typeface="Times New Roman" panose="02020603050405020304"/>
              </a:rPr>
              <a:t>     </a:t>
            </a:r>
            <a:r>
              <a:rPr lang="ru-RU" sz="2200" i="1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Раздел «….»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i="1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     Тема № __ «…»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i="1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     Теория: ….. (</a:t>
            </a:r>
            <a:r>
              <a:rPr lang="ru-RU" sz="2200" i="1" u="sng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объём описания должен соответствовать количеству </a:t>
            </a:r>
            <a:r>
              <a:rPr lang="ru-RU" sz="2200" i="1" u="sng" dirty="0" err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ак.часов</a:t>
            </a:r>
            <a:r>
              <a:rPr lang="ru-RU" sz="2200" i="1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i="1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     Практика: …..(объём описания </a:t>
            </a:r>
            <a:r>
              <a:rPr lang="ru-RU" sz="2200" i="1" u="sng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должен быть больше, чем в теории; соответствовать количеству </a:t>
            </a:r>
            <a:r>
              <a:rPr lang="ru-RU" sz="2200" i="1" u="sng" dirty="0" err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ак.часов</a:t>
            </a:r>
            <a:r>
              <a:rPr lang="ru-RU" sz="2200" i="1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200" i="1" dirty="0">
              <a:solidFill>
                <a:srgbClr val="C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 dirty="0">
                <a:latin typeface="Times New Roman" panose="02020603050405020304"/>
                <a:cs typeface="Times New Roman" panose="02020603050405020304"/>
              </a:rPr>
              <a:t>ж</a:t>
            </a:r>
            <a:r>
              <a:rPr lang="ru-RU" sz="2200" b="1" dirty="0" smtClean="0">
                <a:latin typeface="Times New Roman" panose="02020603050405020304"/>
                <a:cs typeface="Times New Roman" panose="02020603050405020304"/>
              </a:rPr>
              <a:t>елательно размещать </a:t>
            </a:r>
            <a:r>
              <a:rPr lang="ru-RU" sz="2200" b="1" dirty="0">
                <a:latin typeface="Times New Roman" panose="02020603050405020304"/>
                <a:cs typeface="Times New Roman" panose="02020603050405020304"/>
              </a:rPr>
              <a:t>ссылки на Приложения </a:t>
            </a:r>
            <a:r>
              <a:rPr lang="ru-RU" sz="2200" i="1" dirty="0">
                <a:latin typeface="Times New Roman" panose="02020603050405020304"/>
                <a:cs typeface="Times New Roman" panose="02020603050405020304"/>
              </a:rPr>
              <a:t>(</a:t>
            </a:r>
            <a:r>
              <a:rPr lang="ru-RU" sz="2200" i="1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например, «Правила выполнения упражнений (Приложение №__), «Выполнение заданий» (Приложение № __)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200" dirty="0">
              <a:solidFill>
                <a:srgbClr val="C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257175" indent="-257175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 dirty="0">
                <a:latin typeface="Times New Roman" panose="02020603050405020304"/>
                <a:cs typeface="Times New Roman" panose="02020603050405020304"/>
              </a:rPr>
              <a:t> при включении в программу экскурсий, досуговых и массовых мероприятий, в содержании указывается</a:t>
            </a:r>
            <a:r>
              <a:rPr lang="ru-RU" sz="2050" b="1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2050" b="1" u="sng" dirty="0">
                <a:latin typeface="Times New Roman" panose="02020603050405020304"/>
                <a:cs typeface="Times New Roman" panose="02020603050405020304"/>
              </a:rPr>
              <a:t>тема и место проведения</a:t>
            </a:r>
            <a:r>
              <a:rPr lang="ru-RU" sz="2050" b="1" dirty="0">
                <a:latin typeface="Times New Roman" panose="02020603050405020304"/>
                <a:cs typeface="Times New Roman" panose="02020603050405020304"/>
              </a:rPr>
              <a:t> каждой экскурсии, игры, мероприятия и др.</a:t>
            </a:r>
            <a:endParaRPr lang="ru-RU" sz="2050" dirty="0">
              <a:latin typeface="Myriad Pro"/>
              <a:cs typeface="Arial" panose="020B0604020202020204"/>
            </a:endParaRP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26365" y="224790"/>
            <a:ext cx="9829800" cy="3238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sng" strike="noStrike" kern="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Раздел 1. Комплекс основных характеристик программы</a:t>
            </a:r>
            <a: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260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  <p:sp>
        <p:nvSpPr>
          <p:cNvPr id="7" name="Заголовок 1"/>
          <p:cNvSpPr txBox="1"/>
          <p:nvPr/>
        </p:nvSpPr>
        <p:spPr bwMode="auto">
          <a:xfrm>
            <a:off x="103505" y="628650"/>
            <a:ext cx="11038205" cy="60388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1.3. Содержание программы</a:t>
            </a:r>
            <a:endParaRPr kumimoji="0" lang="ru-RU" sz="2400" b="1" i="1" u="sng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/>
              <a:cs typeface="Times New Roman" panose="02020603050405020304"/>
            </a:endParaRPr>
          </a:p>
          <a:p>
            <a:pPr marL="0" marR="0" lvl="0" indent="0" algn="l" defTabSz="6858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sng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Содержание учебного плана</a:t>
            </a:r>
          </a:p>
          <a:p>
            <a:pPr marL="0" marR="0" lvl="0" indent="0" algn="l" defTabSz="6858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1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/>
              <a:cs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19464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 bwMode="auto">
          <a:xfrm>
            <a:off x="252095" y="1593215"/>
            <a:ext cx="11687810" cy="497268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650" b="1" u="sng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2200" b="1" u="sng" dirty="0">
                <a:latin typeface="Times New Roman" panose="02020603050405020304"/>
                <a:cs typeface="Times New Roman" panose="02020603050405020304"/>
              </a:rPr>
              <a:t>результат </a:t>
            </a:r>
            <a:r>
              <a:rPr lang="ru-RU" sz="2200" b="1" u="sng" dirty="0"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всегда </a:t>
            </a:r>
            <a:r>
              <a:rPr lang="ru-RU" sz="2200" b="1" u="sng" dirty="0">
                <a:latin typeface="Times New Roman" panose="02020603050405020304"/>
                <a:cs typeface="Times New Roman" panose="02020603050405020304"/>
              </a:rPr>
              <a:t>отражает задачу</a:t>
            </a:r>
            <a:r>
              <a:rPr lang="ru-RU" sz="2200" b="1" dirty="0">
                <a:latin typeface="Times New Roman" panose="02020603050405020304"/>
                <a:cs typeface="Times New Roman" panose="02020603050405020304"/>
              </a:rPr>
              <a:t>: какую задачу поставили - такой результат получили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200" b="1" dirty="0" smtClean="0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200" b="1" dirty="0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2200" b="1" u="sng" dirty="0">
                <a:latin typeface="Times New Roman" panose="02020603050405020304"/>
                <a:cs typeface="Times New Roman" panose="02020603050405020304"/>
              </a:rPr>
              <a:t>результат формулируется </a:t>
            </a:r>
            <a:r>
              <a:rPr lang="ru-RU" sz="2200" b="1" u="sng" dirty="0"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в будущем времени</a:t>
            </a:r>
            <a:r>
              <a:rPr lang="ru-RU" sz="2200" b="1" dirty="0">
                <a:latin typeface="Times New Roman" panose="02020603050405020304"/>
                <a:cs typeface="Times New Roman" panose="02020603050405020304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 i="1" u="sng" dirty="0" smtClean="0">
                <a:latin typeface="Times New Roman" panose="02020603050405020304"/>
                <a:cs typeface="Times New Roman" panose="02020603050405020304"/>
              </a:rPr>
              <a:t>Предметные результаты</a:t>
            </a:r>
            <a:r>
              <a:rPr lang="ru-RU" sz="2200" b="1" i="1" dirty="0" smtClean="0">
                <a:latin typeface="Times New Roman" panose="02020603050405020304"/>
                <a:cs typeface="Times New Roman" panose="02020603050405020304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 i="1" dirty="0" smtClean="0">
                <a:latin typeface="Times New Roman" panose="02020603050405020304"/>
                <a:cs typeface="Times New Roman" panose="02020603050405020304"/>
              </a:rPr>
              <a:t>- например, «будут знать/понимать…», «будут иметь </a:t>
            </a:r>
            <a:r>
              <a:rPr lang="ru-RU" sz="2200" b="1" i="1" dirty="0">
                <a:latin typeface="Times New Roman" panose="02020603050405020304"/>
                <a:cs typeface="Times New Roman" panose="02020603050405020304"/>
              </a:rPr>
              <a:t>представление о</a:t>
            </a:r>
            <a:r>
              <a:rPr lang="ru-RU" sz="2200" b="1" i="1" dirty="0" smtClean="0">
                <a:latin typeface="Times New Roman" panose="02020603050405020304"/>
                <a:cs typeface="Times New Roman" panose="02020603050405020304"/>
              </a:rPr>
              <a:t>…», «будут владеть понятиями…», «будут уметь….»</a:t>
            </a:r>
            <a:endParaRPr lang="ru-RU" sz="2200" b="1" i="1" dirty="0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 i="1" u="sng" dirty="0" err="1" smtClean="0">
                <a:latin typeface="Times New Roman" panose="02020603050405020304"/>
                <a:cs typeface="Times New Roman" panose="02020603050405020304"/>
              </a:rPr>
              <a:t>Метапредметные</a:t>
            </a:r>
            <a:r>
              <a:rPr lang="ru-RU" sz="2200" b="1" i="1" u="sng" dirty="0" smtClean="0">
                <a:latin typeface="Times New Roman" panose="02020603050405020304"/>
                <a:cs typeface="Times New Roman" panose="02020603050405020304"/>
              </a:rPr>
              <a:t> результаты</a:t>
            </a:r>
            <a:r>
              <a:rPr lang="ru-RU" sz="2200" b="1" i="1" dirty="0" smtClean="0">
                <a:latin typeface="Times New Roman" panose="02020603050405020304"/>
                <a:cs typeface="Times New Roman" panose="02020603050405020304"/>
              </a:rPr>
              <a:t>:</a:t>
            </a:r>
            <a:endParaRPr lang="ru-RU" sz="2200" b="1" i="1" dirty="0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 i="1" dirty="0">
                <a:latin typeface="Times New Roman" panose="02020603050405020304"/>
                <a:cs typeface="Times New Roman" panose="02020603050405020304"/>
              </a:rPr>
              <a:t>- </a:t>
            </a:r>
            <a:r>
              <a:rPr lang="ru-RU" sz="2200" b="1" i="1" dirty="0" smtClean="0">
                <a:latin typeface="Times New Roman" panose="02020603050405020304"/>
                <a:cs typeface="Times New Roman" panose="02020603050405020304"/>
              </a:rPr>
              <a:t>например, «будет формироваться…», «будет развиваться….»будет  </a:t>
            </a:r>
            <a:r>
              <a:rPr lang="ru-RU" sz="2200" b="1" i="1" dirty="0">
                <a:latin typeface="Times New Roman" panose="02020603050405020304"/>
                <a:cs typeface="Times New Roman" panose="02020603050405020304"/>
              </a:rPr>
              <a:t>формироваться активная жизненная </a:t>
            </a:r>
            <a:r>
              <a:rPr lang="ru-RU" sz="2200" b="1" i="1" dirty="0" smtClean="0">
                <a:latin typeface="Times New Roman" panose="02020603050405020304"/>
                <a:cs typeface="Times New Roman" panose="02020603050405020304"/>
              </a:rPr>
              <a:t>позиция»,</a:t>
            </a:r>
            <a:endParaRPr lang="ru-RU" sz="2200" b="1" i="1" dirty="0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 i="1" u="sng" dirty="0" smtClean="0">
                <a:latin typeface="Times New Roman" panose="02020603050405020304"/>
                <a:cs typeface="Times New Roman" panose="02020603050405020304"/>
              </a:rPr>
              <a:t>Личностные результаты</a:t>
            </a:r>
            <a:r>
              <a:rPr lang="ru-RU" sz="2200" b="1" i="1" dirty="0" smtClean="0">
                <a:latin typeface="Times New Roman" panose="02020603050405020304"/>
                <a:cs typeface="Times New Roman" panose="02020603050405020304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 i="1" dirty="0" smtClean="0">
                <a:latin typeface="Times New Roman" panose="02020603050405020304"/>
                <a:cs typeface="Times New Roman" panose="02020603050405020304"/>
              </a:rPr>
              <a:t>- например, «будут воспитываться…», «будут развиваться…», «будут формироваться…»</a:t>
            </a:r>
            <a:endParaRPr lang="ru-RU" sz="2200" b="1" i="1" dirty="0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200" b="1" i="1" dirty="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97790" y="224790"/>
            <a:ext cx="9858375" cy="3238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sng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Раздел 1. Комплекс основных характеристик программы</a:t>
            </a:r>
            <a: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260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  <p:sp>
        <p:nvSpPr>
          <p:cNvPr id="7" name="Заголовок 1"/>
          <p:cNvSpPr txBox="1"/>
          <p:nvPr/>
        </p:nvSpPr>
        <p:spPr bwMode="auto">
          <a:xfrm>
            <a:off x="97790" y="980728"/>
            <a:ext cx="9517380" cy="33528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1" u="sng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/>
              <a:cs typeface="Times New Roman" panose="02020603050405020304"/>
            </a:endParaRP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sng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1.4</a:t>
            </a:r>
            <a:r>
              <a:rPr kumimoji="0" lang="ru-RU" sz="2400" b="1" i="1" u="sng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. Ожидаемые результаты</a:t>
            </a: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18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1800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/>
              <a:cs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11281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/>
          <p:nvPr/>
        </p:nvSpPr>
        <p:spPr bwMode="auto">
          <a:xfrm>
            <a:off x="194310" y="224790"/>
            <a:ext cx="9726295" cy="3238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sng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Раздел 2. Комплекс организационно-педагогических условий</a:t>
            </a:r>
            <a: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260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  <p:sp>
        <p:nvSpPr>
          <p:cNvPr id="7" name="Заголовок 1"/>
          <p:cNvSpPr txBox="1"/>
          <p:nvPr/>
        </p:nvSpPr>
        <p:spPr bwMode="auto">
          <a:xfrm>
            <a:off x="515174" y="873372"/>
            <a:ext cx="7965281" cy="16192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sng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2.2. Условия реализации программы</a:t>
            </a: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1800" b="1" i="1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1800" b="1" i="1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/>
              <a:cs typeface="Times New Roman" panose="02020603050405020304"/>
            </a:endParaRPr>
          </a:p>
        </p:txBody>
      </p:sp>
      <p:graphicFrame>
        <p:nvGraphicFramePr>
          <p:cNvPr id="2" name="Замещающее содержимое 1"/>
          <p:cNvGraphicFramePr>
            <a:graphicFrameLocks noGrp="1"/>
          </p:cNvGraphicFramePr>
          <p:nvPr>
            <p:ph idx="1"/>
          </p:nvPr>
        </p:nvGraphicFramePr>
        <p:xfrm>
          <a:off x="119277" y="1006722"/>
          <a:ext cx="11892915" cy="585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6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5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0865">
                <a:tc>
                  <a:txBody>
                    <a:bodyPr/>
                    <a:lstStyle/>
                    <a:p>
                      <a:pPr indent="0" algn="ctr">
                        <a:buNone/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Материально-техническое обеспечение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Информационное обеспечение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Кадровое обеспечение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0660">
                <a:tc>
                  <a:txBody>
                    <a:bodyPr/>
                    <a:lstStyle/>
                    <a:p>
                      <a:pPr indent="0">
                        <a:buNone/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- перечень оборудования учебного помещения, кабинета;</a:t>
                      </a:r>
                    </a:p>
                    <a:p>
                      <a:pPr indent="0">
                        <a:buNone/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- перечень оборудования, необходимого для проведения занятий;</a:t>
                      </a:r>
                    </a:p>
                    <a:p>
                      <a:pPr indent="0">
                        <a:buNone/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- перечень технических средств обучения (компьютер, принтер, графо-</a:t>
                      </a:r>
                    </a:p>
                    <a:p>
                      <a:pPr indent="0">
                        <a:buNone/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мультимедиа-проекторы, интерактивная доска, телевизор и др.);</a:t>
                      </a:r>
                    </a:p>
                    <a:p>
                      <a:pPr indent="0">
                        <a:buNone/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- перечень материалов, необходимых для занятий;</a:t>
                      </a:r>
                    </a:p>
                    <a:p>
                      <a:pPr indent="0">
                        <a:buNone/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- учебный комплект на каждого обучающегося;</a:t>
                      </a:r>
                    </a:p>
                    <a:p>
                      <a:pPr indent="0">
                        <a:buNone/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- требования к специальной одежде обучающихся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indent="0">
                        <a:buNone/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- адрес официального сайта ОО</a:t>
                      </a:r>
                    </a:p>
                    <a:p>
                      <a:pPr indent="0">
                        <a:buNone/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- локальная вычислительная сеть организации и сеть Wi-Fi (доступ ко всем информационно-образовательным ресурсам ОО и сети Интернет)</a:t>
                      </a:r>
                    </a:p>
                    <a:p>
                      <a:pPr indent="0">
                        <a:buNone/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- программные продукты учебного назначения, видеофильмы, аудиосредства</a:t>
                      </a:r>
                    </a:p>
                    <a:p>
                      <a:pPr indent="0">
                        <a:buNone/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- адреса сайтов, которые используются в процессе обучения</a:t>
                      </a:r>
                    </a:p>
                    <a:p>
                      <a:pPr indent="0">
                        <a:buNone/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- электронная библиотека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indent="0">
                        <a:buNone/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Информация </a:t>
                      </a:r>
                      <a:r>
                        <a:rPr lang="ru-RU" sz="1800" u="sng">
                          <a:latin typeface="Times New Roman" panose="02020603050405020304"/>
                          <a:cs typeface="Times New Roman" panose="02020603050405020304"/>
                        </a:rPr>
                        <a:t>по ВСЕМ</a:t>
                      </a: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 педагогам, принимающим участие в обучении:</a:t>
                      </a:r>
                    </a:p>
                    <a:p>
                      <a:pPr indent="0">
                        <a:buNone/>
                        <a:defRPr/>
                      </a:pPr>
                      <a:endParaRPr lang="ru-RU" sz="18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indent="0">
                        <a:buNone/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- ФИО</a:t>
                      </a:r>
                    </a:p>
                    <a:p>
                      <a:pPr indent="0">
                        <a:buNone/>
                        <a:defRPr/>
                      </a:pPr>
                      <a:endParaRPr lang="ru-RU" sz="18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indent="0">
                        <a:buNone/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- основное образование</a:t>
                      </a:r>
                    </a:p>
                    <a:p>
                      <a:pPr indent="0">
                        <a:buNone/>
                        <a:defRPr/>
                      </a:pPr>
                      <a:endParaRPr lang="ru-RU" sz="18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indent="0">
                        <a:buNone/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- курсы повышения квалификации за последние 3 года</a:t>
                      </a:r>
                    </a:p>
                    <a:p>
                      <a:pPr indent="0">
                        <a:buNone/>
                        <a:defRPr/>
                      </a:pPr>
                      <a:endParaRPr lang="ru-RU" sz="18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indent="0">
                        <a:buNone/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- стаж педагогический</a:t>
                      </a:r>
                    </a:p>
                    <a:p>
                      <a:pPr indent="0">
                        <a:buNone/>
                        <a:defRPr/>
                      </a:pPr>
                      <a:endParaRPr lang="ru-RU" sz="18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indent="0">
                        <a:buNone/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- занимаемая должность</a:t>
                      </a:r>
                    </a:p>
                    <a:p>
                      <a:pPr indent="0">
                        <a:buNone/>
                        <a:defRPr/>
                      </a:pPr>
                      <a:endParaRPr lang="ru-RU" sz="18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indent="0">
                        <a:buNone/>
                        <a:defRPr/>
                      </a:pPr>
                      <a:r>
                        <a:rPr lang="ru-RU" sz="1800">
                          <a:latin typeface="Times New Roman" panose="02020603050405020304"/>
                          <a:cs typeface="Times New Roman" panose="02020603050405020304"/>
                        </a:rPr>
                        <a:t>- основные достижения</a:t>
                      </a:r>
                    </a:p>
                    <a:p>
                      <a:pPr indent="0">
                        <a:buNone/>
                        <a:defRPr/>
                      </a:pPr>
                      <a:endParaRPr lang="ru-RU"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11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 bwMode="auto">
          <a:xfrm>
            <a:off x="245745" y="1988820"/>
            <a:ext cx="11730990" cy="454596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5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2100" dirty="0">
                <a:latin typeface="Times New Roman" panose="02020603050405020304"/>
                <a:cs typeface="Times New Roman" panose="02020603050405020304"/>
              </a:rPr>
              <a:t>С</a:t>
            </a:r>
            <a:r>
              <a:rPr lang="ru-RU" sz="2100" b="1" dirty="0">
                <a:latin typeface="Times New Roman" panose="02020603050405020304"/>
                <a:cs typeface="Times New Roman" panose="02020603050405020304"/>
              </a:rPr>
              <a:t>оответствуют локальному акту образовательной организации, в котором определены входная диагностика, текущий контроль, промежуточная аттестация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100" b="1" dirty="0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100" b="1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2100" b="1" u="sng" dirty="0">
                <a:latin typeface="Times New Roman" panose="02020603050405020304"/>
                <a:cs typeface="Times New Roman" panose="02020603050405020304"/>
              </a:rPr>
              <a:t>Формы аттестации</a:t>
            </a:r>
            <a:r>
              <a:rPr lang="ru-RU" sz="2100" b="1" dirty="0">
                <a:latin typeface="Times New Roman" panose="02020603050405020304"/>
                <a:cs typeface="Times New Roman" panose="02020603050405020304"/>
              </a:rPr>
              <a:t>: </a:t>
            </a:r>
            <a:r>
              <a:rPr lang="ru-RU" sz="2100" b="1" i="1" dirty="0">
                <a:latin typeface="Times New Roman" panose="02020603050405020304"/>
                <a:cs typeface="Times New Roman" panose="02020603050405020304"/>
              </a:rPr>
              <a:t>например,</a:t>
            </a:r>
            <a:r>
              <a:rPr lang="ru-RU" sz="2100" b="1" dirty="0">
                <a:latin typeface="Times New Roman" panose="02020603050405020304"/>
                <a:cs typeface="Times New Roman" panose="02020603050405020304"/>
              </a:rPr>
              <a:t>  </a:t>
            </a:r>
            <a:r>
              <a:rPr lang="ru-RU" sz="2100" b="1" i="1" dirty="0">
                <a:latin typeface="Times New Roman" panose="02020603050405020304"/>
                <a:cs typeface="Times New Roman" panose="02020603050405020304"/>
              </a:rPr>
              <a:t>устный/письменный опрос, тестирование, зачет, контрольная работа, творческая работа, выставка, конкурс, фестивали, отчетные выставки, отчетные </a:t>
            </a:r>
            <a:r>
              <a:rPr lang="ru-RU" sz="2100" b="1" i="1" dirty="0" smtClean="0">
                <a:latin typeface="Times New Roman" panose="02020603050405020304"/>
                <a:cs typeface="Times New Roman" panose="02020603050405020304"/>
              </a:rPr>
              <a:t>концерты, </a:t>
            </a:r>
            <a:r>
              <a:rPr lang="ru-RU" sz="2100" b="1" i="1" dirty="0">
                <a:latin typeface="Times New Roman" panose="02020603050405020304"/>
                <a:cs typeface="Times New Roman" panose="02020603050405020304"/>
              </a:rPr>
              <a:t>вернисажи, тестирование, защита творческих работ/проектов, конференция, фестиваль, соревнование, турнир, зачетные занятия, тематические кроссворды, карта индивидуальных достижений и другие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100" b="1" i="1" dirty="0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100" b="1" dirty="0">
                <a:latin typeface="Times New Roman" panose="02020603050405020304"/>
                <a:cs typeface="Times New Roman" panose="02020603050405020304"/>
              </a:rPr>
              <a:t> Если используются </a:t>
            </a:r>
            <a:r>
              <a:rPr lang="ru-RU" sz="2100" b="1" u="sng" dirty="0">
                <a:latin typeface="Times New Roman" panose="02020603050405020304"/>
                <a:cs typeface="Times New Roman" panose="02020603050405020304"/>
              </a:rPr>
              <a:t>демонстрационные</a:t>
            </a:r>
            <a:r>
              <a:rPr lang="ru-RU" sz="2100" b="1" dirty="0">
                <a:latin typeface="Times New Roman" panose="02020603050405020304"/>
                <a:cs typeface="Times New Roman" panose="02020603050405020304"/>
              </a:rPr>
              <a:t> формы аттестации (организация выставок, конкурсов, </a:t>
            </a:r>
            <a:r>
              <a:rPr lang="ru-RU" sz="2100" b="1" dirty="0" smtClean="0">
                <a:latin typeface="Times New Roman" panose="02020603050405020304"/>
                <a:cs typeface="Times New Roman" panose="02020603050405020304"/>
              </a:rPr>
              <a:t>соревнований, </a:t>
            </a:r>
            <a:r>
              <a:rPr lang="ru-RU" sz="2100" b="1" dirty="0">
                <a:latin typeface="Times New Roman" panose="02020603050405020304"/>
                <a:cs typeface="Times New Roman" panose="02020603050405020304"/>
              </a:rPr>
              <a:t>презентация, мероприятие), то должны быть указаны </a:t>
            </a:r>
            <a:r>
              <a:rPr lang="ru-RU" sz="2100" b="1" u="sng" dirty="0">
                <a:latin typeface="Times New Roman" panose="02020603050405020304"/>
                <a:cs typeface="Times New Roman" panose="02020603050405020304"/>
              </a:rPr>
              <a:t>названия</a:t>
            </a:r>
            <a:r>
              <a:rPr lang="ru-RU" sz="2100" b="1" dirty="0">
                <a:latin typeface="Times New Roman" panose="02020603050405020304"/>
                <a:cs typeface="Times New Roman" panose="02020603050405020304"/>
              </a:rPr>
              <a:t> и </a:t>
            </a:r>
            <a:r>
              <a:rPr lang="ru-RU" sz="2100" b="1" u="sng" dirty="0">
                <a:latin typeface="Times New Roman" panose="02020603050405020304"/>
                <a:cs typeface="Times New Roman" panose="02020603050405020304"/>
              </a:rPr>
              <a:t>место проведения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endParaRPr lang="ru-RU" sz="2100" b="1" u="sng" dirty="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77800" y="260350"/>
            <a:ext cx="9706610" cy="3238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sng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Раздел 2. Комплекс организационно-педагогических условий</a:t>
            </a:r>
            <a: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260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  <p:sp>
        <p:nvSpPr>
          <p:cNvPr id="7" name="Заголовок 1"/>
          <p:cNvSpPr txBox="1"/>
          <p:nvPr/>
        </p:nvSpPr>
        <p:spPr bwMode="auto">
          <a:xfrm>
            <a:off x="214630" y="800735"/>
            <a:ext cx="9445625" cy="60388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sng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2.3. Формы аттестации</a:t>
            </a:r>
            <a:r>
              <a:rPr kumimoji="0" lang="ru-RU" sz="2400" b="1" i="0" u="sng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 </a:t>
            </a:r>
            <a:endParaRPr kumimoji="0" lang="ru-RU" sz="2200" b="1" i="0" u="sng" strike="noStrike" kern="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/>
              <a:cs typeface="Times New Roman" panose="02020603050405020304"/>
            </a:endParaRP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Times New Roman" panose="02020603050405020304"/>
              <a:cs typeface="Times New Roman" panose="02020603050405020304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/>
                <a:cs typeface="Times New Roman" panose="02020603050405020304"/>
              </a:rPr>
              <a:t>!!! </a:t>
            </a:r>
            <a:r>
              <a:rPr kumimoji="0" lang="ru-RU" sz="22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/>
                <a:cs typeface="Times New Roman" panose="02020603050405020304"/>
              </a:rPr>
              <a:t>Те, что прописаны </a:t>
            </a:r>
            <a:r>
              <a:rPr kumimoji="0" lang="ru-RU" sz="2200" b="1" i="0" u="sng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/>
                <a:cs typeface="Times New Roman" panose="02020603050405020304"/>
              </a:rPr>
              <a:t>в учебном плане</a:t>
            </a:r>
            <a:r>
              <a:rPr kumimoji="0" lang="ru-RU" sz="22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/>
                <a:cs typeface="Times New Roman" panose="02020603050405020304"/>
              </a:rPr>
              <a:t> </a:t>
            </a:r>
            <a:r>
              <a:rPr kumimoji="0" lang="ru-RU" sz="2200" b="1" i="0" u="none" strike="noStrike" kern="0" cap="none" spc="0" normalizeH="0" baseline="0" noProof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/>
                <a:cs typeface="Times New Roman" panose="02020603050405020304"/>
              </a:rPr>
              <a:t>программы </a:t>
            </a:r>
            <a:endParaRPr kumimoji="0" lang="ru-RU" sz="2200" b="1" i="0" u="none" strike="noStrike" kern="0" cap="none" spc="0" normalizeH="0" baseline="0" noProof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highlight>
                <a:srgbClr val="FFFF00"/>
              </a:highlight>
              <a:uLnTx/>
              <a:uFillTx/>
              <a:latin typeface="Times New Roman" panose="02020603050405020304"/>
              <a:cs typeface="Times New Roman" panose="02020603050405020304"/>
            </a:endParaRP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1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highlight>
                <a:srgbClr val="FFFF00"/>
              </a:highlight>
              <a:uLnTx/>
              <a:uFillTx/>
              <a:latin typeface="Times New Roman" panose="02020603050405020304"/>
              <a:cs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00240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 bwMode="auto">
          <a:xfrm>
            <a:off x="46990" y="1052830"/>
            <a:ext cx="12019280" cy="576135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1800" b="1" i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«Оценочные материалы - это </a:t>
            </a:r>
            <a:r>
              <a:rPr lang="ru-RU" sz="1800" b="1" i="1" u="sng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пакет</a:t>
            </a:r>
            <a:r>
              <a:rPr lang="ru-RU" sz="1800" b="1" i="1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 диагностических методик, позволяющих определить достижение обучающимис планируемых результатов» (ФЗ -273 ст.2, п.9; ст. 47, п. 5)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1450" b="1" i="1">
              <a:solidFill>
                <a:srgbClr val="C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800" b="1" i="1">
              <a:solidFill>
                <a:srgbClr val="C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00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1900" b="1">
                <a:latin typeface="Times New Roman" panose="02020603050405020304"/>
                <a:cs typeface="Times New Roman" panose="02020603050405020304"/>
              </a:rPr>
              <a:t>должна быть </a:t>
            </a:r>
            <a:r>
              <a:rPr lang="ru-RU" sz="1900" b="1" u="sng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непосредственная</a:t>
            </a:r>
            <a:r>
              <a:rPr lang="ru-RU" sz="1900" b="1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1900" b="1"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связь с содержанием учебного плана</a:t>
            </a:r>
            <a:r>
              <a:rPr lang="ru-RU" sz="1900" b="1">
                <a:latin typeface="Times New Roman" panose="02020603050405020304"/>
                <a:cs typeface="Times New Roman" panose="02020603050405020304"/>
              </a:rPr>
              <a:t> программы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ru-RU" sz="1900" b="1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900" b="1">
                <a:latin typeface="Times New Roman" panose="02020603050405020304"/>
                <a:cs typeface="Times New Roman" panose="02020603050405020304"/>
              </a:rPr>
              <a:t> критерии оценки и оценочные материалы </a:t>
            </a:r>
            <a:r>
              <a:rPr lang="ru-RU" sz="1900" b="1"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по всем</a:t>
            </a:r>
            <a:r>
              <a:rPr lang="ru-RU" sz="1900" b="1">
                <a:latin typeface="Times New Roman" panose="02020603050405020304"/>
                <a:cs typeface="Times New Roman" panose="02020603050405020304"/>
              </a:rPr>
              <a:t> планируемым результатам </a:t>
            </a:r>
            <a:r>
              <a:rPr lang="ru-RU" sz="1900" i="1">
                <a:latin typeface="Times New Roman" panose="02020603050405020304"/>
                <a:cs typeface="Times New Roman" panose="02020603050405020304"/>
              </a:rPr>
              <a:t>(предметные, метапредметные, личностные)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1900" i="1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900" b="1">
                <a:latin typeface="Times New Roman" panose="02020603050405020304"/>
                <a:cs typeface="Times New Roman" panose="02020603050405020304"/>
              </a:rPr>
              <a:t> представлены диагностическими </a:t>
            </a:r>
            <a:r>
              <a:rPr lang="ru-RU" sz="1900" b="1" u="sng">
                <a:latin typeface="Times New Roman" panose="02020603050405020304"/>
                <a:cs typeface="Times New Roman" panose="02020603050405020304"/>
              </a:rPr>
              <a:t>методиками</a:t>
            </a:r>
            <a:r>
              <a:rPr lang="ru-RU" sz="1900" b="1">
                <a:latin typeface="Times New Roman" panose="02020603050405020304"/>
                <a:cs typeface="Times New Roman" panose="02020603050405020304"/>
              </a:rPr>
              <a:t>, </a:t>
            </a:r>
            <a:r>
              <a:rPr lang="ru-RU" sz="1900" b="1" u="sng">
                <a:latin typeface="Times New Roman" panose="02020603050405020304"/>
                <a:cs typeface="Times New Roman" panose="02020603050405020304"/>
              </a:rPr>
              <a:t>заданиями</a:t>
            </a:r>
            <a:r>
              <a:rPr lang="ru-RU" sz="1900" b="1">
                <a:latin typeface="Times New Roman" panose="02020603050405020304"/>
                <a:cs typeface="Times New Roman" panose="02020603050405020304"/>
              </a:rPr>
              <a:t>, </a:t>
            </a:r>
            <a:r>
              <a:rPr lang="ru-RU" sz="1900" b="1" u="sng">
                <a:latin typeface="Times New Roman" panose="02020603050405020304"/>
                <a:cs typeface="Times New Roman" panose="02020603050405020304"/>
              </a:rPr>
              <a:t>листами наблюдений</a:t>
            </a:r>
            <a:r>
              <a:rPr lang="ru-RU" sz="1900" b="1">
                <a:latin typeface="Times New Roman" panose="02020603050405020304"/>
                <a:cs typeface="Times New Roman" panose="02020603050405020304"/>
              </a:rPr>
              <a:t>, </a:t>
            </a:r>
            <a:r>
              <a:rPr lang="ru-RU" sz="1900" b="1" u="sng">
                <a:latin typeface="Times New Roman" panose="02020603050405020304"/>
                <a:cs typeface="Times New Roman" panose="02020603050405020304"/>
              </a:rPr>
              <a:t>описаниями методик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1900" b="1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900" b="1">
                <a:latin typeface="Times New Roman" panose="02020603050405020304"/>
                <a:cs typeface="Times New Roman" panose="02020603050405020304"/>
              </a:rPr>
              <a:t> уровень сложности оценочных процедур должен соответствовать </a:t>
            </a:r>
            <a:r>
              <a:rPr lang="ru-RU" sz="1900" b="1"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уровню программы и возрастным особенностям обучающихся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1900" b="1">
              <a:highlight>
                <a:srgbClr val="FFFF00"/>
              </a:highlight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900" b="1">
                <a:latin typeface="Times New Roman" panose="02020603050405020304"/>
                <a:cs typeface="Times New Roman" panose="02020603050405020304"/>
              </a:rPr>
              <a:t> указываются авторы используемых методик, даются ссылки на источники информации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1900" b="1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900" b="1">
                <a:latin typeface="Times New Roman" panose="02020603050405020304"/>
                <a:cs typeface="Times New Roman" panose="02020603050405020304"/>
              </a:rPr>
              <a:t> сами диагностические материалы, бланки опросников, тексты тестов, нормативы выполнения, перечни и описания  заданий </a:t>
            </a:r>
            <a:r>
              <a:rPr lang="ru-RU" sz="1900" b="1"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помещаются в Приложении</a:t>
            </a:r>
            <a:r>
              <a:rPr lang="ru-RU" sz="1900" b="1">
                <a:latin typeface="Times New Roman" panose="02020603050405020304"/>
                <a:cs typeface="Times New Roman" panose="02020603050405020304"/>
              </a:rPr>
              <a:t> к программе</a:t>
            </a: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19380" y="224790"/>
            <a:ext cx="9765030" cy="3238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sng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Раздел 2. Комплекс организационно-педагогических условий</a:t>
            </a:r>
            <a: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260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  <p:sp>
        <p:nvSpPr>
          <p:cNvPr id="7" name="Заголовок 1"/>
          <p:cNvSpPr txBox="1"/>
          <p:nvPr/>
        </p:nvSpPr>
        <p:spPr bwMode="auto">
          <a:xfrm>
            <a:off x="119380" y="800735"/>
            <a:ext cx="9540875" cy="30797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sng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2.4. Оценочные материалы</a:t>
            </a: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1800" b="1" i="1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1800" b="1" i="1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/>
              <a:cs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62184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 bwMode="auto">
          <a:xfrm>
            <a:off x="294005" y="2204720"/>
            <a:ext cx="11821795" cy="450405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000" b="1">
                <a:latin typeface="Times New Roman" panose="02020603050405020304"/>
                <a:cs typeface="Times New Roman" panose="02020603050405020304"/>
              </a:rPr>
              <a:t> указываются только те методы и технологии, которые </a:t>
            </a:r>
            <a:r>
              <a:rPr lang="ru-RU" sz="2000" b="1"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используются</a:t>
            </a:r>
            <a:r>
              <a:rPr lang="ru-RU" sz="2000" b="1">
                <a:latin typeface="Times New Roman" panose="02020603050405020304"/>
                <a:cs typeface="Times New Roman" panose="02020603050405020304"/>
              </a:rPr>
              <a:t> педагогом в программе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None/>
              <a:defRPr/>
            </a:pPr>
            <a:endParaRPr lang="ru-RU" sz="2000" b="1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000" b="1">
                <a:latin typeface="Times New Roman" panose="02020603050405020304"/>
                <a:cs typeface="Times New Roman" panose="02020603050405020304"/>
              </a:rPr>
              <a:t>перечисляются </a:t>
            </a:r>
            <a:r>
              <a:rPr lang="ru-RU" sz="2000" b="1" u="sng">
                <a:latin typeface="Times New Roman" panose="02020603050405020304"/>
                <a:cs typeface="Times New Roman" panose="02020603050405020304"/>
              </a:rPr>
              <a:t>КОНКРЕТНЫЕ</a:t>
            </a:r>
            <a:r>
              <a:rPr lang="ru-RU" sz="2000" b="1">
                <a:latin typeface="Times New Roman" panose="02020603050405020304"/>
                <a:cs typeface="Times New Roman" panose="02020603050405020304"/>
              </a:rPr>
              <a:t> методы обучения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None/>
              <a:defRPr/>
            </a:pPr>
            <a:endParaRPr lang="ru-RU" sz="2000" b="1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000" b="1">
                <a:latin typeface="Times New Roman" panose="02020603050405020304"/>
                <a:cs typeface="Times New Roman" panose="02020603050405020304"/>
              </a:rPr>
              <a:t> перечисляются </a:t>
            </a:r>
            <a:r>
              <a:rPr lang="ru-RU" sz="2000" b="1" u="sng">
                <a:latin typeface="Times New Roman" panose="02020603050405020304"/>
                <a:cs typeface="Times New Roman" panose="02020603050405020304"/>
              </a:rPr>
              <a:t>КОНКРЕТНЫЕ</a:t>
            </a:r>
            <a:r>
              <a:rPr lang="ru-RU" sz="2000" b="1">
                <a:latin typeface="Times New Roman" panose="02020603050405020304"/>
                <a:cs typeface="Times New Roman" panose="02020603050405020304"/>
              </a:rPr>
              <a:t> педагогических технологий (интерактивное обучение, игровые, здоровьесберегающие, кейс-технология, технология проблемного обучения и другие)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None/>
              <a:defRPr/>
            </a:pPr>
            <a:endParaRPr lang="ru-RU" sz="2000" b="1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000" b="1">
                <a:latin typeface="Times New Roman" panose="02020603050405020304"/>
                <a:cs typeface="Times New Roman" panose="02020603050405020304"/>
              </a:rPr>
              <a:t> описываются </a:t>
            </a:r>
            <a:r>
              <a:rPr lang="ru-RU" sz="2000" b="1" u="sng">
                <a:latin typeface="Times New Roman" panose="02020603050405020304"/>
                <a:cs typeface="Times New Roman" panose="02020603050405020304"/>
              </a:rPr>
              <a:t>формы учебных занятий</a:t>
            </a:r>
            <a:r>
              <a:rPr lang="ru-RU" sz="2000" b="1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2000" i="1">
                <a:latin typeface="Times New Roman" panose="02020603050405020304"/>
                <a:cs typeface="Times New Roman" panose="02020603050405020304"/>
              </a:rPr>
              <a:t>(лекция, семинар, практическое занятие, конференция, экскурсия и другие)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None/>
              <a:defRPr/>
            </a:pPr>
            <a:endParaRPr lang="ru-RU" sz="2000" b="1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000" b="1">
                <a:latin typeface="Times New Roman" panose="02020603050405020304"/>
                <a:cs typeface="Times New Roman" panose="02020603050405020304"/>
              </a:rPr>
              <a:t> описывается </a:t>
            </a:r>
            <a:r>
              <a:rPr lang="ru-RU" sz="2000" b="1" u="sng">
                <a:latin typeface="Times New Roman" panose="02020603050405020304"/>
                <a:cs typeface="Times New Roman" panose="02020603050405020304"/>
              </a:rPr>
              <a:t>алгоритм учебного занятия </a:t>
            </a:r>
            <a:r>
              <a:rPr lang="ru-RU" sz="2000" i="1">
                <a:latin typeface="Times New Roman" panose="02020603050405020304"/>
                <a:cs typeface="Times New Roman" panose="02020603050405020304"/>
              </a:rPr>
              <a:t>(структура наиболее часто применяемой формы занятия)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None/>
              <a:defRPr/>
            </a:pPr>
            <a:endParaRPr lang="ru-RU" sz="2000" i="1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000" b="1">
                <a:latin typeface="Times New Roman" panose="02020603050405020304"/>
                <a:cs typeface="Times New Roman" panose="02020603050405020304"/>
              </a:rPr>
              <a:t> перечисляются </a:t>
            </a:r>
            <a:r>
              <a:rPr lang="ru-RU" sz="2000" b="1" u="sng">
                <a:latin typeface="Times New Roman" panose="02020603050405020304"/>
                <a:cs typeface="Times New Roman" panose="02020603050405020304"/>
              </a:rPr>
              <a:t>дидактические материалы</a:t>
            </a:r>
            <a:r>
              <a:rPr lang="ru-RU" sz="2000" b="1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2000" i="1">
                <a:latin typeface="Times New Roman" panose="02020603050405020304"/>
                <a:cs typeface="Times New Roman" panose="02020603050405020304"/>
              </a:rPr>
              <a:t>(раздаточные материалы, инструкционные, технологические карты, задания, упражнения, образцы изделий и т.п.)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1800" b="1" i="1" u="sng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можно в виде таблицы (см. Методические рекомендации РМЦ 2023г.)</a:t>
            </a: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07315" y="224790"/>
            <a:ext cx="9920605" cy="3238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sng" strike="noStrike" kern="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Раздел 2. Комплекс организационно-педагогических условий</a:t>
            </a:r>
            <a: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260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  <p:sp>
        <p:nvSpPr>
          <p:cNvPr id="7" name="Заголовок 1"/>
          <p:cNvSpPr txBox="1"/>
          <p:nvPr/>
        </p:nvSpPr>
        <p:spPr bwMode="auto">
          <a:xfrm>
            <a:off x="128905" y="1196975"/>
            <a:ext cx="10313035" cy="71691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sng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2.5. Методические материалы</a:t>
            </a: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5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/>
              <a:cs typeface="Times New Roman" panose="02020603050405020304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 </a:t>
            </a:r>
            <a:r>
              <a:rPr kumimoji="0" lang="ru-RU" sz="20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/>
                <a:cs typeface="Times New Roman" panose="02020603050405020304"/>
              </a:rPr>
              <a:t>!!! </a:t>
            </a:r>
            <a:r>
              <a:rPr kumimoji="0" lang="ru-RU" sz="2000" b="1" i="1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/>
                <a:cs typeface="Times New Roman" panose="02020603050405020304"/>
              </a:rPr>
              <a:t>в соответствии с </a:t>
            </a:r>
            <a:r>
              <a:rPr kumimoji="0" lang="ru-RU" sz="2000" b="1" i="1" u="sng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/>
                <a:cs typeface="Times New Roman" panose="02020603050405020304"/>
              </a:rPr>
              <a:t>обновлением содержания образования</a:t>
            </a:r>
            <a:r>
              <a:rPr kumimoji="0" lang="ru-RU" sz="2000" b="1" i="1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/>
                <a:cs typeface="Times New Roman" panose="02020603050405020304"/>
              </a:rPr>
              <a:t>,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/>
                <a:cs typeface="Times New Roman" panose="02020603050405020304"/>
              </a:rPr>
              <a:t> </a:t>
            </a:r>
            <a:r>
              <a:rPr kumimoji="0" lang="ru-RU" sz="2000" b="1" i="1" u="sng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/>
                <a:cs typeface="Times New Roman" panose="02020603050405020304"/>
              </a:rPr>
              <a:t>стимуляции инициативы и самостоятельности обучающихся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1" u="sng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highlight>
                <a:srgbClr val="FFFF00"/>
              </a:highlight>
              <a:uLnTx/>
              <a:uFillTx/>
              <a:latin typeface="Times New Roman" panose="02020603050405020304"/>
              <a:cs typeface="Times New Roman" panose="02020603050405020304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/>
                <a:cs typeface="Times New Roman" panose="02020603050405020304"/>
              </a:rPr>
              <a:t>(</a:t>
            </a:r>
            <a:r>
              <a:rPr kumimoji="0" lang="ru-RU" sz="2000" b="1" i="1" u="sng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/>
                <a:cs typeface="Times New Roman" panose="02020603050405020304"/>
              </a:rPr>
              <a:t>современные </a:t>
            </a:r>
            <a:r>
              <a:rPr kumimoji="0" lang="ru-RU" sz="2000" b="1" i="1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/>
                <a:cs typeface="Times New Roman" panose="02020603050405020304"/>
              </a:rPr>
              <a:t>методы, формы и педагогические технологии обучения)</a:t>
            </a: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/>
              <a:cs typeface="Times New Roman" panose="02020603050405020304"/>
            </a:endParaRP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1800" b="1" i="1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1800" b="1" i="1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/>
              <a:cs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40949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 bwMode="auto">
          <a:xfrm>
            <a:off x="173355" y="1809115"/>
            <a:ext cx="11816080" cy="4896485"/>
          </a:xfrm>
        </p:spPr>
        <p:txBody>
          <a:bodyPr>
            <a:normAutofit fontScale="975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650" b="1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2200" b="1">
                <a:latin typeface="Times New Roman" panose="02020603050405020304"/>
                <a:cs typeface="Times New Roman" panose="02020603050405020304"/>
              </a:rPr>
              <a:t>предварительно сделать описание: что мы можем изменить в личности обучающихся в рамках нашей программы? как может повлиять на обучающихся содержание программы? </a:t>
            </a:r>
            <a:r>
              <a:rPr lang="ru-RU" sz="2200" i="1">
                <a:latin typeface="Times New Roman" panose="02020603050405020304"/>
                <a:cs typeface="Times New Roman" panose="02020603050405020304"/>
              </a:rPr>
              <a:t>(качества личности, ценности, убеждения, и др.)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200" i="1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>
                <a:latin typeface="Times New Roman" panose="02020603050405020304"/>
                <a:cs typeface="Times New Roman" panose="02020603050405020304"/>
              </a:rPr>
              <a:t> определить </a:t>
            </a:r>
            <a:r>
              <a:rPr lang="ru-RU" sz="2200" b="1" u="sng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цель</a:t>
            </a:r>
            <a:r>
              <a:rPr lang="ru-RU" sz="2200" b="1">
                <a:latin typeface="Times New Roman" panose="02020603050405020304"/>
                <a:cs typeface="Times New Roman" panose="02020603050405020304"/>
              </a:rPr>
              <a:t> и </a:t>
            </a:r>
            <a:r>
              <a:rPr lang="ru-RU" sz="2200" b="1" u="sng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задачи</a:t>
            </a:r>
            <a:r>
              <a:rPr lang="ru-RU" sz="2200" b="1">
                <a:latin typeface="Times New Roman" panose="02020603050405020304"/>
                <a:cs typeface="Times New Roman" panose="02020603050405020304"/>
              </a:rPr>
              <a:t> воспитания  (</a:t>
            </a:r>
            <a:r>
              <a:rPr lang="ru-RU" sz="2200" b="1"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в рамках ДОП</a:t>
            </a:r>
            <a:r>
              <a:rPr lang="ru-RU" sz="2200" b="1">
                <a:latin typeface="Times New Roman" panose="02020603050405020304"/>
                <a:cs typeface="Times New Roman" panose="02020603050405020304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200" b="1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>
                <a:latin typeface="Times New Roman" panose="02020603050405020304"/>
                <a:cs typeface="Times New Roman" panose="02020603050405020304"/>
              </a:rPr>
              <a:t> какие </a:t>
            </a:r>
            <a:r>
              <a:rPr lang="ru-RU" sz="2200" b="1" u="sng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направления</a:t>
            </a:r>
            <a:r>
              <a:rPr lang="ru-RU" sz="2200" b="1">
                <a:latin typeface="Times New Roman" panose="02020603050405020304"/>
                <a:cs typeface="Times New Roman" panose="02020603050405020304"/>
              </a:rPr>
              <a:t> воспитания целесообразоно выбрать? </a:t>
            </a:r>
            <a:r>
              <a:rPr lang="ru-RU" sz="2200" i="1">
                <a:latin typeface="Times New Roman" panose="02020603050405020304"/>
                <a:cs typeface="Times New Roman" panose="02020603050405020304"/>
              </a:rPr>
              <a:t>(не перечислять все существующие)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200" b="1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>
                <a:latin typeface="Times New Roman" panose="02020603050405020304"/>
                <a:cs typeface="Times New Roman" panose="02020603050405020304"/>
              </a:rPr>
              <a:t> какие </a:t>
            </a:r>
            <a:r>
              <a:rPr lang="ru-RU" sz="2200" b="1" u="sng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методы</a:t>
            </a:r>
            <a:r>
              <a:rPr lang="ru-RU" sz="2200" b="1">
                <a:latin typeface="Times New Roman" panose="02020603050405020304"/>
                <a:cs typeface="Times New Roman" panose="02020603050405020304"/>
              </a:rPr>
              <a:t> и </a:t>
            </a:r>
            <a:r>
              <a:rPr lang="ru-RU" sz="2200" b="1" u="sng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формы</a:t>
            </a:r>
            <a:r>
              <a:rPr lang="ru-RU" sz="2200" b="1">
                <a:latin typeface="Times New Roman" panose="02020603050405020304"/>
                <a:cs typeface="Times New Roman" panose="02020603050405020304"/>
              </a:rPr>
              <a:t> целесообразно использовать?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200" b="1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2200" b="1" u="sng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планируемые результаты</a:t>
            </a:r>
            <a:r>
              <a:rPr lang="ru-RU" sz="2200" b="1">
                <a:latin typeface="Times New Roman" panose="02020603050405020304"/>
                <a:cs typeface="Times New Roman" panose="02020603050405020304"/>
              </a:rPr>
              <a:t> (в соответствии с задачами)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endParaRPr lang="ru-RU" sz="2200" b="1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>
                <a:latin typeface="Times New Roman" panose="02020603050405020304"/>
                <a:cs typeface="Times New Roman" panose="02020603050405020304"/>
              </a:rPr>
              <a:t> план воспитательной работы должен быть в рамках ДОП (</a:t>
            </a:r>
            <a:r>
              <a:rPr lang="ru-RU" sz="2200" b="1"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перекликаться с содержанием программы</a:t>
            </a:r>
            <a:r>
              <a:rPr lang="ru-RU" sz="2200" b="1">
                <a:latin typeface="Times New Roman" panose="02020603050405020304"/>
                <a:cs typeface="Times New Roman" panose="02020603050405020304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endParaRPr lang="ru-RU" sz="1500" b="1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endParaRPr lang="ru-RU" sz="1500" b="1">
              <a:latin typeface="Times New Roman" panose="02020603050405020304"/>
              <a:cs typeface="Times New Roman" panose="02020603050405020304"/>
            </a:endParaRPr>
          </a:p>
          <a:p>
            <a:pPr>
              <a:buFont typeface="Wingdings" panose="05000000000000000000"/>
              <a:buChar char="Ø"/>
              <a:defRPr/>
            </a:pPr>
            <a:endParaRPr lang="ru-RU" sz="1500" b="1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09220" y="172085"/>
            <a:ext cx="9956165" cy="32385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sng" strike="noStrike" kern="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Раздел 2. Комплекс организационно-педагогических условий</a:t>
            </a:r>
            <a: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2600" b="1" i="1" u="none" strike="noStrike" kern="0" cap="none" spc="0" normalizeH="0" baseline="0" noProof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  <p:sp>
        <p:nvSpPr>
          <p:cNvPr id="7" name="Заголовок 1"/>
          <p:cNvSpPr txBox="1"/>
          <p:nvPr/>
        </p:nvSpPr>
        <p:spPr bwMode="auto">
          <a:xfrm>
            <a:off x="123825" y="495935"/>
            <a:ext cx="10367645" cy="145669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sng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2.6. Рабочая программа воспитания</a:t>
            </a: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1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highlight>
                <a:srgbClr val="FFFF00"/>
              </a:highlight>
              <a:uLnTx/>
              <a:uFillTx/>
              <a:latin typeface="Times New Roman" panose="02020603050405020304"/>
              <a:cs typeface="Times New Roman" panose="02020603050405020304"/>
            </a:endParaRP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/>
                <a:cs typeface="Times New Roman" panose="02020603050405020304"/>
              </a:rPr>
              <a:t>это программа воспитания в рамках </a:t>
            </a:r>
            <a:r>
              <a:rPr kumimoji="0" lang="ru-RU" sz="2000" b="1" i="1" u="sng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/>
                <a:cs typeface="Times New Roman" panose="02020603050405020304"/>
              </a:rPr>
              <a:t>именно этой ДОП</a:t>
            </a:r>
            <a:r>
              <a:rPr kumimoji="0" lang="ru-RU" sz="2000" b="1" i="1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/>
                <a:cs typeface="Times New Roman" panose="02020603050405020304"/>
              </a:rPr>
              <a:t>, а не программа воспитания образоватлеьной организации</a:t>
            </a:r>
          </a:p>
          <a:p>
            <a:pPr marL="0" marR="0" lvl="0" indent="0" algn="l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1800" b="1" i="1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1800" b="1" i="1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/>
              <a:cs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10452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 bwMode="auto">
          <a:xfrm>
            <a:off x="299356" y="764704"/>
            <a:ext cx="11490960" cy="555815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500" b="1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2000" b="1" dirty="0">
                <a:latin typeface="Times New Roman" panose="02020603050405020304"/>
                <a:cs typeface="Times New Roman" panose="02020603050405020304"/>
              </a:rPr>
              <a:t>деление литературы: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000" b="1" dirty="0">
                <a:latin typeface="Times New Roman" panose="02020603050405020304"/>
                <a:cs typeface="Times New Roman" panose="02020603050405020304"/>
              </a:rPr>
              <a:t>   1. </a:t>
            </a:r>
            <a:r>
              <a:rPr lang="ru-RU" sz="2000" b="1" u="sng" dirty="0">
                <a:latin typeface="Times New Roman" panose="02020603050405020304"/>
                <a:cs typeface="Times New Roman" panose="02020603050405020304"/>
              </a:rPr>
              <a:t>Литература для педагога</a:t>
            </a:r>
            <a:r>
              <a:rPr lang="ru-RU" sz="2000" b="1" dirty="0">
                <a:latin typeface="Times New Roman" panose="02020603050405020304"/>
                <a:cs typeface="Times New Roman" panose="02020603050405020304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000" b="1" dirty="0">
                <a:latin typeface="Times New Roman" panose="02020603050405020304"/>
                <a:cs typeface="Times New Roman" panose="02020603050405020304"/>
              </a:rPr>
              <a:t>    - нормативные документы </a:t>
            </a:r>
            <a:r>
              <a:rPr lang="ru-RU" sz="2000" i="1" dirty="0">
                <a:latin typeface="Times New Roman" panose="02020603050405020304"/>
                <a:cs typeface="Times New Roman" panose="02020603050405020304"/>
              </a:rPr>
              <a:t>(Указы президента, ФЗ, письма </a:t>
            </a:r>
            <a:r>
              <a:rPr lang="ru-RU" sz="2000" i="1" dirty="0" err="1">
                <a:latin typeface="Times New Roman" panose="02020603050405020304"/>
                <a:cs typeface="Times New Roman" panose="02020603050405020304"/>
              </a:rPr>
              <a:t>Минобра</a:t>
            </a:r>
            <a:r>
              <a:rPr lang="ru-RU" sz="2000" i="1" dirty="0">
                <a:latin typeface="Times New Roman" panose="02020603050405020304"/>
                <a:cs typeface="Times New Roman" panose="02020603050405020304"/>
              </a:rPr>
              <a:t> и </a:t>
            </a:r>
            <a:r>
              <a:rPr lang="ru-RU" sz="2000" i="1" dirty="0" err="1">
                <a:latin typeface="Times New Roman" panose="02020603050405020304"/>
                <a:cs typeface="Times New Roman" panose="02020603050405020304"/>
              </a:rPr>
              <a:t>Минпросвещения</a:t>
            </a:r>
            <a:r>
              <a:rPr lang="ru-RU" sz="2000" i="1" dirty="0">
                <a:latin typeface="Times New Roman" panose="02020603050405020304"/>
                <a:cs typeface="Times New Roman" panose="02020603050405020304"/>
              </a:rPr>
              <a:t> и </a:t>
            </a:r>
            <a:r>
              <a:rPr lang="ru-RU" sz="2000" i="1" dirty="0" err="1">
                <a:latin typeface="Times New Roman" panose="02020603050405020304"/>
                <a:cs typeface="Times New Roman" panose="02020603050405020304"/>
              </a:rPr>
              <a:t>др</a:t>
            </a:r>
            <a:r>
              <a:rPr lang="ru-RU" sz="2000" i="1" dirty="0">
                <a:latin typeface="Times New Roman" panose="02020603050405020304"/>
                <a:cs typeface="Times New Roman" panose="02020603050405020304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000" b="1" dirty="0">
                <a:latin typeface="Times New Roman" panose="02020603050405020304"/>
                <a:cs typeface="Times New Roman" panose="02020603050405020304"/>
              </a:rPr>
              <a:t>    - литература, использованная при составлении программы </a:t>
            </a:r>
            <a:r>
              <a:rPr lang="ru-RU" sz="2000" i="1" dirty="0">
                <a:latin typeface="Times New Roman" panose="02020603050405020304"/>
                <a:cs typeface="Times New Roman" panose="02020603050405020304"/>
              </a:rPr>
              <a:t>(литература по педагогике и психологии, общеобразовательные программы, методические рекомендации, специальная литература по предмету и др.)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000" b="1" dirty="0">
                <a:latin typeface="Times New Roman" panose="02020603050405020304"/>
                <a:cs typeface="Times New Roman" panose="02020603050405020304"/>
              </a:rPr>
              <a:t>   2. </a:t>
            </a:r>
            <a:r>
              <a:rPr lang="ru-RU" sz="2000" b="1" u="sng" dirty="0">
                <a:latin typeface="Times New Roman" panose="02020603050405020304"/>
                <a:cs typeface="Times New Roman" panose="02020603050405020304"/>
              </a:rPr>
              <a:t>Литература для обучающихся</a:t>
            </a:r>
            <a:r>
              <a:rPr lang="ru-RU" sz="2000" b="1" dirty="0">
                <a:latin typeface="Times New Roman" panose="02020603050405020304"/>
                <a:cs typeface="Times New Roman" panose="02020603050405020304"/>
              </a:rPr>
              <a:t> (должна быть доступна для обучающихся, свежий год издания)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000" b="1" dirty="0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000" b="1" dirty="0">
                <a:latin typeface="Times New Roman" panose="02020603050405020304"/>
                <a:cs typeface="Times New Roman" panose="02020603050405020304"/>
              </a:rPr>
              <a:t> проверить </a:t>
            </a:r>
            <a:r>
              <a:rPr lang="ru-RU" sz="2000" b="1" dirty="0"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АКТУАЛЬНОСТЬ</a:t>
            </a:r>
            <a:r>
              <a:rPr lang="ru-RU" sz="2000" b="1" dirty="0">
                <a:latin typeface="Times New Roman" panose="02020603050405020304"/>
                <a:cs typeface="Times New Roman" panose="02020603050405020304"/>
              </a:rPr>
              <a:t> литературы (отсутствие недействующих документов) и оформлена в соответствии с ГОСТ Р 7.0.11-2011 либо ГОСТ Р 7.0.100-2018)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endParaRPr lang="ru-RU" sz="2000" b="1" dirty="0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000" b="1" dirty="0">
                <a:latin typeface="Times New Roman" panose="02020603050405020304"/>
                <a:cs typeface="Times New Roman" panose="02020603050405020304"/>
              </a:rPr>
              <a:t> включаемые в список издания должны отвечать </a:t>
            </a:r>
            <a:r>
              <a:rPr lang="ru-RU" sz="2000" b="1" dirty="0"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современности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endParaRPr lang="ru-RU" sz="2000" b="1" dirty="0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000" b="1" dirty="0">
                <a:latin typeface="Times New Roman" panose="02020603050405020304"/>
                <a:cs typeface="Times New Roman" panose="02020603050405020304"/>
              </a:rPr>
              <a:t> при указании </a:t>
            </a:r>
            <a:r>
              <a:rPr lang="ru-RU" sz="2000" b="1" u="sng" dirty="0">
                <a:latin typeface="Times New Roman" panose="02020603050405020304"/>
                <a:cs typeface="Times New Roman" panose="02020603050405020304"/>
              </a:rPr>
              <a:t>ссылок на электронные ресурсы</a:t>
            </a:r>
            <a:r>
              <a:rPr lang="ru-RU" sz="2000" b="1" dirty="0">
                <a:latin typeface="Times New Roman" panose="02020603050405020304"/>
                <a:cs typeface="Times New Roman" panose="02020603050405020304"/>
              </a:rPr>
              <a:t> обязательно указывается </a:t>
            </a:r>
            <a:r>
              <a:rPr lang="ru-RU" sz="2000" b="1" dirty="0"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дата  </a:t>
            </a:r>
            <a:r>
              <a:rPr lang="ru-RU" sz="2000" b="1" u="sng" dirty="0"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последнего</a:t>
            </a:r>
            <a:r>
              <a:rPr lang="ru-RU" sz="2000" b="1" dirty="0"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 обращения</a:t>
            </a:r>
            <a:endParaRPr lang="ru-RU" sz="2000" b="1" dirty="0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endParaRPr lang="ru-RU" sz="2000" b="1" dirty="0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000" b="1" dirty="0">
                <a:latin typeface="Times New Roman" panose="02020603050405020304"/>
                <a:cs typeface="Times New Roman" panose="02020603050405020304"/>
              </a:rPr>
              <a:t> в списке нормативных документов </a:t>
            </a:r>
            <a:r>
              <a:rPr lang="ru-RU" sz="2000" b="1" u="sng" dirty="0">
                <a:latin typeface="Times New Roman" panose="02020603050405020304"/>
                <a:cs typeface="Times New Roman" panose="02020603050405020304"/>
              </a:rPr>
              <a:t>должны быть только те</a:t>
            </a:r>
            <a:r>
              <a:rPr lang="ru-RU" sz="2000" b="1" dirty="0">
                <a:latin typeface="Times New Roman" panose="02020603050405020304"/>
                <a:cs typeface="Times New Roman" panose="02020603050405020304"/>
              </a:rPr>
              <a:t>, </a:t>
            </a:r>
            <a:r>
              <a:rPr lang="ru-RU" sz="2000" b="1" dirty="0"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на которые опирается настоящая программа </a:t>
            </a: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955540" y="296652"/>
            <a:ext cx="7965075" cy="32403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sng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Раздел 3. Список литературы</a:t>
            </a:r>
            <a:r>
              <a:rPr kumimoji="0" lang="ru-RU" sz="26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6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2600" b="1" i="1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40771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07035" y="45085"/>
            <a:ext cx="10515600" cy="428625"/>
          </a:xfrm>
        </p:spPr>
        <p:txBody>
          <a:bodyPr>
            <a:noAutofit/>
          </a:bodyPr>
          <a:lstStyle/>
          <a:p>
            <a:pPr marL="0" indent="0" algn="l" fontAlgn="auto">
              <a:lnSpc>
                <a:spcPct val="100000"/>
              </a:lnSpc>
            </a:pPr>
            <a:r>
              <a:rPr lang="ru-RU" sz="24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НОРМАТИВНО-ПРАВОВЫЕ ДОКУМЕНТЫ</a:t>
            </a:r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286385" y="2012950"/>
            <a:ext cx="3070860" cy="3107690"/>
          </a:xfrm>
          <a:prstGeom prst="rightArrowCallout">
            <a:avLst/>
          </a:prstGeom>
          <a:solidFill>
            <a:srgbClr val="FF0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 fontAlgn="auto"/>
            <a:r>
              <a:rPr lang="ru-RU" altLang="en-US" sz="1600" b="1">
                <a:latin typeface="Times New Roman" panose="02020603050405020304" charset="0"/>
                <a:cs typeface="Times New Roman" panose="02020603050405020304" charset="0"/>
              </a:rPr>
              <a:t>РЕГИОНАЛЬНЫЙ УРОВЕНЬ</a:t>
            </a:r>
          </a:p>
        </p:txBody>
      </p:sp>
      <p:sp>
        <p:nvSpPr>
          <p:cNvPr id="6" name="Замещающее содержимое 5"/>
          <p:cNvSpPr>
            <a:spLocks noGrp="1"/>
          </p:cNvSpPr>
          <p:nvPr>
            <p:ph sz="half" idx="2"/>
          </p:nvPr>
        </p:nvSpPr>
        <p:spPr>
          <a:xfrm>
            <a:off x="3356610" y="549275"/>
            <a:ext cx="8636635" cy="6251575"/>
          </a:xfrm>
        </p:spPr>
        <p:txBody>
          <a:bodyPr>
            <a:noAutofit/>
          </a:bodyPr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5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Постановление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5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Правительства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Новосибирской области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5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от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31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декабря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20</a:t>
            </a:r>
            <a:r>
              <a:rPr lang="ru-RU" altLang="en-US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14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г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 </a:t>
            </a:r>
            <a:r>
              <a:rPr lang="ru-RU" altLang="en-US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№ 576-п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«</a:t>
            </a:r>
            <a:r>
              <a:rPr lang="en-US" altLang="en-US" sz="165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Об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5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утверждении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государственной программы Новосибирской области «Развитие образования, создание условий для социализации детей и учащейся молодежи в Новосибирской области» (с изм. на 28.12.2024г)</a:t>
            </a:r>
            <a:endParaRPr lang="en-US" altLang="en-US" sz="165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5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Постановление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5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Правительства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Новосибирской области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5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от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19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марта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20</a:t>
            </a:r>
            <a:r>
              <a:rPr lang="ru-RU" altLang="en-US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19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г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 </a:t>
            </a:r>
            <a:r>
              <a:rPr lang="ru-RU" altLang="en-US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№ 105-п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«О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5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Стратегии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5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социально</a:t>
            </a:r>
            <a:r>
              <a:rPr lang="en-US" altLang="ru-RU" sz="165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-</a:t>
            </a:r>
            <a:r>
              <a:rPr lang="en-US" altLang="en-US" sz="165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экономического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5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развития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5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Новосибирской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5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области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5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на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5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период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5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до</a:t>
            </a:r>
            <a:r>
              <a:rPr lang="en-US" altLang="ru-RU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2030 </a:t>
            </a:r>
            <a:r>
              <a:rPr lang="en-US" altLang="en-US" sz="165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года</a:t>
            </a:r>
            <a:r>
              <a:rPr lang="ru-RU" altLang="en-US" sz="16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» (с изм. на 27.12.2022г)</a:t>
            </a:r>
            <a:endParaRPr lang="ru-RU" altLang="en-US" sz="165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Приказ Министерства образования Новосибирской области от 31 марта 2020г № 886 «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Об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утверждении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правил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персонифицированного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финансирования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дополнительного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образования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детей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в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Новосибирской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области</a:t>
            </a:r>
            <a:r>
              <a:rPr lang="ru-RU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» (с изм. на 30.08.2022г)</a:t>
            </a:r>
            <a:endParaRPr lang="en-US" altLang="en-US" sz="1600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Постановление мэрии города Новосибирска от 10 июля 2019 года № 2515 «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О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плане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мероприятий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по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реализации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стратегии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социально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-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экономического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развития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города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Новосибирска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на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период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до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2030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года</a:t>
            </a:r>
            <a:r>
              <a:rPr lang="ru-RU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с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изм</a:t>
            </a:r>
            <a:r>
              <a:rPr lang="ru-RU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 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на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28</a:t>
            </a:r>
            <a:r>
              <a:rPr lang="ru-RU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.08.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2024</a:t>
            </a:r>
            <a:r>
              <a:rPr lang="ru-RU" altLang="en-US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г.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Постановление мэрии города Новосибирска от 10 ноября 2021 года № 3936 «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О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муниципальной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программе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«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Развитие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сферы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молодежной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политики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в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городе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Новосибирске</a:t>
            </a:r>
            <a:r>
              <a:rPr lang="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»</a:t>
            </a:r>
            <a:r>
              <a:rPr lang="ru-RU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изм</a:t>
            </a:r>
            <a:r>
              <a:rPr lang="ru-RU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на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8</a:t>
            </a:r>
            <a:r>
              <a:rPr lang="ru-RU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.03.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202</a:t>
            </a:r>
            <a:r>
              <a:rPr lang="ru-RU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5г.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endParaRPr lang="en-US" altLang="ru-RU" sz="1600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Постановление мэрии города Новосибирска от 01 ноября 2021 года № 3843 «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О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муниципальной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программе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«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Развитие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сферы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образования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города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Новосибирска</a:t>
            </a:r>
            <a:r>
              <a:rPr lang="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»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»</a:t>
            </a:r>
            <a:r>
              <a:rPr lang="ru-RU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изм</a:t>
            </a:r>
            <a:r>
              <a:rPr lang="ru-RU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на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13.03.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202</a:t>
            </a:r>
            <a:r>
              <a:rPr lang="ru-RU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5г.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Постановление мэрии города Новосибирска от 18 декабря 2023 года № 7100 «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О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некоторых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мерах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правового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регулирования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вопросов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связанных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оказанием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муниципальной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услуги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«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Реализация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дополнительных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общеразвивающих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программ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для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детей</a:t>
            </a:r>
            <a:r>
              <a:rPr lang="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»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в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соответствии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социальными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сертификатами</a:t>
            </a:r>
            <a:r>
              <a:rPr lang="ru-RU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с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изм</a:t>
            </a:r>
            <a:r>
              <a:rPr lang="ru-RU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 </a:t>
            </a:r>
            <a:r>
              <a:rPr lang="en-US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на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30.07.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2024</a:t>
            </a:r>
            <a:r>
              <a:rPr lang="ru-RU" altLang="en-US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г.</a:t>
            </a:r>
            <a:r>
              <a:rPr lang="en-US" altLang="ru-RU" sz="1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endParaRPr lang="en-US" altLang="ru-RU" sz="1600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Приказ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мэрии города Новосибирска от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27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декабря 2023 года №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1590-од «</a:t>
            </a:r>
            <a:r>
              <a:rPr lang="ru-RU" altLang="en-US" sz="1600" dirty="0" smtClean="0">
                <a:solidFill>
                  <a:prstClr val="black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Об утверждении Требований к условиям и порядку оказания муниципальной услуги в социальной сфере «Реализация дополнительных общеразвивающих программ »</a:t>
            </a:r>
            <a:endParaRPr lang="ru-RU" sz="1650" dirty="0">
              <a:solidFill>
                <a:srgbClr val="324A6D"/>
              </a:solidFill>
              <a:latin typeface="inherit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endParaRPr lang="ru-RU" altLang="en-US" sz="165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Объект 6"/>
          <p:cNvSpPr>
            <a:spLocks noGrp="1"/>
          </p:cNvSpPr>
          <p:nvPr>
            <p:ph idx="1"/>
          </p:nvPr>
        </p:nvSpPr>
        <p:spPr bwMode="auto">
          <a:xfrm>
            <a:off x="207010" y="764540"/>
            <a:ext cx="11496040" cy="56165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1650" b="1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ru-RU" sz="2200" b="1">
                <a:latin typeface="Times New Roman" panose="02020603050405020304"/>
                <a:cs typeface="Times New Roman" panose="02020603050405020304"/>
              </a:rPr>
              <a:t>календарно-тематический план </a:t>
            </a:r>
            <a:endParaRPr lang="ru-RU" sz="2200" b="1">
              <a:highlight>
                <a:srgbClr val="FFFF00"/>
              </a:highlight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200" b="1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>
                <a:latin typeface="Times New Roman" panose="02020603050405020304"/>
                <a:cs typeface="Times New Roman" panose="02020603050405020304"/>
              </a:rPr>
              <a:t> обязательно </a:t>
            </a:r>
            <a:r>
              <a:rPr lang="ru-RU" sz="2200" b="1" u="sng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ВСЕ</a:t>
            </a:r>
            <a:r>
              <a:rPr lang="ru-RU" sz="2200" b="1">
                <a:latin typeface="Times New Roman" panose="02020603050405020304"/>
                <a:cs typeface="Times New Roman" panose="02020603050405020304"/>
              </a:rPr>
              <a:t> оценочные материалы (из п. 2.4.) для диагностирования достижения предметных, метапредметных и личностных результатов: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>
                <a:latin typeface="Times New Roman" panose="02020603050405020304"/>
                <a:cs typeface="Times New Roman" panose="02020603050405020304"/>
              </a:rPr>
              <a:t>   - описание диагностических методик с указанием авторов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>
                <a:latin typeface="Times New Roman" panose="02020603050405020304"/>
                <a:cs typeface="Times New Roman" panose="02020603050405020304"/>
              </a:rPr>
              <a:t>   - листы наблюдений (с криетриями оценок)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>
                <a:latin typeface="Times New Roman" panose="02020603050405020304"/>
                <a:cs typeface="Times New Roman" panose="02020603050405020304"/>
              </a:rPr>
              <a:t>   - карты достижений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>
                <a:latin typeface="Times New Roman" panose="02020603050405020304"/>
                <a:cs typeface="Times New Roman" panose="02020603050405020304"/>
              </a:rPr>
              <a:t>   - тексты опросников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>
                <a:latin typeface="Times New Roman" panose="02020603050405020304"/>
                <a:cs typeface="Times New Roman" panose="02020603050405020304"/>
              </a:rPr>
              <a:t>   - тексты тестов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>
                <a:latin typeface="Times New Roman" panose="02020603050405020304"/>
                <a:cs typeface="Times New Roman" panose="02020603050405020304"/>
              </a:rPr>
              <a:t>   - списко вопросов к опросу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>
                <a:latin typeface="Times New Roman" panose="02020603050405020304"/>
                <a:cs typeface="Times New Roman" panose="02020603050405020304"/>
              </a:rPr>
              <a:t>   - задания, кейсы и др.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200" b="1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>
                <a:latin typeface="Times New Roman" panose="02020603050405020304"/>
                <a:cs typeface="Times New Roman" panose="02020603050405020304"/>
              </a:rPr>
              <a:t> перечень оборудования </a:t>
            </a:r>
            <a:r>
              <a:rPr lang="ru-RU" sz="2200" i="1">
                <a:latin typeface="Times New Roman" panose="02020603050405020304"/>
                <a:cs typeface="Times New Roman" panose="02020603050405020304"/>
              </a:rPr>
              <a:t>(при необходимости, по желанию)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200" b="1">
              <a:latin typeface="Times New Roman" panose="02020603050405020304"/>
              <a:cs typeface="Times New Roman" panose="020206030504050203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/>
              <a:buChar char="Ø"/>
              <a:defRPr/>
            </a:pPr>
            <a:r>
              <a:rPr lang="ru-RU" sz="2200" b="1">
                <a:latin typeface="Times New Roman" panose="02020603050405020304"/>
                <a:cs typeface="Times New Roman" panose="02020603050405020304"/>
              </a:rPr>
              <a:t> дидактические материалы </a:t>
            </a:r>
            <a:r>
              <a:rPr lang="ru-RU" sz="2200" i="1">
                <a:latin typeface="Times New Roman" panose="02020603050405020304"/>
                <a:cs typeface="Times New Roman" panose="02020603050405020304"/>
              </a:rPr>
              <a:t>(при необходимости, по желанию)</a:t>
            </a: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696316" y="260648"/>
            <a:ext cx="7965075" cy="32403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sng" strike="noStrike" kern="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>Раздел 4. Приложения</a:t>
            </a:r>
            <a: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  <a:t/>
            </a:r>
            <a:br>
              <a:rPr kumimoji="0" lang="ru-RU" sz="2600" b="1" i="0" u="none" strike="noStrike" kern="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/>
                <a:cs typeface="Times New Roman" panose="02020603050405020304"/>
              </a:rPr>
            </a:br>
            <a:endParaRPr kumimoji="0" lang="ru-RU" sz="2600" b="1" i="1" u="none" strike="noStrike" kern="0" cap="none" spc="0" normalizeH="0" baseline="0" noProof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Myriad Pro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50479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/>
          <p:nvPr/>
        </p:nvSpPr>
        <p:spPr>
          <a:xfrm>
            <a:off x="6445110" y="1013331"/>
            <a:ext cx="5436604" cy="1404156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Благодарим </a:t>
            </a: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за внимание!</a:t>
            </a:r>
          </a:p>
        </p:txBody>
      </p:sp>
      <p:sp>
        <p:nvSpPr>
          <p:cNvPr id="4" name="Заголовок 1"/>
          <p:cNvSpPr txBox="1"/>
          <p:nvPr/>
        </p:nvSpPr>
        <p:spPr>
          <a:xfrm>
            <a:off x="6059996" y="3430817"/>
            <a:ext cx="6132004" cy="342038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Сайт МАУ ДПО НИСО</a:t>
            </a:r>
            <a:r>
              <a:rPr lang="ru-RU" sz="2600" b="1" u="sng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:</a:t>
            </a:r>
          </a:p>
          <a:p>
            <a:r>
              <a:rPr lang="en-US" sz="26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hlinkClick r:id="rId3"/>
              </a:rPr>
              <a:t>https://niso54.ru</a:t>
            </a:r>
            <a:r>
              <a:rPr lang="en-US" sz="2600" b="1" u="sng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hlinkClick r:id="rId3"/>
              </a:rPr>
              <a:t>/</a:t>
            </a:r>
            <a:endParaRPr lang="ru-RU" sz="2600" b="1" u="sng" dirty="0" smtClean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</a:p>
          <a:p>
            <a:r>
              <a:rPr lang="ru-RU" sz="2600" b="1" u="sng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Вопросы по </a:t>
            </a:r>
            <a:r>
              <a:rPr lang="ru-RU" sz="26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разработке </a:t>
            </a:r>
            <a:r>
              <a:rPr lang="ru-RU" sz="2600" b="1" u="sng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программ </a:t>
            </a:r>
          </a:p>
          <a:p>
            <a:r>
              <a:rPr lang="ru-RU" sz="2600" b="1" u="sng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и работе в ГИС «Навигатор ДО НСО»:</a:t>
            </a:r>
            <a:endParaRPr lang="ru-RU" sz="2600" b="1" u="sng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2800" b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28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e-mail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mocniso@yandex.ru</a:t>
            </a:r>
            <a:endParaRPr lang="ru-RU" sz="2800" b="1" i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ru-RU" sz="800" b="1" i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sz="2800" b="1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тел: 311-08-07 (доб.1)</a:t>
            </a:r>
          </a:p>
          <a:p>
            <a:endParaRPr lang="ru-RU" sz="1650" b="1" i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7" y="0"/>
            <a:ext cx="6132107" cy="6921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07035" y="45085"/>
            <a:ext cx="10515600" cy="428625"/>
          </a:xfrm>
        </p:spPr>
        <p:txBody>
          <a:bodyPr>
            <a:noAutofit/>
          </a:bodyPr>
          <a:lstStyle/>
          <a:p>
            <a:pPr marL="0" indent="0" algn="l" fontAlgn="auto">
              <a:lnSpc>
                <a:spcPct val="100000"/>
              </a:lnSpc>
            </a:pPr>
            <a:r>
              <a:rPr lang="ru-RU" sz="20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НОРМАТИВНО-ПРАВОВЫЕ ДОКУМЕНТЫ</a:t>
            </a:r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227330" y="1955800"/>
            <a:ext cx="3100705" cy="3084195"/>
          </a:xfrm>
          <a:prstGeom prst="rightArrowCallout">
            <a:avLst/>
          </a:prstGeom>
          <a:solidFill>
            <a:srgbClr val="FF0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 fontAlgn="auto"/>
            <a:r>
              <a:rPr lang="ru-RU" altLang="en-US" sz="1600" b="1">
                <a:latin typeface="Times New Roman" panose="02020603050405020304" charset="0"/>
                <a:cs typeface="Times New Roman" panose="02020603050405020304" charset="0"/>
              </a:rPr>
              <a:t>ЛОКАЛЬНЫЙ УРОВЕНЬ</a:t>
            </a:r>
          </a:p>
        </p:txBody>
      </p:sp>
      <p:sp>
        <p:nvSpPr>
          <p:cNvPr id="6" name="Замещающее содержимое 5"/>
          <p:cNvSpPr>
            <a:spLocks noGrp="1"/>
          </p:cNvSpPr>
          <p:nvPr>
            <p:ph sz="half" idx="2"/>
          </p:nvPr>
        </p:nvSpPr>
        <p:spPr>
          <a:xfrm>
            <a:off x="3439160" y="754380"/>
            <a:ext cx="8594090" cy="5316220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Порядок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организации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осуществления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образовательной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деятельности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по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дополнительным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общеобразовательным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программам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ОО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1800">
              <a:latin typeface="Times New Roman" panose="02020603050405020304" charset="0"/>
              <a:cs typeface="Times New Roman" panose="02020603050405020304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Правила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приема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обучающихся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ДОП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отчисления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endParaRPr lang="en-US" altLang="en-US" sz="1800">
              <a:latin typeface="Times New Roman" panose="02020603050405020304" charset="0"/>
              <a:cs typeface="Times New Roman" panose="02020603050405020304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Количество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обучающихся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объединении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их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возрастные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категории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а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также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продолжительность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учебных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занятий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1800">
              <a:latin typeface="Times New Roman" panose="02020603050405020304" charset="0"/>
              <a:cs typeface="Times New Roman" panose="02020603050405020304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Формы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периодичность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порядок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промежуточной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аттестации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>
                <a:latin typeface="Times New Roman" panose="02020603050405020304" charset="0"/>
                <a:cs typeface="Times New Roman" panose="02020603050405020304" charset="0"/>
              </a:rPr>
              <a:t>обучающихся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;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1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1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Разработка</a:t>
            </a:r>
            <a:r>
              <a:rPr lang="en-US" altLang="ru-RU" sz="1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проектирование</a:t>
            </a:r>
            <a:r>
              <a:rPr lang="en-US" altLang="ru-RU" sz="1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ДОП</a:t>
            </a:r>
            <a:r>
              <a:rPr lang="en-US" altLang="ru-RU" sz="1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также</a:t>
            </a:r>
            <a:r>
              <a:rPr lang="en-US" altLang="ru-RU" sz="1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регламентируются</a:t>
            </a:r>
            <a:r>
              <a:rPr lang="en-US" altLang="ru-RU" sz="1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соответствующим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локальным</a:t>
            </a:r>
            <a:r>
              <a:rPr lang="en-US" altLang="ru-RU" sz="1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актом</a:t>
            </a:r>
            <a:r>
              <a:rPr lang="en-US" altLang="ru-RU" sz="1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ru-RU" sz="18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endParaRPr lang="en-US" altLang="ru-RU" sz="1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2495550" y="4581525"/>
            <a:ext cx="9233535" cy="1753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К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компетенции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образовательной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организации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относится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разработка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утверждение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образовательных</a:t>
            </a:r>
          </a:p>
          <a:p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программ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образовательной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организации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ФЗ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№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273,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ст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.28,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п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.6;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ст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.12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п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.5).</a:t>
            </a:r>
          </a:p>
          <a:p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Образовательные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программы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определяют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содержание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образования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ФЗ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№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273,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ст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.12,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п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.1).</a:t>
            </a:r>
          </a:p>
          <a:p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Образовательная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организация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обеспечивает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реализацию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полном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объеме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ОП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несет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за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это</a:t>
            </a:r>
          </a:p>
          <a:p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ответственность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ст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.28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п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п</a:t>
            </a:r>
            <a:r>
              <a:rPr lang="en-US" altLang="ru-RU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.6,7)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6"/>
          <p:cNvSpPr>
            <a:spLocks noGrp="1"/>
          </p:cNvSpPr>
          <p:nvPr>
            <p:ph idx="1"/>
          </p:nvPr>
        </p:nvSpPr>
        <p:spPr>
          <a:xfrm>
            <a:off x="515380" y="584684"/>
            <a:ext cx="11388588" cy="6660741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1600" b="1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Лицензия на осуществление образовательной деятельности по программам дополнительного образования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Должностные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инструкции заместителя директора, педагога дополнительного образования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Локальные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акты Учреждения, регламентирующие приём, отчисление и перевод обучающихся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Списки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обучающихся (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заявления родителей (законных представителей), свидетельства о рождении, согласия на обработку персональных данных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Приказы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зачислении, отчислении, переводе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обучающихся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Журналы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учёта рабочего времени педагогов дополнительного образования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Учебный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план на текущий учебный год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Приказ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о нагрузке педагогов дополнительного образования на текущий учебный год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Утверждённое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расписание работы объединений на текущий учебный год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Адреса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осуществления образовательной деятельности (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договоры безвозмездного пользования, наличие адресов в лицензии, соответствие адресов в ГИС «Навигатор дополнительного образования Новосибирской области»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Договоры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о сетевом сотрудничестве (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если есть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endParaRPr lang="ru-RU" sz="1600" b="1" dirty="0" smtClean="0">
              <a:solidFill>
                <a:srgbClr val="002060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380" y="195225"/>
            <a:ext cx="10515600" cy="67749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ПЕРЕЧЕНЬ ДОКУМЕНТОВ ОБРАЗОВАТЕЛЬНОГО УЧРЕЖДЕНИЯ ПРИ ОСУЩЕСТВЛЕНИИ ДЕЯТЕЛЬНОСТИ ПО ДОПОЛНИТЕЛЬНОМУ ОБРАЗОВАНИЮ ДЕТЕЙ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44194563"/>
              </p:ext>
            </p:extLst>
          </p:nvPr>
        </p:nvGraphicFramePr>
        <p:xfrm>
          <a:off x="390525" y="1230630"/>
          <a:ext cx="11083925" cy="4907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14985" y="297180"/>
            <a:ext cx="10515600" cy="428625"/>
          </a:xfrm>
        </p:spPr>
        <p:txBody>
          <a:bodyPr>
            <a:noAutofit/>
          </a:bodyPr>
          <a:lstStyle/>
          <a:p>
            <a:pPr marL="0" indent="0" algn="ctr" fontAlgn="auto">
              <a:lnSpc>
                <a:spcPct val="100000"/>
              </a:lnSpc>
            </a:pPr>
            <a:r>
              <a:rPr lang="ru-RU" sz="2000" b="1" u="sng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В СПИСКЕ ЛИТЕРАТУРЫ УКАЗЫВАЮТСЯ ТОЛЬКО ТЕ НОРМАТИВНЫЕ ДОКУМЕНТЫ, НА КОТОРЫЕ ОПИРАЕТСЯ ПРОГРАММА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6"/>
          <p:cNvSpPr>
            <a:spLocks noGrp="1"/>
          </p:cNvSpPr>
          <p:nvPr>
            <p:ph idx="1"/>
          </p:nvPr>
        </p:nvSpPr>
        <p:spPr>
          <a:xfrm>
            <a:off x="46990" y="1117600"/>
            <a:ext cx="12018645" cy="4813935"/>
          </a:xfrm>
        </p:spPr>
        <p:txBody>
          <a:bodyPr>
            <a:noAutofit/>
          </a:bodyPr>
          <a:lstStyle/>
          <a:p>
            <a:pPr marL="0" indent="0" algn="l"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ru-RU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одержание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дополнительных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общеразвивающих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программ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сроки</a:t>
            </a:r>
            <a:r>
              <a:rPr lang="en-US" altLang="ru-RU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обучения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по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ним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определяются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образовательной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программой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разработанной</a:t>
            </a:r>
            <a:r>
              <a:rPr lang="en-US" altLang="ru-RU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утвержденной</a:t>
            </a:r>
            <a:r>
              <a:rPr lang="en-US" altLang="ru-RU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организацией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осуществляющей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образовательную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деятельность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дополнительные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общеобразовательные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программы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могут реализовываться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течение</a:t>
            </a:r>
            <a:r>
              <a:rPr lang="en-US" altLang="ru-RU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всего</a:t>
            </a:r>
            <a:r>
              <a:rPr lang="en-US" altLang="ru-RU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календарного</a:t>
            </a:r>
            <a:r>
              <a:rPr lang="en-US" altLang="ru-RU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года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включая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каникулярное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время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обучающиеся (</a:t>
            </a:r>
            <a:r>
              <a:rPr lang="ru-RU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одного возраста или разных возрастных категорий</a:t>
            </a: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) могут быть организованы </a:t>
            </a:r>
            <a:r>
              <a:rPr lang="ru-RU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в объединения по интересам</a:t>
            </a: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например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клубы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секции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кружки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лаборатории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студии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оркестры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творческие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коллективы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ансамбли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театры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мастерские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школы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занятия проводятся </a:t>
            </a:r>
            <a:r>
              <a:rPr lang="ru-RU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по группам, индивидуально или всем составом объединения</a:t>
            </a:r>
            <a:endParaRPr lang="ru-RU" altLang="en-US" sz="1700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предусматривается </a:t>
            </a:r>
            <a:r>
              <a:rPr lang="ru-RU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индивидуальный учебный план</a:t>
            </a: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ru-RU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ускоренное обучение</a:t>
            </a: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порядке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установленном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локальными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нормативными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актами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организации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к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аждый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обучающийся</a:t>
            </a:r>
            <a:r>
              <a:rPr lang="en-US" altLang="ru-RU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имеет</a:t>
            </a:r>
            <a:r>
              <a:rPr lang="en-US" altLang="ru-RU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право</a:t>
            </a:r>
            <a:r>
              <a:rPr lang="en-US" altLang="ru-RU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заниматься</a:t>
            </a:r>
            <a:r>
              <a:rPr lang="en-US" altLang="ru-RU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нескольких</a:t>
            </a:r>
            <a:r>
              <a:rPr lang="en-US" altLang="ru-RU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объединениях</a:t>
            </a:r>
            <a:r>
              <a:rPr lang="en-US" altLang="ru-RU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переходить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процессе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обучения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из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одного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объединения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другое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опускается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сочетание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различных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форм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получения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образования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форм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обучения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могут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использоваться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различные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образовательные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технологии</a:t>
            </a: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(ДОТ, ЭО), модульный принцип содержания программы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en-US" altLang="en-US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программы</a:t>
            </a:r>
            <a:r>
              <a:rPr lang="en-US" altLang="ru-RU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1700" b="1" u="sng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ОБНОВЛЯЮТСЯ</a:t>
            </a:r>
            <a:r>
              <a:rPr lang="ru-RU" altLang="en-US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с</a:t>
            </a:r>
            <a:r>
              <a:rPr lang="en-US" altLang="ru-RU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учетом</a:t>
            </a:r>
            <a:r>
              <a:rPr lang="en-US" altLang="ru-RU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развития</a:t>
            </a:r>
            <a:r>
              <a:rPr lang="en-US" altLang="ru-RU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науки</a:t>
            </a:r>
            <a:r>
              <a:rPr lang="en-US" altLang="ru-RU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техники</a:t>
            </a:r>
            <a:r>
              <a:rPr lang="en-US" altLang="ru-RU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культуры</a:t>
            </a:r>
            <a:r>
              <a:rPr lang="en-US" altLang="ru-RU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экономики</a:t>
            </a:r>
            <a:r>
              <a:rPr lang="en-US" altLang="ru-RU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технологий</a:t>
            </a:r>
            <a:r>
              <a:rPr lang="en-US" altLang="ru-RU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социальной</a:t>
            </a:r>
            <a:r>
              <a:rPr lang="en-US" altLang="ru-RU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сферы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ru-RU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кадровое обеспечение</a:t>
            </a: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лица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имеющи</a:t>
            </a: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е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среднее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профессиональное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или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высшее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образование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том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числе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по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направлениям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соответствующим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направлениям</a:t>
            </a: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программы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)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отвечающи</a:t>
            </a: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е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квалификационным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требованиям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в программах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могут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предусматриваться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как</a:t>
            </a:r>
            <a:r>
              <a:rPr lang="en-US" altLang="ru-RU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аудиторные</a:t>
            </a:r>
            <a:r>
              <a:rPr lang="en-US" altLang="ru-RU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так</a:t>
            </a:r>
            <a:r>
              <a:rPr lang="en-US" altLang="ru-RU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внеаудиторные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самостоятельные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)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занятия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ru-RU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для обучающихся с ОВЗ</a:t>
            </a: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о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бразовательный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процесс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организуется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по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адаптированным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дополнительным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общеобразовательным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программам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учетом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особенностей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психофизического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развития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указанных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категорий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обучающихс</a:t>
            </a: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я, с созданием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специальны</a:t>
            </a: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х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услови</a:t>
            </a: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й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соответствии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заключением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ПМПК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или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) </a:t>
            </a: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ИПРА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инвалида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ребенка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-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инвалида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в п.27 перечисляются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специальны</a:t>
            </a:r>
            <a:r>
              <a:rPr lang="ru-RU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е</a:t>
            </a:r>
            <a:r>
              <a:rPr lang="en-US" altLang="ru-RU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услови</a:t>
            </a:r>
            <a:r>
              <a:rPr lang="ru-RU" altLang="en-US" sz="1700" b="1" u="sng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я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для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получения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дополнительного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образования</a:t>
            </a:r>
            <a:r>
              <a:rPr lang="en-US" altLang="ru-RU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обучающимися</a:t>
            </a:r>
            <a:r>
              <a:rPr lang="ru-RU" altLang="en-US" sz="17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с ОВЗ</a:t>
            </a:r>
            <a:endParaRPr lang="en-US" altLang="en-US" sz="1700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1500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2700" y="45085"/>
            <a:ext cx="11336655" cy="1072515"/>
          </a:xfrm>
        </p:spPr>
        <p:txBody>
          <a:bodyPr>
            <a:noAutofit/>
          </a:bodyPr>
          <a:lstStyle/>
          <a:p>
            <a:pPr algn="ctr"/>
            <a:r>
              <a:rPr lang="ru-RU" altLang="en-US" sz="2000" b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Приказ Министерства просвещения Российской Федерации от 27.07.2022 г.</a:t>
            </a:r>
            <a:br>
              <a:rPr lang="ru-RU" altLang="en-US" sz="2000" b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lang="ru-RU" altLang="en-US" sz="2000" b="1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№ 629 «Об утверждении Порядка организации и осуществления образовательной деятельности по дополнительным общеобразовательным программам»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 со стрелкой вправо 4"/>
          <p:cNvSpPr/>
          <p:nvPr/>
        </p:nvSpPr>
        <p:spPr>
          <a:xfrm>
            <a:off x="61595" y="1772920"/>
            <a:ext cx="3441065" cy="3084195"/>
          </a:xfrm>
          <a:prstGeom prst="rightArrowCallout">
            <a:avLst/>
          </a:prstGeom>
          <a:solidFill>
            <a:srgbClr val="FF0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 fontAlgn="auto"/>
            <a:r>
              <a:rPr lang="ru-RU" altLang="en-US" b="1">
                <a:latin typeface="Times New Roman" panose="02020603050405020304" charset="0"/>
                <a:cs typeface="Times New Roman" panose="02020603050405020304" charset="0"/>
              </a:rPr>
              <a:t>МЕТОДИЧЕСКИЕ</a:t>
            </a:r>
          </a:p>
          <a:p>
            <a:pPr indent="0" algn="ctr" fontAlgn="auto"/>
            <a:r>
              <a:rPr lang="ru-RU" altLang="en-US" b="1">
                <a:latin typeface="Times New Roman" panose="02020603050405020304" charset="0"/>
                <a:cs typeface="Times New Roman" panose="02020603050405020304" charset="0"/>
              </a:rPr>
              <a:t>РЕКОМЕНДАЦИИ</a:t>
            </a:r>
          </a:p>
        </p:txBody>
      </p:sp>
      <p:sp>
        <p:nvSpPr>
          <p:cNvPr id="11" name="Объект 6"/>
          <p:cNvSpPr>
            <a:spLocks noGrp="1"/>
          </p:cNvSpPr>
          <p:nvPr>
            <p:ph idx="1"/>
          </p:nvPr>
        </p:nvSpPr>
        <p:spPr>
          <a:xfrm>
            <a:off x="3401695" y="152400"/>
            <a:ext cx="8790940" cy="6705600"/>
          </a:xfrm>
        </p:spPr>
        <p:txBody>
          <a:bodyPr>
            <a:normAutofit lnSpcReduction="10000"/>
          </a:bodyPr>
          <a:lstStyle/>
          <a:p>
            <a:pPr marL="0" indent="0" algn="l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ru-RU" sz="16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ФЕДЕРАЛЬНЫЙ УРОВЕНЬ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:</a:t>
            </a:r>
          </a:p>
          <a:p>
            <a:pPr marL="0" indent="0" algn="l" fontAlgn="auto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Методические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рекомендации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по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проектированию</a:t>
            </a:r>
            <a:r>
              <a:rPr lang="ru-RU" altLang="en-US" sz="1400" dirty="0" smtClean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1400" dirty="0" smtClean="0">
                <a:latin typeface="Times New Roman" panose="02020603050405020304" charset="0"/>
                <a:cs typeface="Times New Roman" panose="02020603050405020304" charset="0"/>
              </a:rPr>
              <a:t>дополнительных общеразвивающих программ</a:t>
            </a:r>
            <a:endParaRPr lang="ru-RU" altLang="en-US" sz="1400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 fontAlgn="auto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Письмо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Министерства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образования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науки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РФ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от</a:t>
            </a:r>
            <a:r>
              <a:rPr lang="ru-RU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18.11.2015 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№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09-3242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</a:p>
          <a:p>
            <a:pPr marL="0" indent="0" algn="l" fontAlgn="auto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Методические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рекомендации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по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реализации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адаптированных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ДОП 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Письмо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Министерства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образования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науки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РФ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№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ВК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-641/09 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от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26.03.2016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</a:p>
          <a:p>
            <a:pPr marL="0" indent="0" algn="l" fontAlgn="auto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М</a:t>
            </a:r>
            <a:r>
              <a:rPr lang="ru-RU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етодические рекомендации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по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формированию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механизмов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обновления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содержания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</a:t>
            </a:r>
          </a:p>
          <a:p>
            <a:pPr marL="0" indent="0" algn="l" fontAlgn="auto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методов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технологий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обучения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системе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дополнительного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образования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детей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</a:t>
            </a:r>
            <a:r>
              <a:rPr lang="ru-RU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... 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письмо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Министерства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просвещения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РФ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от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29.092023 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№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АБ</a:t>
            </a:r>
            <a:r>
              <a:rPr lang="en-US" altLang="ru-RU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-3935/06</a:t>
            </a:r>
            <a:r>
              <a:rPr lang="en-US" altLang="ru-RU" sz="1400" dirty="0" smtClean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).</a:t>
            </a:r>
            <a:endParaRPr lang="ru-RU" altLang="ru-RU" sz="14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 fontAlgn="auto">
              <a:lnSpc>
                <a:spcPct val="110000"/>
              </a:lnSpc>
              <a:spcBef>
                <a:spcPts val="0"/>
              </a:spcBef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Методические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рекомендации по реализации дополнительных общеобразовательных программ с применением электронного обучения и дистанционных образовательных технологий (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письмо Министерства просвещения РФ от 31.01.2022 № ДГ-245/06)</a:t>
            </a:r>
            <a:endParaRPr lang="en-US" altLang="ru-RU" sz="1400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 fontAlgn="auto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Актуализированный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Перечень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приоритетных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направлений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обновления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содержания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</a:p>
          <a:p>
            <a:pPr marL="0" indent="0" algn="l" fontAlgn="auto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технологий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дополнительного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образования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по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направленностям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физкультурно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-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спортивной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</a:t>
            </a:r>
          </a:p>
          <a:p>
            <a:pPr marL="0" indent="0" algn="l" fontAlgn="auto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художественной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социально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-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гуманитарной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технической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естественнонаучной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туристско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-</a:t>
            </a:r>
          </a:p>
          <a:p>
            <a:pPr marL="0" indent="0" algn="l" fontAlgn="auto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краеведческой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)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на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2023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год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ru-RU" altLang="en-US" sz="1400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письмо Минпросвещения РФ от 29.10.2023г № АБ-3935/06</a:t>
            </a:r>
            <a:r>
              <a:rPr lang="en-US" altLang="ru-RU" sz="1400" dirty="0" smtClean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  <a:endParaRPr lang="ru-RU" altLang="ru-RU" sz="1400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раздела о воспитании в составе дополнительной общеобразовательной общеразвивающей программы. Методические рекомендации разработаны ФГБНУ «Институт изучения детства, семьи и воспитания»</a:t>
            </a:r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None/>
            </a:pPr>
            <a:endParaRPr lang="ru-RU" altLang="en-US" sz="1600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en-US" sz="1600" b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ru-RU" altLang="en-US" sz="16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РЕГИОНАЛЬНЫЙ УРОВЕНЬ: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Дополнительные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общеобразовательные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общеразвивающие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программы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включая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разноуровневые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модульные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):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методические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рекомендации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по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разработке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реализации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– 3-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е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изд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.,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изм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дополн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–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Новосибирск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ГАУ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ДО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НСО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«ОЦРТДиЮ»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РМЦ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2023. – 78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Модульные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дополнительные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общеобразовательные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общеразвивающие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программы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: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особенности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структура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/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Методические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рекомендации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.- 2-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е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изд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изм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–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Новосибирск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: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ГАУ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ДО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НСО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«ОЦРТДиЮ»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РМЦ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2023. – 22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Методические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рекомендации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по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разработке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адаптированных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дополнительных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общеобразовательных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программ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дополнительных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общеобразовательных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программ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для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детей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ограниченными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возможностями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здоровья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инвалидностью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рамках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инклюзивных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групп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/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сост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М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А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Логинова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– 2-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е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изд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изм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–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Новосибирск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ГАУ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ДО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НСО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«ОЦРТДиЮ»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РМЦ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ДОД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2023. – 59 </a:t>
            </a:r>
            <a:r>
              <a:rPr lang="en-US" altLang="en-US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с</a:t>
            </a:r>
            <a:r>
              <a:rPr lang="en-US" altLang="ru-RU" sz="1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896*416"/>
  <p:tag name="TABLE_ENDDRAG_RECT" val="5*54*896*4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842*498"/>
  <p:tag name="TABLE_ENDDRAG_RECT" val="23*18*842*4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914*654"/>
  <p:tag name="TABLE_ENDDRAG_RECT" val="27*74*914*65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5777</Words>
  <Application>Microsoft Office PowerPoint</Application>
  <PresentationFormat>Широкоэкранный</PresentationFormat>
  <Paragraphs>706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41</vt:i4>
      </vt:variant>
    </vt:vector>
  </HeadingPairs>
  <TitlesOfParts>
    <vt:vector size="52" baseType="lpstr">
      <vt:lpstr>Arial</vt:lpstr>
      <vt:lpstr>Calibri</vt:lpstr>
      <vt:lpstr>Calibri Light</vt:lpstr>
      <vt:lpstr>inherit</vt:lpstr>
      <vt:lpstr>Myriad Pro</vt:lpstr>
      <vt:lpstr>Times New Roman</vt:lpstr>
      <vt:lpstr>Wingdings</vt:lpstr>
      <vt:lpstr>Тема Office</vt:lpstr>
      <vt:lpstr>1_Тема Office</vt:lpstr>
      <vt:lpstr>2_Тема Office</vt:lpstr>
      <vt:lpstr>3_Тема Office</vt:lpstr>
      <vt:lpstr>Презентация PowerPoint</vt:lpstr>
      <vt:lpstr>Презентация PowerPoint</vt:lpstr>
      <vt:lpstr>НОРМАТИВНО-ПРАВОВЫЕ ДОКУМЕНТЫ</vt:lpstr>
      <vt:lpstr>НОРМАТИВНО-ПРАВОВЫЕ ДОКУМЕНТЫ</vt:lpstr>
      <vt:lpstr>НОРМАТИВНО-ПРАВОВЫЕ ДОКУМЕНТЫ</vt:lpstr>
      <vt:lpstr>ПЕРЕЧЕНЬ ДОКУМЕНТОВ ОБРАЗОВАТЕЛЬНОГО УЧРЕЖДЕНИЯ ПРИ ОСУЩЕСТВЛЕНИИ ДЕЯТЕЛЬНОСТИ ПО ДОПОЛНИТЕЛЬНОМУ ОБРАЗОВАНИЮ ДЕТЕЙ</vt:lpstr>
      <vt:lpstr>В СПИСКЕ ЛИТЕРАТУРЫ УКАЗЫВАЮТСЯ ТОЛЬКО ТЕ НОРМАТИВНЫЕ ДОКУМЕНТЫ, НА КОТОРЫЕ ОПИРАЕТСЯ ПРОГРАММА</vt:lpstr>
      <vt:lpstr>Приказ Министерства просвещения Российской Федерации от 27.07.2022 г.  № 629 «Об утверждении Порядка организации и осуществления образовательной деятельности по дополнительным общеобразовательным программам»</vt:lpstr>
      <vt:lpstr>Презентация PowerPoint</vt:lpstr>
      <vt:lpstr>Презентация PowerPoint</vt:lpstr>
      <vt:lpstr>ПРИОРИТЕТЫ РАЗВИТИЯ ВСЕХ НАПРАВЛЕННОСТЕЙ ДОД</vt:lpstr>
      <vt:lpstr>ПРИОРИТЕТЫ РАЗВИТИЯ ВСЕХ НАПРАВЛЕННОСТЕЙ ДОД</vt:lpstr>
      <vt:lpstr>ПРИОРИТЕТЫ РАЗВИТИЯ ВСЕХ НАПРАВЛЕННОСТЕЙ ДОД</vt:lpstr>
      <vt:lpstr>ПРИОРИТЕТЫ РАЗВИТИЯ ВСЕХ НАПРАВЛЕННОСТЕЙ ДОД</vt:lpstr>
      <vt:lpstr>ПРИОРИТЕТЫ РАЗВИТИЯ ВСЕХ НАПРАВЛЕННОСТЕЙ ДОД</vt:lpstr>
      <vt:lpstr>САМОАНАЛИЗ ПРОГРАММ С ЦЕЛЬЮ ОБНОВЛЕНИЯ СОДЕРЖАНИЯ</vt:lpstr>
      <vt:lpstr>ТЕНДЕНЦИЯ ОБНОВЛЕНИЯ В СТРУКТУРНЫХ КОМПОНЕНТАХ ДОП</vt:lpstr>
      <vt:lpstr>ССЫЛКИ НА ПОЛЕЗНЫЕ ОБРАЗОВАТЕЛЬНЫЕ РЕСУРСЫ</vt:lpstr>
      <vt:lpstr>Презентация PowerPoint</vt:lpstr>
      <vt:lpstr>ОБЩИЕ АКЦЕНТЫ РАЗРАБОТКИ ПРОГРАММЫ</vt:lpstr>
      <vt:lpstr>СТРУКТУРА ПРОГРАММЫ ДО</vt:lpstr>
      <vt:lpstr>Раздел 1. Комплекс основных характеристик программы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компьютер</cp:lastModifiedBy>
  <cp:revision>220</cp:revision>
  <dcterms:created xsi:type="dcterms:W3CDTF">2022-02-10T09:33:00Z</dcterms:created>
  <dcterms:modified xsi:type="dcterms:W3CDTF">2025-05-22T02:45:50Z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7397C1FB2B1D47AE8C5ED7EA3F988970_12</vt:lpwstr>
  </property>
  <property fmtid="{D5CDD505-2E9C-101B-9397-08002B2CF9AE}" pid="3" name="KSOProductBuildVer">
    <vt:lpwstr>1049-12.2.0.21179</vt:lpwstr>
  </property>
</Properties>
</file>