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4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5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6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7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8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9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20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21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22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24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25.xml" ContentType="application/vnd.openxmlformats-officedocument.theme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26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theme/theme27.xml" ContentType="application/vnd.openxmlformats-officedocument.theme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28.xml" ContentType="application/vnd.openxmlformats-officedocument.theme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theme/theme29.xml" ContentType="application/vnd.openxmlformats-officedocument.theme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theme/theme30.xml" ContentType="application/vnd.openxmlformats-officedocument.theme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31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theme/theme32.xml" ContentType="application/vnd.openxmlformats-officedocument.theme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theme/theme33.xml" ContentType="application/vnd.openxmlformats-officedocument.theme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theme/theme34.xml" ContentType="application/vnd.openxmlformats-officedocument.theme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theme/theme35.xml" ContentType="application/vnd.openxmlformats-officedocument.theme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theme/theme36.xml" ContentType="application/vnd.openxmlformats-officedocument.theme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theme/theme37.xml" ContentType="application/vnd.openxmlformats-officedocument.theme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theme/theme38.xml" ContentType="application/vnd.openxmlformats-officedocument.theme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theme/theme39.xml" ContentType="application/vnd.openxmlformats-officedocument.theme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theme/theme40.xml" ContentType="application/vnd.openxmlformats-officedocument.theme+xml"/>
  <Override PartName="/ppt/theme/theme41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  <p:sldMasterId id="2147483805" r:id="rId13"/>
    <p:sldMasterId id="2147483817" r:id="rId14"/>
    <p:sldMasterId id="2147483829" r:id="rId15"/>
    <p:sldMasterId id="2147483841" r:id="rId16"/>
    <p:sldMasterId id="2147483853" r:id="rId17"/>
    <p:sldMasterId id="2147483865" r:id="rId18"/>
    <p:sldMasterId id="2147483877" r:id="rId19"/>
    <p:sldMasterId id="2147483889" r:id="rId20"/>
    <p:sldMasterId id="2147483901" r:id="rId21"/>
    <p:sldMasterId id="2147483913" r:id="rId22"/>
    <p:sldMasterId id="2147483925" r:id="rId23"/>
    <p:sldMasterId id="2147483937" r:id="rId24"/>
    <p:sldMasterId id="2147483949" r:id="rId25"/>
    <p:sldMasterId id="2147483961" r:id="rId26"/>
    <p:sldMasterId id="2147483973" r:id="rId27"/>
    <p:sldMasterId id="2147483985" r:id="rId28"/>
    <p:sldMasterId id="2147483997" r:id="rId29"/>
    <p:sldMasterId id="2147484009" r:id="rId30"/>
    <p:sldMasterId id="2147484021" r:id="rId31"/>
    <p:sldMasterId id="2147484033" r:id="rId32"/>
    <p:sldMasterId id="2147484045" r:id="rId33"/>
    <p:sldMasterId id="2147484057" r:id="rId34"/>
    <p:sldMasterId id="2147484069" r:id="rId35"/>
    <p:sldMasterId id="2147484081" r:id="rId36"/>
    <p:sldMasterId id="2147484093" r:id="rId37"/>
    <p:sldMasterId id="2147484105" r:id="rId38"/>
    <p:sldMasterId id="2147484117" r:id="rId39"/>
    <p:sldMasterId id="2147484129" r:id="rId40"/>
  </p:sldMasterIdLst>
  <p:handoutMasterIdLst>
    <p:handoutMasterId r:id="rId94"/>
  </p:handoutMasterIdLst>
  <p:sldIdLst>
    <p:sldId id="300" r:id="rId41"/>
    <p:sldId id="338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7" r:id="rId79"/>
    <p:sldId id="256" r:id="rId80"/>
    <p:sldId id="257" r:id="rId81"/>
    <p:sldId id="258" r:id="rId82"/>
    <p:sldId id="260" r:id="rId83"/>
    <p:sldId id="292" r:id="rId84"/>
    <p:sldId id="298" r:id="rId85"/>
    <p:sldId id="293" r:id="rId86"/>
    <p:sldId id="294" r:id="rId87"/>
    <p:sldId id="295" r:id="rId88"/>
    <p:sldId id="296" r:id="rId89"/>
    <p:sldId id="297" r:id="rId90"/>
    <p:sldId id="299" r:id="rId91"/>
    <p:sldId id="284" r:id="rId92"/>
    <p:sldId id="287" r:id="rId93"/>
  </p:sldIdLst>
  <p:sldSz cx="12192000" cy="6858000"/>
  <p:notesSz cx="6810375" cy="9942513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6">
          <p15:clr>
            <a:srgbClr val="A4A3A4"/>
          </p15:clr>
        </p15:guide>
        <p15:guide id="2" pos="3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9" d="100"/>
          <a:sy n="109" d="100"/>
        </p:scale>
        <p:origin x="636" y="108"/>
      </p:cViewPr>
      <p:guideLst>
        <p:guide orient="horz" pos="2146"/>
        <p:guide pos="38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2.xml"/><Relationship Id="rId47" Type="http://schemas.openxmlformats.org/officeDocument/2006/relationships/slide" Target="slides/slide7.xml"/><Relationship Id="rId63" Type="http://schemas.openxmlformats.org/officeDocument/2006/relationships/slide" Target="slides/slide23.xml"/><Relationship Id="rId68" Type="http://schemas.openxmlformats.org/officeDocument/2006/relationships/slide" Target="slides/slide28.xml"/><Relationship Id="rId84" Type="http://schemas.openxmlformats.org/officeDocument/2006/relationships/slide" Target="slides/slide44.xml"/><Relationship Id="rId89" Type="http://schemas.openxmlformats.org/officeDocument/2006/relationships/slide" Target="slides/slide49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" Target="slides/slide13.xml"/><Relationship Id="rId58" Type="http://schemas.openxmlformats.org/officeDocument/2006/relationships/slide" Target="slides/slide18.xml"/><Relationship Id="rId74" Type="http://schemas.openxmlformats.org/officeDocument/2006/relationships/slide" Target="slides/slide34.xml"/><Relationship Id="rId79" Type="http://schemas.openxmlformats.org/officeDocument/2006/relationships/slide" Target="slides/slide39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0.xml"/><Relationship Id="rId95" Type="http://schemas.openxmlformats.org/officeDocument/2006/relationships/presProps" Target="presProps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3.xml"/><Relationship Id="rId48" Type="http://schemas.openxmlformats.org/officeDocument/2006/relationships/slide" Target="slides/slide8.xml"/><Relationship Id="rId64" Type="http://schemas.openxmlformats.org/officeDocument/2006/relationships/slide" Target="slides/slide24.xml"/><Relationship Id="rId69" Type="http://schemas.openxmlformats.org/officeDocument/2006/relationships/slide" Target="slides/slide29.xml"/><Relationship Id="rId80" Type="http://schemas.openxmlformats.org/officeDocument/2006/relationships/slide" Target="slides/slide40.xml"/><Relationship Id="rId85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" Target="slides/slide6.xml"/><Relationship Id="rId59" Type="http://schemas.openxmlformats.org/officeDocument/2006/relationships/slide" Target="slides/slide19.xml"/><Relationship Id="rId67" Type="http://schemas.openxmlformats.org/officeDocument/2006/relationships/slide" Target="slides/slide2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.xml"/><Relationship Id="rId54" Type="http://schemas.openxmlformats.org/officeDocument/2006/relationships/slide" Target="slides/slide14.xml"/><Relationship Id="rId62" Type="http://schemas.openxmlformats.org/officeDocument/2006/relationships/slide" Target="slides/slide22.xml"/><Relationship Id="rId70" Type="http://schemas.openxmlformats.org/officeDocument/2006/relationships/slide" Target="slides/slide30.xml"/><Relationship Id="rId75" Type="http://schemas.openxmlformats.org/officeDocument/2006/relationships/slide" Target="slides/slide35.xml"/><Relationship Id="rId83" Type="http://schemas.openxmlformats.org/officeDocument/2006/relationships/slide" Target="slides/slide43.xml"/><Relationship Id="rId88" Type="http://schemas.openxmlformats.org/officeDocument/2006/relationships/slide" Target="slides/slide48.xml"/><Relationship Id="rId91" Type="http://schemas.openxmlformats.org/officeDocument/2006/relationships/slide" Target="slides/slide51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" Target="slides/slide9.xml"/><Relationship Id="rId57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4.xml"/><Relationship Id="rId52" Type="http://schemas.openxmlformats.org/officeDocument/2006/relationships/slide" Target="slides/slide12.xml"/><Relationship Id="rId60" Type="http://schemas.openxmlformats.org/officeDocument/2006/relationships/slide" Target="slides/slide20.xml"/><Relationship Id="rId65" Type="http://schemas.openxmlformats.org/officeDocument/2006/relationships/slide" Target="slides/slide25.xml"/><Relationship Id="rId73" Type="http://schemas.openxmlformats.org/officeDocument/2006/relationships/slide" Target="slides/slide33.xml"/><Relationship Id="rId78" Type="http://schemas.openxmlformats.org/officeDocument/2006/relationships/slide" Target="slides/slide38.xml"/><Relationship Id="rId81" Type="http://schemas.openxmlformats.org/officeDocument/2006/relationships/slide" Target="slides/slide41.xml"/><Relationship Id="rId86" Type="http://schemas.openxmlformats.org/officeDocument/2006/relationships/slide" Target="slides/slide46.xml"/><Relationship Id="rId9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34" Type="http://schemas.openxmlformats.org/officeDocument/2006/relationships/slideMaster" Target="slideMasters/slideMaster34.xml"/><Relationship Id="rId50" Type="http://schemas.openxmlformats.org/officeDocument/2006/relationships/slide" Target="slides/slide10.xml"/><Relationship Id="rId55" Type="http://schemas.openxmlformats.org/officeDocument/2006/relationships/slide" Target="slides/slide15.xml"/><Relationship Id="rId76" Type="http://schemas.openxmlformats.org/officeDocument/2006/relationships/slide" Target="slides/slide36.xml"/><Relationship Id="rId9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1.xml"/><Relationship Id="rId92" Type="http://schemas.openxmlformats.org/officeDocument/2006/relationships/slide" Target="slides/slide52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" Target="slides/slide5.xml"/><Relationship Id="rId66" Type="http://schemas.openxmlformats.org/officeDocument/2006/relationships/slide" Target="slides/slide26.xml"/><Relationship Id="rId87" Type="http://schemas.openxmlformats.org/officeDocument/2006/relationships/slide" Target="slides/slide47.xml"/><Relationship Id="rId61" Type="http://schemas.openxmlformats.org/officeDocument/2006/relationships/slide" Target="slides/slide21.xml"/><Relationship Id="rId82" Type="http://schemas.openxmlformats.org/officeDocument/2006/relationships/slide" Target="slides/slide4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" Target="slides/slide16.xml"/><Relationship Id="rId77" Type="http://schemas.openxmlformats.org/officeDocument/2006/relationships/slide" Target="slides/slide3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1.xml"/><Relationship Id="rId72" Type="http://schemas.openxmlformats.org/officeDocument/2006/relationships/slide" Target="slides/slide32.xml"/><Relationship Id="rId93" Type="http://schemas.openxmlformats.org/officeDocument/2006/relationships/slide" Target="slides/slide53.xml"/><Relationship Id="rId9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2B458C-BC40-45A6-8A19-CA6B6A1A4FE2}" type="doc">
      <dgm:prSet loTypeId="urn:microsoft.com/office/officeart/2005/8/layout/vList6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49A999F3-5393-483C-B555-B31850A91A85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2000" b="1" dirty="0">
              <a:latin typeface="Times New Roman" panose="02020603050405020304" charset="0"/>
              <a:cs typeface="Times New Roman" panose="02020603050405020304" charset="0"/>
            </a:rPr>
            <a:t> НОРМАТИВНАЯ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2000" b="1" dirty="0">
              <a:latin typeface="Times New Roman" panose="02020603050405020304" charset="0"/>
              <a:cs typeface="Times New Roman" panose="02020603050405020304" charset="0"/>
            </a:rPr>
            <a:t>БАЗА</a:t>
          </a:r>
        </a:p>
      </dgm:t>
    </dgm:pt>
    <dgm:pt modelId="{360286A8-D7B4-4F6A-95E0-0BEA70FFD800}" type="parTrans" cxnId="{1FFF770D-0610-461D-851A-1391859E4847}">
      <dgm:prSet/>
      <dgm:spPr/>
      <dgm:t>
        <a:bodyPr/>
        <a:lstStyle/>
        <a:p>
          <a:endParaRPr lang="zh-CN" altLang="en-US"/>
        </a:p>
      </dgm:t>
    </dgm:pt>
    <dgm:pt modelId="{92A4D751-D9B2-4592-908C-8D7C3757D80D}" type="sibTrans" cxnId="{1FFF770D-0610-461D-851A-1391859E4847}">
      <dgm:prSet/>
      <dgm:spPr/>
      <dgm:t>
        <a:bodyPr/>
        <a:lstStyle/>
        <a:p>
          <a:endParaRPr lang="zh-CN" altLang="en-US"/>
        </a:p>
      </dgm:t>
    </dgm:pt>
    <dgm:pt modelId="{96FDA0F5-4FC3-491B-B627-DB5BC38C47C4}">
      <dgm:prSet custT="1"/>
      <dgm:spPr/>
      <dgm:t>
        <a:bodyPr/>
        <a:lstStyle/>
        <a:p>
          <a:pPr>
            <a:buSzPts val="1200"/>
            <a:buFont typeface="Symbol" panose="05050102010706020507" pitchFamily="18" charset="2"/>
            <a:buChar char=""/>
          </a:pP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приказа	Министерства	просвещения	Российской	Федерации	от 27.07.2022 г.	№ 629 «Об утверждении Порядка  организации  и  осуществления  образовательной  деятельности по дополнительным общеобразовательным программам»;</a:t>
          </a:r>
        </a:p>
      </dgm:t>
    </dgm:pt>
    <dgm:pt modelId="{2D7709AF-C91D-47FD-AC9E-92414E657DCE}" type="parTrans" cxnId="{C41EC09C-A098-4357-8A0F-425C293BCF04}">
      <dgm:prSet/>
      <dgm:spPr/>
      <dgm:t>
        <a:bodyPr/>
        <a:lstStyle/>
        <a:p>
          <a:endParaRPr lang="ru-RU"/>
        </a:p>
      </dgm:t>
    </dgm:pt>
    <dgm:pt modelId="{1FE8A9BC-67FF-4047-8135-6B1A9F0CC7E9}" type="sibTrans" cxnId="{C41EC09C-A098-4357-8A0F-425C293BCF04}">
      <dgm:prSet/>
      <dgm:spPr/>
      <dgm:t>
        <a:bodyPr/>
        <a:lstStyle/>
        <a:p>
          <a:endParaRPr lang="ru-RU"/>
        </a:p>
      </dgm:t>
    </dgm:pt>
    <dgm:pt modelId="{8D238355-F41E-4260-84C8-8BD4635A5360}">
      <dgm:prSet custT="1"/>
      <dgm:spPr/>
      <dgm:t>
        <a:bodyPr/>
        <a:lstStyle/>
        <a:p>
          <a:pPr>
            <a:buSzPts val="1200"/>
            <a:buFont typeface="Symbol" panose="05050102010706020507" pitchFamily="18" charset="2"/>
            <a:buChar char=""/>
          </a:pPr>
          <a:r>
            <a:rPr lang="ru-RU" sz="1600" b="1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письма</a:t>
          </a:r>
          <a:r>
            <a:rPr lang="ru-RU" sz="1600" b="1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spc="9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Министерства</a:t>
          </a:r>
          <a:r>
            <a:rPr lang="ru-RU" sz="1600" b="1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spc="8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просвещения</a:t>
          </a:r>
          <a:r>
            <a:rPr lang="ru-RU" sz="1600" b="1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spc="9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Российской</a:t>
          </a:r>
          <a:r>
            <a:rPr lang="ru-RU" sz="1600" b="1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spc="9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Федерации</a:t>
          </a:r>
          <a:r>
            <a:rPr lang="ru-RU" sz="1600" b="1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spc="9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от</a:t>
          </a:r>
          <a:r>
            <a:rPr lang="ru-RU" sz="1600" b="1" spc="3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29.09.2023</a:t>
          </a:r>
          <a:r>
            <a:rPr lang="ru-RU" sz="1600" b="1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г. </a:t>
          </a:r>
          <a:r>
            <a:rPr lang="ru-RU" sz="1600" b="1" spc="9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en-US" sz="1600" b="1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№</a:t>
          </a:r>
          <a:r>
            <a:rPr lang="en-US" sz="1600" b="1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АБ-3935/06</a:t>
          </a:r>
          <a:r>
            <a:rPr lang="ru-RU" sz="1600" b="1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«О методических рекомендациях»;</a:t>
          </a:r>
        </a:p>
      </dgm:t>
    </dgm:pt>
    <dgm:pt modelId="{0C720493-2207-4B64-B0A0-DF2C8BB65493}" type="parTrans" cxnId="{BF0C98C8-55C5-4EDF-B664-03F886D38E14}">
      <dgm:prSet/>
      <dgm:spPr/>
      <dgm:t>
        <a:bodyPr/>
        <a:lstStyle/>
        <a:p>
          <a:endParaRPr lang="ru-RU"/>
        </a:p>
      </dgm:t>
    </dgm:pt>
    <dgm:pt modelId="{4885FD9B-9D46-4F7D-B08D-E961D6CDDC38}" type="sibTrans" cxnId="{BF0C98C8-55C5-4EDF-B664-03F886D38E14}">
      <dgm:prSet/>
      <dgm:spPr/>
      <dgm:t>
        <a:bodyPr/>
        <a:lstStyle/>
        <a:p>
          <a:endParaRPr lang="ru-RU"/>
        </a:p>
      </dgm:t>
    </dgm:pt>
    <dgm:pt modelId="{016E62A3-0233-4729-9A85-B3C85DE5F3B3}">
      <dgm:prSet custT="1"/>
      <dgm:spPr/>
      <dgm:t>
        <a:bodyPr/>
        <a:lstStyle/>
        <a:p>
          <a:pPr>
            <a:buSzPts val="1200"/>
            <a:buFont typeface="Symbol" panose="05050102010706020507" pitchFamily="18" charset="2"/>
            <a:buChar char=""/>
          </a:pP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EF2424-508D-4F2E-B15A-504372ADE95E}" type="parTrans" cxnId="{2952F54F-D85F-4A77-9A26-C3D809EDAEEA}">
      <dgm:prSet/>
      <dgm:spPr/>
      <dgm:t>
        <a:bodyPr/>
        <a:lstStyle/>
        <a:p>
          <a:endParaRPr lang="ru-RU"/>
        </a:p>
      </dgm:t>
    </dgm:pt>
    <dgm:pt modelId="{73258896-1408-4181-9882-5C4131794A7E}" type="sibTrans" cxnId="{2952F54F-D85F-4A77-9A26-C3D809EDAEEA}">
      <dgm:prSet/>
      <dgm:spPr/>
      <dgm:t>
        <a:bodyPr/>
        <a:lstStyle/>
        <a:p>
          <a:endParaRPr lang="ru-RU"/>
        </a:p>
      </dgm:t>
    </dgm:pt>
    <dgm:pt modelId="{4B619059-D6CF-43CA-B5CA-8E3BA565854F}">
      <dgm:prSet custT="1"/>
      <dgm:spPr/>
      <dgm:t>
        <a:bodyPr/>
        <a:lstStyle/>
        <a:p>
          <a:pPr>
            <a:buSzPts val="1200"/>
            <a:buFont typeface="Symbol" panose="05050102010706020507" pitchFamily="18" charset="2"/>
            <a:buChar char=""/>
          </a:pP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письма  Министерства  просвещения  Российской  Федерации  от 23.01.2026 г.  </a:t>
          </a:r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№ АБ-254/06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«О направлении информации»;</a:t>
          </a:r>
        </a:p>
      </dgm:t>
    </dgm:pt>
    <dgm:pt modelId="{E1405E9D-2265-4F3B-900F-89BD1090DB6A}" type="parTrans" cxnId="{023E6BA2-7F66-4C2D-A886-0A41CBE29D9B}">
      <dgm:prSet/>
      <dgm:spPr/>
      <dgm:t>
        <a:bodyPr/>
        <a:lstStyle/>
        <a:p>
          <a:endParaRPr lang="ru-RU"/>
        </a:p>
      </dgm:t>
    </dgm:pt>
    <dgm:pt modelId="{FD75C7EB-F3F7-4461-B1B8-849D93C79C3C}" type="sibTrans" cxnId="{023E6BA2-7F66-4C2D-A886-0A41CBE29D9B}">
      <dgm:prSet/>
      <dgm:spPr/>
      <dgm:t>
        <a:bodyPr/>
        <a:lstStyle/>
        <a:p>
          <a:endParaRPr lang="ru-RU"/>
        </a:p>
      </dgm:t>
    </dgm:pt>
    <dgm:pt modelId="{9D94CF2C-64D7-416B-B0EC-298E866FB6DA}">
      <dgm:prSet custT="1"/>
      <dgm:spPr/>
      <dgm:t>
        <a:bodyPr/>
        <a:lstStyle/>
        <a:p>
          <a:pPr>
            <a:buSzPts val="1200"/>
            <a:buFont typeface="Symbol" panose="05050102010706020507" pitchFamily="18" charset="2"/>
            <a:buChar char=""/>
          </a:pP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B30844-09D4-4861-877A-24155E658E12}" type="parTrans" cxnId="{31C95548-EDD2-4BEC-A50D-85EE3F473C90}">
      <dgm:prSet/>
      <dgm:spPr/>
      <dgm:t>
        <a:bodyPr/>
        <a:lstStyle/>
        <a:p>
          <a:endParaRPr lang="ru-RU"/>
        </a:p>
      </dgm:t>
    </dgm:pt>
    <dgm:pt modelId="{BABF8CE0-D645-4496-A0E3-FC6F3D0F3931}" type="sibTrans" cxnId="{31C95548-EDD2-4BEC-A50D-85EE3F473C90}">
      <dgm:prSet/>
      <dgm:spPr/>
      <dgm:t>
        <a:bodyPr/>
        <a:lstStyle/>
        <a:p>
          <a:endParaRPr lang="ru-RU"/>
        </a:p>
      </dgm:t>
    </dgm:pt>
    <dgm:pt modelId="{BD698632-224F-4D04-B108-27B3DF9879FE}">
      <dgm:prSet custT="1"/>
      <dgm:spPr/>
      <dgm:t>
        <a:bodyPr/>
        <a:lstStyle/>
        <a:p>
          <a:pPr>
            <a:buSzPts val="1200"/>
            <a:buFont typeface="Symbol" panose="05050102010706020507" pitchFamily="18" charset="2"/>
            <a:buChar char=""/>
          </a:pP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532D1B-CA40-4C0D-855F-415AAD18ED87}" type="parTrans" cxnId="{DAD85D39-6BE9-4DD6-BC02-11584D842AE1}">
      <dgm:prSet/>
      <dgm:spPr/>
      <dgm:t>
        <a:bodyPr/>
        <a:lstStyle/>
        <a:p>
          <a:endParaRPr lang="ru-RU"/>
        </a:p>
      </dgm:t>
    </dgm:pt>
    <dgm:pt modelId="{88C6D1A4-0672-45D9-B784-9FDA05E67E64}" type="sibTrans" cxnId="{DAD85D39-6BE9-4DD6-BC02-11584D842AE1}">
      <dgm:prSet/>
      <dgm:spPr/>
      <dgm:t>
        <a:bodyPr/>
        <a:lstStyle/>
        <a:p>
          <a:endParaRPr lang="ru-RU"/>
        </a:p>
      </dgm:t>
    </dgm:pt>
    <dgm:pt modelId="{80F5D89F-66DF-4F96-9198-3DA5DC2504C1}">
      <dgm:prSet custT="1"/>
      <dgm:spPr/>
      <dgm:t>
        <a:bodyPr/>
        <a:lstStyle/>
        <a:p>
          <a:pPr>
            <a:buSzPts val="1200"/>
            <a:buFont typeface="Symbol" panose="05050102010706020507" pitchFamily="18" charset="2"/>
            <a:buChar char=""/>
          </a:pP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методические рекомендации «Разработка и реализация раздела о воспитании в составе дополнительной общеобразовательной общеразвивающей программы» (ФГБНУ «Институт изучения детства, семьи и воспитания»).</a:t>
          </a:r>
        </a:p>
      </dgm:t>
    </dgm:pt>
    <dgm:pt modelId="{27089240-EFD2-462F-90CA-83A19C4A918C}" type="parTrans" cxnId="{36B54793-FBBE-4035-8F66-3F78B9EF70CB}">
      <dgm:prSet/>
      <dgm:spPr/>
      <dgm:t>
        <a:bodyPr/>
        <a:lstStyle/>
        <a:p>
          <a:endParaRPr lang="ru-RU"/>
        </a:p>
      </dgm:t>
    </dgm:pt>
    <dgm:pt modelId="{1FE186C2-0F55-4C6E-8EAF-3A0FFAA92C1D}" type="sibTrans" cxnId="{36B54793-FBBE-4035-8F66-3F78B9EF70CB}">
      <dgm:prSet/>
      <dgm:spPr/>
      <dgm:t>
        <a:bodyPr/>
        <a:lstStyle/>
        <a:p>
          <a:endParaRPr lang="ru-RU"/>
        </a:p>
      </dgm:t>
    </dgm:pt>
    <dgm:pt modelId="{72283AFA-3805-4D2F-A219-2C907E7D70CC}">
      <dgm:prSet custT="1"/>
      <dgm:spPr/>
      <dgm:t>
        <a:bodyPr/>
        <a:lstStyle/>
        <a:p>
          <a:pPr>
            <a:buSzPts val="1200"/>
            <a:buFont typeface="Symbol" panose="05050102010706020507" pitchFamily="18" charset="2"/>
            <a:buChar char=""/>
          </a:pP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FB4381-9A87-4D41-BDB8-16C2B98601F9}" type="parTrans" cxnId="{E329D6C4-198A-4CA0-BB67-A385C97D1DE3}">
      <dgm:prSet/>
      <dgm:spPr/>
      <dgm:t>
        <a:bodyPr/>
        <a:lstStyle/>
        <a:p>
          <a:endParaRPr lang="ru-RU"/>
        </a:p>
      </dgm:t>
    </dgm:pt>
    <dgm:pt modelId="{8E3E52C9-C138-434D-BE72-0B09FEA654D1}" type="sibTrans" cxnId="{E329D6C4-198A-4CA0-BB67-A385C97D1DE3}">
      <dgm:prSet/>
      <dgm:spPr/>
      <dgm:t>
        <a:bodyPr/>
        <a:lstStyle/>
        <a:p>
          <a:endParaRPr lang="ru-RU"/>
        </a:p>
      </dgm:t>
    </dgm:pt>
    <dgm:pt modelId="{2EF8B422-C6FF-4D6D-9EC0-E16AF08EB397}" type="pres">
      <dgm:prSet presAssocID="{892B458C-BC40-45A6-8A19-CA6B6A1A4FE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0267F05-5909-4E72-A4A6-FE38F950F91F}" type="pres">
      <dgm:prSet presAssocID="{49A999F3-5393-483C-B555-B31850A91A85}" presName="linNode" presStyleCnt="0"/>
      <dgm:spPr/>
    </dgm:pt>
    <dgm:pt modelId="{3E5C28D6-E517-43C8-8FB4-28F9D62E9CD5}" type="pres">
      <dgm:prSet presAssocID="{49A999F3-5393-483C-B555-B31850A91A85}" presName="parentShp" presStyleLbl="node1" presStyleIdx="0" presStyleCnt="1" custScaleX="74108" custScaleY="81445" custLinFactNeighborX="-5391" custLinFactNeighborY="4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4336A0-5BD4-4828-88F4-EACF259256AA}" type="pres">
      <dgm:prSet presAssocID="{49A999F3-5393-483C-B555-B31850A91A85}" presName="childShp" presStyleLbl="bgAccFollowNode1" presStyleIdx="0" presStyleCnt="1" custScaleX="105177" custScaleY="120897" custLinFactNeighborX="-7249" custLinFactNeighborY="8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1EC09C-A098-4357-8A0F-425C293BCF04}" srcId="{49A999F3-5393-483C-B555-B31850A91A85}" destId="{96FDA0F5-4FC3-491B-B627-DB5BC38C47C4}" srcOrd="0" destOrd="0" parTransId="{2D7709AF-C91D-47FD-AC9E-92414E657DCE}" sibTransId="{1FE8A9BC-67FF-4047-8135-6B1A9F0CC7E9}"/>
    <dgm:cxn modelId="{BF0C98C8-55C5-4EDF-B664-03F886D38E14}" srcId="{49A999F3-5393-483C-B555-B31850A91A85}" destId="{8D238355-F41E-4260-84C8-8BD4635A5360}" srcOrd="2" destOrd="0" parTransId="{0C720493-2207-4B64-B0A0-DF2C8BB65493}" sibTransId="{4885FD9B-9D46-4F7D-B08D-E961D6CDDC38}"/>
    <dgm:cxn modelId="{E329D6C4-198A-4CA0-BB67-A385C97D1DE3}" srcId="{49A999F3-5393-483C-B555-B31850A91A85}" destId="{72283AFA-3805-4D2F-A219-2C907E7D70CC}" srcOrd="5" destOrd="0" parTransId="{3FFB4381-9A87-4D41-BDB8-16C2B98601F9}" sibTransId="{8E3E52C9-C138-434D-BE72-0B09FEA654D1}"/>
    <dgm:cxn modelId="{023E6BA2-7F66-4C2D-A886-0A41CBE29D9B}" srcId="{49A999F3-5393-483C-B555-B31850A91A85}" destId="{4B619059-D6CF-43CA-B5CA-8E3BA565854F}" srcOrd="4" destOrd="0" parTransId="{E1405E9D-2265-4F3B-900F-89BD1090DB6A}" sibTransId="{FD75C7EB-F3F7-4461-B1B8-849D93C79C3C}"/>
    <dgm:cxn modelId="{31C95548-EDD2-4BEC-A50D-85EE3F473C90}" srcId="{49A999F3-5393-483C-B555-B31850A91A85}" destId="{9D94CF2C-64D7-416B-B0EC-298E866FB6DA}" srcOrd="1" destOrd="0" parTransId="{C6B30844-09D4-4861-877A-24155E658E12}" sibTransId="{BABF8CE0-D645-4496-A0E3-FC6F3D0F3931}"/>
    <dgm:cxn modelId="{2952F54F-D85F-4A77-9A26-C3D809EDAEEA}" srcId="{49A999F3-5393-483C-B555-B31850A91A85}" destId="{016E62A3-0233-4729-9A85-B3C85DE5F3B3}" srcOrd="7" destOrd="0" parTransId="{B0EF2424-508D-4F2E-B15A-504372ADE95E}" sibTransId="{73258896-1408-4181-9882-5C4131794A7E}"/>
    <dgm:cxn modelId="{3455066D-E343-4980-A09F-4B672F2BFB26}" type="presOf" srcId="{892B458C-BC40-45A6-8A19-CA6B6A1A4FE2}" destId="{2EF8B422-C6FF-4D6D-9EC0-E16AF08EB397}" srcOrd="0" destOrd="0" presId="urn:microsoft.com/office/officeart/2005/8/layout/vList6"/>
    <dgm:cxn modelId="{DAD85D39-6BE9-4DD6-BC02-11584D842AE1}" srcId="{49A999F3-5393-483C-B555-B31850A91A85}" destId="{BD698632-224F-4D04-B108-27B3DF9879FE}" srcOrd="3" destOrd="0" parTransId="{9F532D1B-CA40-4C0D-855F-415AAD18ED87}" sibTransId="{88C6D1A4-0672-45D9-B784-9FDA05E67E64}"/>
    <dgm:cxn modelId="{FC60273B-AE03-4450-A065-220AC9A2645D}" type="presOf" srcId="{49A999F3-5393-483C-B555-B31850A91A85}" destId="{3E5C28D6-E517-43C8-8FB4-28F9D62E9CD5}" srcOrd="0" destOrd="0" presId="urn:microsoft.com/office/officeart/2005/8/layout/vList6"/>
    <dgm:cxn modelId="{B605C6B8-2300-4957-A42E-C6221C5CE334}" type="presOf" srcId="{96FDA0F5-4FC3-491B-B627-DB5BC38C47C4}" destId="{F64336A0-5BD4-4828-88F4-EACF259256AA}" srcOrd="0" destOrd="0" presId="urn:microsoft.com/office/officeart/2005/8/layout/vList6"/>
    <dgm:cxn modelId="{1FFF770D-0610-461D-851A-1391859E4847}" srcId="{892B458C-BC40-45A6-8A19-CA6B6A1A4FE2}" destId="{49A999F3-5393-483C-B555-B31850A91A85}" srcOrd="0" destOrd="0" parTransId="{360286A8-D7B4-4F6A-95E0-0BEA70FFD800}" sibTransId="{92A4D751-D9B2-4592-908C-8D7C3757D80D}"/>
    <dgm:cxn modelId="{71E2BABD-8124-403C-B97D-D50B7E60879F}" type="presOf" srcId="{72283AFA-3805-4D2F-A219-2C907E7D70CC}" destId="{F64336A0-5BD4-4828-88F4-EACF259256AA}" srcOrd="0" destOrd="5" presId="urn:microsoft.com/office/officeart/2005/8/layout/vList6"/>
    <dgm:cxn modelId="{B8C8925D-B9AF-4139-B0C9-BA3CE491231D}" type="presOf" srcId="{80F5D89F-66DF-4F96-9198-3DA5DC2504C1}" destId="{F64336A0-5BD4-4828-88F4-EACF259256AA}" srcOrd="0" destOrd="6" presId="urn:microsoft.com/office/officeart/2005/8/layout/vList6"/>
    <dgm:cxn modelId="{8BD39930-0383-449D-9ED1-59C21A7C9802}" type="presOf" srcId="{016E62A3-0233-4729-9A85-B3C85DE5F3B3}" destId="{F64336A0-5BD4-4828-88F4-EACF259256AA}" srcOrd="0" destOrd="7" presId="urn:microsoft.com/office/officeart/2005/8/layout/vList6"/>
    <dgm:cxn modelId="{46B46C5D-1987-4F7E-B3EF-A2993DCD3825}" type="presOf" srcId="{BD698632-224F-4D04-B108-27B3DF9879FE}" destId="{F64336A0-5BD4-4828-88F4-EACF259256AA}" srcOrd="0" destOrd="3" presId="urn:microsoft.com/office/officeart/2005/8/layout/vList6"/>
    <dgm:cxn modelId="{1B8E6CA0-477F-4AA1-A5CD-1DBBDD40CCA8}" type="presOf" srcId="{8D238355-F41E-4260-84C8-8BD4635A5360}" destId="{F64336A0-5BD4-4828-88F4-EACF259256AA}" srcOrd="0" destOrd="2" presId="urn:microsoft.com/office/officeart/2005/8/layout/vList6"/>
    <dgm:cxn modelId="{36B54793-FBBE-4035-8F66-3F78B9EF70CB}" srcId="{49A999F3-5393-483C-B555-B31850A91A85}" destId="{80F5D89F-66DF-4F96-9198-3DA5DC2504C1}" srcOrd="6" destOrd="0" parTransId="{27089240-EFD2-462F-90CA-83A19C4A918C}" sibTransId="{1FE186C2-0F55-4C6E-8EAF-3A0FFAA92C1D}"/>
    <dgm:cxn modelId="{F4F89CEE-CDB5-4692-AA28-1CCF9284C015}" type="presOf" srcId="{4B619059-D6CF-43CA-B5CA-8E3BA565854F}" destId="{F64336A0-5BD4-4828-88F4-EACF259256AA}" srcOrd="0" destOrd="4" presId="urn:microsoft.com/office/officeart/2005/8/layout/vList6"/>
    <dgm:cxn modelId="{AC7ABDE9-E9BF-49D8-A762-E88E3F1C2078}" type="presOf" srcId="{9D94CF2C-64D7-416B-B0EC-298E866FB6DA}" destId="{F64336A0-5BD4-4828-88F4-EACF259256AA}" srcOrd="0" destOrd="1" presId="urn:microsoft.com/office/officeart/2005/8/layout/vList6"/>
    <dgm:cxn modelId="{FD48B179-82C0-4F51-83C0-879F75466B3F}" type="presParOf" srcId="{2EF8B422-C6FF-4D6D-9EC0-E16AF08EB397}" destId="{20267F05-5909-4E72-A4A6-FE38F950F91F}" srcOrd="0" destOrd="0" presId="urn:microsoft.com/office/officeart/2005/8/layout/vList6"/>
    <dgm:cxn modelId="{EC9CC604-877C-40F3-8F4D-8BB678CAEF5F}" type="presParOf" srcId="{20267F05-5909-4E72-A4A6-FE38F950F91F}" destId="{3E5C28D6-E517-43C8-8FB4-28F9D62E9CD5}" srcOrd="0" destOrd="0" presId="urn:microsoft.com/office/officeart/2005/8/layout/vList6"/>
    <dgm:cxn modelId="{8A2B776A-4C2B-4F16-ABD7-AAE637F2C5FD}" type="presParOf" srcId="{20267F05-5909-4E72-A4A6-FE38F950F91F}" destId="{F64336A0-5BD4-4828-88F4-EACF259256A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4336A0-5BD4-4828-88F4-EACF259256AA}">
      <dsp:nvSpPr>
        <dsp:cNvPr id="0" name=""/>
        <dsp:cNvSpPr/>
      </dsp:nvSpPr>
      <dsp:spPr bwMode="white">
        <a:xfrm>
          <a:off x="3555799" y="12"/>
          <a:ext cx="7377035" cy="540058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200"/>
            <a:buFont typeface="Symbol" panose="05050102010706020507" pitchFamily="18" charset="2"/>
            <a:buChar char="••"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приказа	Министерства	просвещения	Российской	Федерации	от 27.07.2022 г.	№ 629 «Об утверждении Порядка  организации  и  осуществления  образовательной  деятельности по дополнительным общеобразовательным программам»;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200"/>
            <a:buFont typeface="Symbol" panose="05050102010706020507" pitchFamily="18" charset="2"/>
            <a:buChar char="••"/>
          </a:pP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200"/>
            <a:buFont typeface="Symbol" panose="05050102010706020507" pitchFamily="18" charset="2"/>
            <a:buChar char="••"/>
          </a:pPr>
          <a:r>
            <a:rPr lang="ru-RU" sz="1600" b="1" kern="1200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письма</a:t>
          </a:r>
          <a:r>
            <a:rPr lang="ru-RU" sz="1600" b="1" kern="120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kern="1200" spc="9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kern="1200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Министерства</a:t>
          </a:r>
          <a:r>
            <a:rPr lang="ru-RU" sz="1600" b="1" kern="120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kern="1200" spc="8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kern="1200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просвещения</a:t>
          </a:r>
          <a:r>
            <a:rPr lang="ru-RU" sz="1600" b="1" kern="120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kern="1200" spc="9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kern="1200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Российской</a:t>
          </a:r>
          <a:r>
            <a:rPr lang="ru-RU" sz="1600" b="1" kern="120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kern="1200" spc="9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kern="1200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Федерации</a:t>
          </a:r>
          <a:r>
            <a:rPr lang="ru-RU" sz="1600" b="1" kern="120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kern="1200" spc="9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kern="120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от</a:t>
          </a:r>
          <a:r>
            <a:rPr lang="ru-RU" sz="1600" b="1" kern="1200" spc="3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kern="1200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29.09.2023</a:t>
          </a:r>
          <a:r>
            <a:rPr lang="ru-RU" sz="1600" b="1" kern="120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г. </a:t>
          </a:r>
          <a:r>
            <a:rPr lang="ru-RU" sz="1600" b="1" kern="1200" spc="9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en-US" sz="1600" b="1" kern="120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№</a:t>
          </a:r>
          <a:r>
            <a:rPr lang="en-US" sz="1600" b="1" kern="1200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АБ-3935/06</a:t>
          </a:r>
          <a:r>
            <a:rPr lang="ru-RU" sz="1600" b="1" kern="1200" spc="-5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rPr>
            <a:t> 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«О методических рекомендациях»;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200"/>
            <a:buFont typeface="Symbol" panose="05050102010706020507" pitchFamily="18" charset="2"/>
            <a:buChar char="••"/>
          </a:pP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200"/>
            <a:buFont typeface="Symbol" panose="05050102010706020507" pitchFamily="18" charset="2"/>
            <a:buChar char="••"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письма  Министерства  просвещения  Российской  Федерации  от 23.01.2026 г.  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№ АБ-254/06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«О направлении информации»;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200"/>
            <a:buFont typeface="Symbol" panose="05050102010706020507" pitchFamily="18" charset="2"/>
            <a:buChar char="••"/>
          </a:pP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200"/>
            <a:buFont typeface="Symbol" panose="05050102010706020507" pitchFamily="18" charset="2"/>
            <a:buChar char="••"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методические рекомендации «Разработка и реализация раздела о воспитании в составе дополнительной общеобразовательной общеразвивающей программы» (ФГБНУ «Институт изучения детства, семьи и воспитания»).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SzPts val="1200"/>
            <a:buFont typeface="Symbol" panose="05050102010706020507" pitchFamily="18" charset="2"/>
            <a:buChar char="••"/>
          </a:pP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55799" y="675085"/>
        <a:ext cx="5351815" cy="4050441"/>
      </dsp:txXfrm>
    </dsp:sp>
    <dsp:sp modelId="{3E5C28D6-E517-43C8-8FB4-28F9D62E9CD5}">
      <dsp:nvSpPr>
        <dsp:cNvPr id="0" name=""/>
        <dsp:cNvSpPr/>
      </dsp:nvSpPr>
      <dsp:spPr bwMode="white">
        <a:xfrm>
          <a:off x="51385" y="900081"/>
          <a:ext cx="3465252" cy="36382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2000" b="1" kern="1200" dirty="0">
              <a:latin typeface="Times New Roman" panose="02020603050405020304" charset="0"/>
              <a:cs typeface="Times New Roman" panose="02020603050405020304" charset="0"/>
            </a:rPr>
            <a:t> НОРМАТИВНАЯ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 sz="2000" b="1" kern="1200" dirty="0">
              <a:latin typeface="Times New Roman" panose="02020603050405020304" charset="0"/>
              <a:cs typeface="Times New Roman" panose="02020603050405020304" charset="0"/>
            </a:rPr>
            <a:t>БАЗА</a:t>
          </a:r>
        </a:p>
      </dsp:txBody>
      <dsp:txXfrm>
        <a:off x="220545" y="1069241"/>
        <a:ext cx="3126932" cy="32999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9428"/>
          </a:xfrm>
          <a:prstGeom prst="rect">
            <a:avLst/>
          </a:prstGeom>
        </p:spPr>
        <p:txBody>
          <a:bodyPr vert="horz" lIns="80412" tIns="40206" rIns="80412" bIns="40206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7439" y="0"/>
            <a:ext cx="2951163" cy="499428"/>
          </a:xfrm>
          <a:prstGeom prst="rect">
            <a:avLst/>
          </a:prstGeom>
        </p:spPr>
        <p:txBody>
          <a:bodyPr vert="horz" lIns="80412" tIns="40206" rIns="80412" bIns="40206" rtlCol="0"/>
          <a:lstStyle>
            <a:lvl1pPr algn="r">
              <a:defRPr sz="1100"/>
            </a:lvl1pPr>
          </a:lstStyle>
          <a:p>
            <a:fld id="{35A7AB8D-B961-4744-90A7-4A78B7CCC52D}" type="datetimeFigureOut">
              <a:rPr lang="ru-RU" smtClean="0"/>
              <a:t>17.09.2026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088"/>
            <a:ext cx="2951163" cy="499426"/>
          </a:xfrm>
          <a:prstGeom prst="rect">
            <a:avLst/>
          </a:prstGeom>
        </p:spPr>
        <p:txBody>
          <a:bodyPr vert="horz" lIns="80412" tIns="40206" rIns="80412" bIns="40206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7439" y="9443088"/>
            <a:ext cx="2951163" cy="499426"/>
          </a:xfrm>
          <a:prstGeom prst="rect">
            <a:avLst/>
          </a:prstGeom>
        </p:spPr>
        <p:txBody>
          <a:bodyPr vert="horz" lIns="80412" tIns="40206" rIns="80412" bIns="40206" rtlCol="0" anchor="b"/>
          <a:lstStyle>
            <a:lvl1pPr algn="r">
              <a:defRPr sz="1100"/>
            </a:lvl1pPr>
          </a:lstStyle>
          <a:p>
            <a:fld id="{729754AD-0B3B-4D43-A57F-025DB7F443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420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2FC4433-D2C1-4621-BA1E-BEF6CCE94761}" type="datetimeFigureOut">
              <a:rPr lang="ru-RU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DBD6E0-73B9-43AF-A265-7AF64C45FC1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2FC4433-D2C1-4621-BA1E-BEF6CCE94761}" type="datetimeFigureOut">
              <a:rPr lang="ru-RU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DBD6E0-73B9-43AF-A265-7AF64C45FC1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2FC4433-D2C1-4621-BA1E-BEF6CCE94761}" type="datetimeFigureOut">
              <a:rPr lang="ru-RU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DBD6E0-73B9-43AF-A265-7AF64C45FC1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2FC4433-D2C1-4621-BA1E-BEF6CCE94761}" type="datetimeFigureOut">
              <a:rPr lang="ru-RU"/>
              <a:t>17.09.2026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DBD6E0-73B9-43AF-A265-7AF64C45FC1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2FC4433-D2C1-4621-BA1E-BEF6CCE94761}" type="datetimeFigureOut">
              <a:rPr lang="ru-RU"/>
              <a:t>17.09.2026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DBD6E0-73B9-43AF-A265-7AF64C45FC1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2FC4433-D2C1-4621-BA1E-BEF6CCE94761}" type="datetimeFigureOut">
              <a:rPr lang="ru-RU"/>
              <a:t>17.09.2026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DBD6E0-73B9-43AF-A265-7AF64C45FC1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2FC4433-D2C1-4621-BA1E-BEF6CCE94761}" type="datetimeFigureOut">
              <a:rPr lang="ru-RU"/>
              <a:t>17.09.2026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DBD6E0-73B9-43AF-A265-7AF64C45FC1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2FC4433-D2C1-4621-BA1E-BEF6CCE94761}" type="datetimeFigureOut">
              <a:rPr lang="ru-RU"/>
              <a:t>17.09.2026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DBD6E0-73B9-43AF-A265-7AF64C45FC1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2FC4433-D2C1-4621-BA1E-BEF6CCE94761}" type="datetimeFigureOut">
              <a:rPr lang="ru-RU"/>
              <a:t>17.09.2026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DBD6E0-73B9-43AF-A265-7AF64C45FC1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2FC4433-D2C1-4621-BA1E-BEF6CCE94761}" type="datetimeFigureOut">
              <a:rPr lang="ru-RU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DBD6E0-73B9-43AF-A265-7AF64C45FC1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2FC4433-D2C1-4621-BA1E-BEF6CCE94761}" type="datetimeFigureOut">
              <a:rPr lang="ru-RU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EDBD6E0-73B9-43AF-A265-7AF64C45FC1A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FC4433-D2C1-4621-BA1E-BEF6CCE94761}" type="datetimeFigureOut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17.09.2026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DBD6E0-73B9-43AF-A265-7AF64C45FC1A}" type="slidenum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‹#›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FC4433-D2C1-4621-BA1E-BEF6CCE94761}" type="datetimeFigureOut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17.09.2026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DBD6E0-73B9-43AF-A265-7AF64C45FC1A}" type="slidenum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‹#›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FC4433-D2C1-4621-BA1E-BEF6CCE94761}" type="datetimeFigureOut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17.09.2026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DBD6E0-73B9-43AF-A265-7AF64C45FC1A}" type="slidenum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‹#›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FC4433-D2C1-4621-BA1E-BEF6CCE94761}" type="datetimeFigureOut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17.09.2026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DBD6E0-73B9-43AF-A265-7AF64C45FC1A}" type="slidenum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‹#›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FC4433-D2C1-4621-BA1E-BEF6CCE94761}" type="datetimeFigureOut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17.09.2026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DBD6E0-73B9-43AF-A265-7AF64C45FC1A}" type="slidenum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‹#›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FC4433-D2C1-4621-BA1E-BEF6CCE94761}" type="datetimeFigureOut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17.09.2026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DBD6E0-73B9-43AF-A265-7AF64C45FC1A}" type="slidenum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‹#›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FC4433-D2C1-4621-BA1E-BEF6CCE94761}" type="datetimeFigureOut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17.09.2026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DBD6E0-73B9-43AF-A265-7AF64C45FC1A}" type="slidenum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‹#›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FC4433-D2C1-4621-BA1E-BEF6CCE94761}" type="datetimeFigureOut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17.09.2026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DBD6E0-73B9-43AF-A265-7AF64C45FC1A}" type="slidenum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‹#›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FC4433-D2C1-4621-BA1E-BEF6CCE94761}" type="datetimeFigureOut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17.09.2026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DBD6E0-73B9-43AF-A265-7AF64C45FC1A}" type="slidenum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‹#›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FC4433-D2C1-4621-BA1E-BEF6CCE94761}" type="datetimeFigureOut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17.09.2026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DBD6E0-73B9-43AF-A265-7AF64C45FC1A}" type="slidenum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‹#›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FC4433-D2C1-4621-BA1E-BEF6CCE94761}" type="datetimeFigureOut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17.09.2026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DBD6E0-73B9-43AF-A265-7AF64C45FC1A}" type="slidenum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‹#›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63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84304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55445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6628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92547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03093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05704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38237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3350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55948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7031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07456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9664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79788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3612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0302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14530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4990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38982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3953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14015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90299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6174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5736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10872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78828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9108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38525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96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27707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5844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95039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8774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3927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29278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3919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65716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08741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85361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30743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96551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2841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0982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6376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75246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629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99586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93792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771255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529044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51380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95247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242130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732962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00162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95512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321581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113983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1760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5949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09677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620564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50108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223364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65995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875059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7916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63613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923689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290585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35964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05807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556762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049831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054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89951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214584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771346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386750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685258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74096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12652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840672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162553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097212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368298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8114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04831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20523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00636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434952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67767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505669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657161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562321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44549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973750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995918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98331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120159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99884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826588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316019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9282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83300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65178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421459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642973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735570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52708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74991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990492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71024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75461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87881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213723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006814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32460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596297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877251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10714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334678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91171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259387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625993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24171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54117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713232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47620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302270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142106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62895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57918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253676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67203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2454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53631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43890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32253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05734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39877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14259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505218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579541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01581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042798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187431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04953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852639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06400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54014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640394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44441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18349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6059126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6315316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846329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501313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27952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065162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10963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722976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826411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62381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62789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917331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789234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808173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410591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425247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89078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410259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1468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32628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3926203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27423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050713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515343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16892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704899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0095799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922489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27924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46635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904371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88137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430540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844018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031162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934413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07828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597022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305675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28422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90119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332189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239901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142613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7624632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966951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890373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17209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401892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012068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7012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906331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587372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187336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909738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537159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598225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33017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2407754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541094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5733274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419023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714036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53167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0926310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247543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983624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73399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51141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943586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8342267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0725120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3900239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221632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733080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034479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499395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81407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2590094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3371347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3884973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171456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2549104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359884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670514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170096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207762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543801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1305037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0102303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1858645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2227903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4158736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410596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4223779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8282341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1093282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0858329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7809430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6208295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565937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097181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7055330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970750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851868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531217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3975489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450511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9774590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9710122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4551970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0066018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5009997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80979058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9302611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8651258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46029825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538430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258251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8101475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0855817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9190029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911358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00527759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233543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852207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9994622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7377837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278274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0442957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0071880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8419645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2208245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4658928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9544762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4461853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7762263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4037413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9136644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8665293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1091206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144751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3799246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4945230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9735049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8412086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2502935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716002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9496489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9107665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2357527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2513004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9226761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06191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432972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729843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9355749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780660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6168259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9257771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989559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4512981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154192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5066008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338976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6871645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1531064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9384376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6127578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4954360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4842549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5370216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6145710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1206242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5759225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1405227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023933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772022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3384948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1697070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7158327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4886370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9319669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0955694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5273437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8810569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6740149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6084380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7363949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1525157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939510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936111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1100707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5655186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8353065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71562782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3711967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7663368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6026064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7878738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618131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4438639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0032627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9157771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0694012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9244979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6889552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8906982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2581510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67450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6205582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8397712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2765896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67265551"/>
      </p:ext>
    </p:extLst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3428874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8842775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0750766"/>
      </p:ext>
    </p:extLst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2590949"/>
      </p:ext>
    </p:extLst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6078493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5246065"/>
      </p:ext>
    </p:extLst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5118380"/>
      </p:ext>
    </p:extLst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4597509"/>
      </p:ext>
    </p:extLst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6512993"/>
      </p:ext>
    </p:extLst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7978567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7687960"/>
      </p:ext>
    </p:extLst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8641017"/>
      </p:ext>
    </p:extLst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281751"/>
      </p:ext>
    </p:extLst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734847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2845982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2354986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19643990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5133443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1948020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03438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4655994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074095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2512788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810614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4407733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6734988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3958780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5710587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7290993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8683572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9184097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8842389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5067491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5266430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2842612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6626916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6897536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5819197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534335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160516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0622808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4257198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234535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7198627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6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1892555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0363840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3585743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8586412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60148315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2548961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4555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84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3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206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3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28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3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26.xml"/><Relationship Id="rId10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1.xml"/><Relationship Id="rId3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250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244.xml"/><Relationship Id="rId6" Type="http://schemas.openxmlformats.org/officeDocument/2006/relationships/slideLayout" Target="../slideLayouts/slideLayout249.xml"/><Relationship Id="rId11" Type="http://schemas.openxmlformats.org/officeDocument/2006/relationships/slideLayout" Target="../slideLayouts/slideLayout254.xml"/><Relationship Id="rId5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47.xml"/><Relationship Id="rId9" Type="http://schemas.openxmlformats.org/officeDocument/2006/relationships/slideLayout" Target="../slideLayouts/slideLayout252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3.xml"/><Relationship Id="rId3" Type="http://schemas.openxmlformats.org/officeDocument/2006/relationships/slideLayout" Target="../slideLayouts/slideLayout268.xml"/><Relationship Id="rId7" Type="http://schemas.openxmlformats.org/officeDocument/2006/relationships/slideLayout" Target="../slideLayouts/slideLayout272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7.xml"/><Relationship Id="rId1" Type="http://schemas.openxmlformats.org/officeDocument/2006/relationships/slideLayout" Target="../slideLayouts/slideLayout266.xml"/><Relationship Id="rId6" Type="http://schemas.openxmlformats.org/officeDocument/2006/relationships/slideLayout" Target="../slideLayouts/slideLayout271.xml"/><Relationship Id="rId11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0.xml"/><Relationship Id="rId10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9.xml"/><Relationship Id="rId9" Type="http://schemas.openxmlformats.org/officeDocument/2006/relationships/slideLayout" Target="../slideLayouts/slideLayout274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4.xml"/><Relationship Id="rId3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83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11" Type="http://schemas.openxmlformats.org/officeDocument/2006/relationships/slideLayout" Target="../slideLayouts/slideLayout287.xml"/><Relationship Id="rId5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80.xml"/><Relationship Id="rId9" Type="http://schemas.openxmlformats.org/officeDocument/2006/relationships/slideLayout" Target="../slideLayouts/slideLayout285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5.xml"/><Relationship Id="rId3" Type="http://schemas.openxmlformats.org/officeDocument/2006/relationships/slideLayout" Target="../slideLayouts/slideLayout290.xml"/><Relationship Id="rId7" Type="http://schemas.openxmlformats.org/officeDocument/2006/relationships/slideLayout" Target="../slideLayouts/slideLayout29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9.xml"/><Relationship Id="rId1" Type="http://schemas.openxmlformats.org/officeDocument/2006/relationships/slideLayout" Target="../slideLayouts/slideLayout288.xml"/><Relationship Id="rId6" Type="http://schemas.openxmlformats.org/officeDocument/2006/relationships/slideLayout" Target="../slideLayouts/slideLayout293.xml"/><Relationship Id="rId11" Type="http://schemas.openxmlformats.org/officeDocument/2006/relationships/slideLayout" Target="../slideLayouts/slideLayout298.xml"/><Relationship Id="rId5" Type="http://schemas.openxmlformats.org/officeDocument/2006/relationships/slideLayout" Target="../slideLayouts/slideLayout292.xml"/><Relationship Id="rId10" Type="http://schemas.openxmlformats.org/officeDocument/2006/relationships/slideLayout" Target="../slideLayouts/slideLayout297.xml"/><Relationship Id="rId4" Type="http://schemas.openxmlformats.org/officeDocument/2006/relationships/slideLayout" Target="../slideLayouts/slideLayout291.xml"/><Relationship Id="rId9" Type="http://schemas.openxmlformats.org/officeDocument/2006/relationships/slideLayout" Target="../slideLayouts/slideLayout29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6.xml"/><Relationship Id="rId3" Type="http://schemas.openxmlformats.org/officeDocument/2006/relationships/slideLayout" Target="../slideLayouts/slideLayout301.xml"/><Relationship Id="rId7" Type="http://schemas.openxmlformats.org/officeDocument/2006/relationships/slideLayout" Target="../slideLayouts/slideLayout30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99.xml"/><Relationship Id="rId6" Type="http://schemas.openxmlformats.org/officeDocument/2006/relationships/slideLayout" Target="../slideLayouts/slideLayout304.xml"/><Relationship Id="rId11" Type="http://schemas.openxmlformats.org/officeDocument/2006/relationships/slideLayout" Target="../slideLayouts/slideLayout309.xml"/><Relationship Id="rId5" Type="http://schemas.openxmlformats.org/officeDocument/2006/relationships/slideLayout" Target="../slideLayouts/slideLayout303.xml"/><Relationship Id="rId10" Type="http://schemas.openxmlformats.org/officeDocument/2006/relationships/slideLayout" Target="../slideLayouts/slideLayout308.xml"/><Relationship Id="rId4" Type="http://schemas.openxmlformats.org/officeDocument/2006/relationships/slideLayout" Target="../slideLayouts/slideLayout302.xml"/><Relationship Id="rId9" Type="http://schemas.openxmlformats.org/officeDocument/2006/relationships/slideLayout" Target="../slideLayouts/slideLayout30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7.xml"/><Relationship Id="rId3" Type="http://schemas.openxmlformats.org/officeDocument/2006/relationships/slideLayout" Target="../slideLayouts/slideLayout312.xml"/><Relationship Id="rId7" Type="http://schemas.openxmlformats.org/officeDocument/2006/relationships/slideLayout" Target="../slideLayouts/slideLayout31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1.xml"/><Relationship Id="rId1" Type="http://schemas.openxmlformats.org/officeDocument/2006/relationships/slideLayout" Target="../slideLayouts/slideLayout310.xml"/><Relationship Id="rId6" Type="http://schemas.openxmlformats.org/officeDocument/2006/relationships/slideLayout" Target="../slideLayouts/slideLayout315.xml"/><Relationship Id="rId11" Type="http://schemas.openxmlformats.org/officeDocument/2006/relationships/slideLayout" Target="../slideLayouts/slideLayout320.xml"/><Relationship Id="rId5" Type="http://schemas.openxmlformats.org/officeDocument/2006/relationships/slideLayout" Target="../slideLayouts/slideLayout314.xml"/><Relationship Id="rId10" Type="http://schemas.openxmlformats.org/officeDocument/2006/relationships/slideLayout" Target="../slideLayouts/slideLayout319.xml"/><Relationship Id="rId4" Type="http://schemas.openxmlformats.org/officeDocument/2006/relationships/slideLayout" Target="../slideLayouts/slideLayout313.xml"/><Relationship Id="rId9" Type="http://schemas.openxmlformats.org/officeDocument/2006/relationships/slideLayout" Target="../slideLayouts/slideLayout31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8.xml"/><Relationship Id="rId3" Type="http://schemas.openxmlformats.org/officeDocument/2006/relationships/slideLayout" Target="../slideLayouts/slideLayout323.xml"/><Relationship Id="rId7" Type="http://schemas.openxmlformats.org/officeDocument/2006/relationships/slideLayout" Target="../slideLayouts/slideLayout327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2.xml"/><Relationship Id="rId1" Type="http://schemas.openxmlformats.org/officeDocument/2006/relationships/slideLayout" Target="../slideLayouts/slideLayout321.xml"/><Relationship Id="rId6" Type="http://schemas.openxmlformats.org/officeDocument/2006/relationships/slideLayout" Target="../slideLayouts/slideLayout326.xml"/><Relationship Id="rId11" Type="http://schemas.openxmlformats.org/officeDocument/2006/relationships/slideLayout" Target="../slideLayouts/slideLayout331.xml"/><Relationship Id="rId5" Type="http://schemas.openxmlformats.org/officeDocument/2006/relationships/slideLayout" Target="../slideLayouts/slideLayout325.xml"/><Relationship Id="rId10" Type="http://schemas.openxmlformats.org/officeDocument/2006/relationships/slideLayout" Target="../slideLayouts/slideLayout330.xml"/><Relationship Id="rId4" Type="http://schemas.openxmlformats.org/officeDocument/2006/relationships/slideLayout" Target="../slideLayouts/slideLayout324.xml"/><Relationship Id="rId9" Type="http://schemas.openxmlformats.org/officeDocument/2006/relationships/slideLayout" Target="../slideLayouts/slideLayout32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9.xml"/><Relationship Id="rId3" Type="http://schemas.openxmlformats.org/officeDocument/2006/relationships/slideLayout" Target="../slideLayouts/slideLayout334.xml"/><Relationship Id="rId7" Type="http://schemas.openxmlformats.org/officeDocument/2006/relationships/slideLayout" Target="../slideLayouts/slideLayout338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3.xml"/><Relationship Id="rId1" Type="http://schemas.openxmlformats.org/officeDocument/2006/relationships/slideLayout" Target="../slideLayouts/slideLayout332.xml"/><Relationship Id="rId6" Type="http://schemas.openxmlformats.org/officeDocument/2006/relationships/slideLayout" Target="../slideLayouts/slideLayout337.xml"/><Relationship Id="rId11" Type="http://schemas.openxmlformats.org/officeDocument/2006/relationships/slideLayout" Target="../slideLayouts/slideLayout342.xml"/><Relationship Id="rId5" Type="http://schemas.openxmlformats.org/officeDocument/2006/relationships/slideLayout" Target="../slideLayouts/slideLayout336.xml"/><Relationship Id="rId10" Type="http://schemas.openxmlformats.org/officeDocument/2006/relationships/slideLayout" Target="../slideLayouts/slideLayout341.xml"/><Relationship Id="rId4" Type="http://schemas.openxmlformats.org/officeDocument/2006/relationships/slideLayout" Target="../slideLayouts/slideLayout335.xml"/><Relationship Id="rId9" Type="http://schemas.openxmlformats.org/officeDocument/2006/relationships/slideLayout" Target="../slideLayouts/slideLayout340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3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349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4.xml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5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1.xml"/><Relationship Id="rId3" Type="http://schemas.openxmlformats.org/officeDocument/2006/relationships/slideLayout" Target="../slideLayouts/slideLayout356.xml"/><Relationship Id="rId7" Type="http://schemas.openxmlformats.org/officeDocument/2006/relationships/slideLayout" Target="../slideLayouts/slideLayout360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5.xml"/><Relationship Id="rId1" Type="http://schemas.openxmlformats.org/officeDocument/2006/relationships/slideLayout" Target="../slideLayouts/slideLayout354.xml"/><Relationship Id="rId6" Type="http://schemas.openxmlformats.org/officeDocument/2006/relationships/slideLayout" Target="../slideLayouts/slideLayout359.xml"/><Relationship Id="rId11" Type="http://schemas.openxmlformats.org/officeDocument/2006/relationships/slideLayout" Target="../slideLayouts/slideLayout364.xml"/><Relationship Id="rId5" Type="http://schemas.openxmlformats.org/officeDocument/2006/relationships/slideLayout" Target="../slideLayouts/slideLayout358.xml"/><Relationship Id="rId10" Type="http://schemas.openxmlformats.org/officeDocument/2006/relationships/slideLayout" Target="../slideLayouts/slideLayout363.xml"/><Relationship Id="rId4" Type="http://schemas.openxmlformats.org/officeDocument/2006/relationships/slideLayout" Target="../slideLayouts/slideLayout357.xml"/><Relationship Id="rId9" Type="http://schemas.openxmlformats.org/officeDocument/2006/relationships/slideLayout" Target="../slideLayouts/slideLayout362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2.xml"/><Relationship Id="rId3" Type="http://schemas.openxmlformats.org/officeDocument/2006/relationships/slideLayout" Target="../slideLayouts/slideLayout367.xml"/><Relationship Id="rId7" Type="http://schemas.openxmlformats.org/officeDocument/2006/relationships/slideLayout" Target="../slideLayouts/slideLayout371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6.xml"/><Relationship Id="rId1" Type="http://schemas.openxmlformats.org/officeDocument/2006/relationships/slideLayout" Target="../slideLayouts/slideLayout365.xml"/><Relationship Id="rId6" Type="http://schemas.openxmlformats.org/officeDocument/2006/relationships/slideLayout" Target="../slideLayouts/slideLayout370.xml"/><Relationship Id="rId11" Type="http://schemas.openxmlformats.org/officeDocument/2006/relationships/slideLayout" Target="../slideLayouts/slideLayout375.xml"/><Relationship Id="rId5" Type="http://schemas.openxmlformats.org/officeDocument/2006/relationships/slideLayout" Target="../slideLayouts/slideLayout369.xml"/><Relationship Id="rId10" Type="http://schemas.openxmlformats.org/officeDocument/2006/relationships/slideLayout" Target="../slideLayouts/slideLayout374.xml"/><Relationship Id="rId4" Type="http://schemas.openxmlformats.org/officeDocument/2006/relationships/slideLayout" Target="../slideLayouts/slideLayout368.xml"/><Relationship Id="rId9" Type="http://schemas.openxmlformats.org/officeDocument/2006/relationships/slideLayout" Target="../slideLayouts/slideLayout373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3.xml"/><Relationship Id="rId3" Type="http://schemas.openxmlformats.org/officeDocument/2006/relationships/slideLayout" Target="../slideLayouts/slideLayout378.xml"/><Relationship Id="rId7" Type="http://schemas.openxmlformats.org/officeDocument/2006/relationships/slideLayout" Target="../slideLayouts/slideLayout382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7.xml"/><Relationship Id="rId1" Type="http://schemas.openxmlformats.org/officeDocument/2006/relationships/slideLayout" Target="../slideLayouts/slideLayout376.xml"/><Relationship Id="rId6" Type="http://schemas.openxmlformats.org/officeDocument/2006/relationships/slideLayout" Target="../slideLayouts/slideLayout381.xml"/><Relationship Id="rId11" Type="http://schemas.openxmlformats.org/officeDocument/2006/relationships/slideLayout" Target="../slideLayouts/slideLayout386.xml"/><Relationship Id="rId5" Type="http://schemas.openxmlformats.org/officeDocument/2006/relationships/slideLayout" Target="../slideLayouts/slideLayout380.xml"/><Relationship Id="rId10" Type="http://schemas.openxmlformats.org/officeDocument/2006/relationships/slideLayout" Target="../slideLayouts/slideLayout385.xml"/><Relationship Id="rId4" Type="http://schemas.openxmlformats.org/officeDocument/2006/relationships/slideLayout" Target="../slideLayouts/slideLayout379.xml"/><Relationship Id="rId9" Type="http://schemas.openxmlformats.org/officeDocument/2006/relationships/slideLayout" Target="../slideLayouts/slideLayout384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4.xml"/><Relationship Id="rId3" Type="http://schemas.openxmlformats.org/officeDocument/2006/relationships/slideLayout" Target="../slideLayouts/slideLayout389.xml"/><Relationship Id="rId7" Type="http://schemas.openxmlformats.org/officeDocument/2006/relationships/slideLayout" Target="../slideLayouts/slideLayout393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8.xml"/><Relationship Id="rId1" Type="http://schemas.openxmlformats.org/officeDocument/2006/relationships/slideLayout" Target="../slideLayouts/slideLayout387.xml"/><Relationship Id="rId6" Type="http://schemas.openxmlformats.org/officeDocument/2006/relationships/slideLayout" Target="../slideLayouts/slideLayout392.xml"/><Relationship Id="rId11" Type="http://schemas.openxmlformats.org/officeDocument/2006/relationships/slideLayout" Target="../slideLayouts/slideLayout397.xml"/><Relationship Id="rId5" Type="http://schemas.openxmlformats.org/officeDocument/2006/relationships/slideLayout" Target="../slideLayouts/slideLayout391.xml"/><Relationship Id="rId10" Type="http://schemas.openxmlformats.org/officeDocument/2006/relationships/slideLayout" Target="../slideLayouts/slideLayout396.xml"/><Relationship Id="rId4" Type="http://schemas.openxmlformats.org/officeDocument/2006/relationships/slideLayout" Target="../slideLayouts/slideLayout390.xml"/><Relationship Id="rId9" Type="http://schemas.openxmlformats.org/officeDocument/2006/relationships/slideLayout" Target="../slideLayouts/slideLayout395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5.xml"/><Relationship Id="rId3" Type="http://schemas.openxmlformats.org/officeDocument/2006/relationships/slideLayout" Target="../slideLayouts/slideLayout400.xml"/><Relationship Id="rId7" Type="http://schemas.openxmlformats.org/officeDocument/2006/relationships/slideLayout" Target="../slideLayouts/slideLayout404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9.xml"/><Relationship Id="rId1" Type="http://schemas.openxmlformats.org/officeDocument/2006/relationships/slideLayout" Target="../slideLayouts/slideLayout398.xml"/><Relationship Id="rId6" Type="http://schemas.openxmlformats.org/officeDocument/2006/relationships/slideLayout" Target="../slideLayouts/slideLayout403.xml"/><Relationship Id="rId11" Type="http://schemas.openxmlformats.org/officeDocument/2006/relationships/slideLayout" Target="../slideLayouts/slideLayout408.xml"/><Relationship Id="rId5" Type="http://schemas.openxmlformats.org/officeDocument/2006/relationships/slideLayout" Target="../slideLayouts/slideLayout402.xml"/><Relationship Id="rId10" Type="http://schemas.openxmlformats.org/officeDocument/2006/relationships/slideLayout" Target="../slideLayouts/slideLayout407.xml"/><Relationship Id="rId4" Type="http://schemas.openxmlformats.org/officeDocument/2006/relationships/slideLayout" Target="../slideLayouts/slideLayout401.xml"/><Relationship Id="rId9" Type="http://schemas.openxmlformats.org/officeDocument/2006/relationships/slideLayout" Target="../slideLayouts/slideLayout406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6.xml"/><Relationship Id="rId3" Type="http://schemas.openxmlformats.org/officeDocument/2006/relationships/slideLayout" Target="../slideLayouts/slideLayout411.xml"/><Relationship Id="rId7" Type="http://schemas.openxmlformats.org/officeDocument/2006/relationships/slideLayout" Target="../slideLayouts/slideLayout415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10.xml"/><Relationship Id="rId1" Type="http://schemas.openxmlformats.org/officeDocument/2006/relationships/slideLayout" Target="../slideLayouts/slideLayout409.xml"/><Relationship Id="rId6" Type="http://schemas.openxmlformats.org/officeDocument/2006/relationships/slideLayout" Target="../slideLayouts/slideLayout414.xml"/><Relationship Id="rId11" Type="http://schemas.openxmlformats.org/officeDocument/2006/relationships/slideLayout" Target="../slideLayouts/slideLayout419.xml"/><Relationship Id="rId5" Type="http://schemas.openxmlformats.org/officeDocument/2006/relationships/slideLayout" Target="../slideLayouts/slideLayout413.xml"/><Relationship Id="rId10" Type="http://schemas.openxmlformats.org/officeDocument/2006/relationships/slideLayout" Target="../slideLayouts/slideLayout418.xml"/><Relationship Id="rId4" Type="http://schemas.openxmlformats.org/officeDocument/2006/relationships/slideLayout" Target="../slideLayouts/slideLayout412.xml"/><Relationship Id="rId9" Type="http://schemas.openxmlformats.org/officeDocument/2006/relationships/slideLayout" Target="../slideLayouts/slideLayout417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7.xml"/><Relationship Id="rId3" Type="http://schemas.openxmlformats.org/officeDocument/2006/relationships/slideLayout" Target="../slideLayouts/slideLayout422.xml"/><Relationship Id="rId7" Type="http://schemas.openxmlformats.org/officeDocument/2006/relationships/slideLayout" Target="../slideLayouts/slideLayout426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1.xml"/><Relationship Id="rId1" Type="http://schemas.openxmlformats.org/officeDocument/2006/relationships/slideLayout" Target="../slideLayouts/slideLayout420.xml"/><Relationship Id="rId6" Type="http://schemas.openxmlformats.org/officeDocument/2006/relationships/slideLayout" Target="../slideLayouts/slideLayout425.xml"/><Relationship Id="rId11" Type="http://schemas.openxmlformats.org/officeDocument/2006/relationships/slideLayout" Target="../slideLayouts/slideLayout430.xml"/><Relationship Id="rId5" Type="http://schemas.openxmlformats.org/officeDocument/2006/relationships/slideLayout" Target="../slideLayouts/slideLayout424.xml"/><Relationship Id="rId10" Type="http://schemas.openxmlformats.org/officeDocument/2006/relationships/slideLayout" Target="../slideLayouts/slideLayout429.xml"/><Relationship Id="rId4" Type="http://schemas.openxmlformats.org/officeDocument/2006/relationships/slideLayout" Target="../slideLayouts/slideLayout423.xml"/><Relationship Id="rId9" Type="http://schemas.openxmlformats.org/officeDocument/2006/relationships/slideLayout" Target="../slideLayouts/slideLayout428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8.xml"/><Relationship Id="rId3" Type="http://schemas.openxmlformats.org/officeDocument/2006/relationships/slideLayout" Target="../slideLayouts/slideLayout433.xml"/><Relationship Id="rId7" Type="http://schemas.openxmlformats.org/officeDocument/2006/relationships/slideLayout" Target="../slideLayouts/slideLayout437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2.xml"/><Relationship Id="rId1" Type="http://schemas.openxmlformats.org/officeDocument/2006/relationships/slideLayout" Target="../slideLayouts/slideLayout431.xml"/><Relationship Id="rId6" Type="http://schemas.openxmlformats.org/officeDocument/2006/relationships/slideLayout" Target="../slideLayouts/slideLayout436.xml"/><Relationship Id="rId11" Type="http://schemas.openxmlformats.org/officeDocument/2006/relationships/slideLayout" Target="../slideLayouts/slideLayout441.xml"/><Relationship Id="rId5" Type="http://schemas.openxmlformats.org/officeDocument/2006/relationships/slideLayout" Target="../slideLayouts/slideLayout435.xml"/><Relationship Id="rId10" Type="http://schemas.openxmlformats.org/officeDocument/2006/relationships/slideLayout" Target="../slideLayouts/slideLayout440.xml"/><Relationship Id="rId4" Type="http://schemas.openxmlformats.org/officeDocument/2006/relationships/slideLayout" Target="../slideLayouts/slideLayout434.xml"/><Relationship Id="rId9" Type="http://schemas.openxmlformats.org/officeDocument/2006/relationships/slideLayout" Target="../slideLayouts/slideLayout4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2FC4433-D2C1-4621-BA1E-BEF6CCE94761}" type="datetimeFigureOut">
              <a:rPr lang="ru-RU"/>
              <a:t>17.09.2026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EDBD6E0-73B9-43AF-A265-7AF64C45FC1A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FC4433-D2C1-4621-BA1E-BEF6CCE94761}" type="datetimeFigureOut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17.09.2026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DBD6E0-73B9-43AF-A265-7AF64C45FC1A}" type="slidenum">
              <a:rPr lang="ru-RU" sz="1200" b="0" i="0" u="none" strike="noStrike" cap="none" spc="0">
                <a:ln>
                  <a:noFill/>
                </a:ln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t>‹#›</a:t>
            </a:fld>
            <a:endParaRPr lang="ru-RU" sz="1200" b="0" i="0" u="none" strike="noStrike" cap="none" spc="0">
              <a:ln>
                <a:noFill/>
              </a:ln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213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556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18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5919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835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9797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656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07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61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9302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3656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11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9285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635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2725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674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2243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9809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4599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7929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9053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1397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3348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1005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8766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3689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3066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  <p:sldLayoutId id="2147484002" r:id="rId5"/>
    <p:sldLayoutId id="2147484003" r:id="rId6"/>
    <p:sldLayoutId id="2147484004" r:id="rId7"/>
    <p:sldLayoutId id="2147484005" r:id="rId8"/>
    <p:sldLayoutId id="2147484006" r:id="rId9"/>
    <p:sldLayoutId id="2147484007" r:id="rId10"/>
    <p:sldLayoutId id="2147484008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618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4477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2" r:id="rId1"/>
    <p:sldLayoutId id="2147484023" r:id="rId2"/>
    <p:sldLayoutId id="2147484024" r:id="rId3"/>
    <p:sldLayoutId id="2147484025" r:id="rId4"/>
    <p:sldLayoutId id="2147484026" r:id="rId5"/>
    <p:sldLayoutId id="2147484027" r:id="rId6"/>
    <p:sldLayoutId id="2147484028" r:id="rId7"/>
    <p:sldLayoutId id="2147484029" r:id="rId8"/>
    <p:sldLayoutId id="2147484030" r:id="rId9"/>
    <p:sldLayoutId id="2147484031" r:id="rId10"/>
    <p:sldLayoutId id="2147484032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6039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551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  <p:sldLayoutId id="2147484050" r:id="rId5"/>
    <p:sldLayoutId id="2147484051" r:id="rId6"/>
    <p:sldLayoutId id="2147484052" r:id="rId7"/>
    <p:sldLayoutId id="2147484053" r:id="rId8"/>
    <p:sldLayoutId id="2147484054" r:id="rId9"/>
    <p:sldLayoutId id="2147484055" r:id="rId10"/>
    <p:sldLayoutId id="2147484056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7763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078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509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83" r:id="rId2"/>
    <p:sldLayoutId id="2147484084" r:id="rId3"/>
    <p:sldLayoutId id="2147484085" r:id="rId4"/>
    <p:sldLayoutId id="2147484086" r:id="rId5"/>
    <p:sldLayoutId id="2147484087" r:id="rId6"/>
    <p:sldLayoutId id="2147484088" r:id="rId7"/>
    <p:sldLayoutId id="2147484089" r:id="rId8"/>
    <p:sldLayoutId id="2147484090" r:id="rId9"/>
    <p:sldLayoutId id="2147484091" r:id="rId10"/>
    <p:sldLayoutId id="2147484092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3859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817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918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  <p:sldLayoutId id="2147484122" r:id="rId5"/>
    <p:sldLayoutId id="2147484123" r:id="rId6"/>
    <p:sldLayoutId id="2147484124" r:id="rId7"/>
    <p:sldLayoutId id="2147484125" r:id="rId8"/>
    <p:sldLayoutId id="2147484126" r:id="rId9"/>
    <p:sldLayoutId id="2147484127" r:id="rId10"/>
    <p:sldLayoutId id="2147484128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FC4433-D2C1-4621-BA1E-BEF6CCE9476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17.09.2026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DBD6E0-73B9-43AF-A265-7AF64C45FC1A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3516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iso54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5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0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4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6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73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84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5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06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17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28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39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5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61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72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83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94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05.xml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16.xml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27.xml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38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edunso.ru/node/8546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niso54.ru/sites/default/files/2024-04/%D0%9C%D0%9E%D0%A6%20%D0%94%D0%BE%D0%BF%20%D0%B4%D0%BE%D0%BA%D0%B8/%D0%9E%D1%82%D0%BB%D0%B8%D1%87%D0%B8%D1%8F%20%D0%BF%D1%80%D0%BE%D0%B3%D1%80%D0%B0%D0%BC%D0%BC%20%D0%94%D0%9E%20%D0%BE%D1%82%20%D0%BA%D1%83%D1%80%D1%81%D0%BE%D0%B2%20%D0%92%D0%94%20%D0%B8%20%D0%9B%D0%94%D0%9F.pptx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disk.yandex.ru/i/hbwn2JJ0YDjUFA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niso54.ru/sites/default/files/%D0%BC%D0%B5%D1%82%D0%BE%D0%B4%D0%B8%D1%87%D0%B5%D1%81%D0%BA%D0%B8%D0%B5%20%D1%80%D0%B5%D0%BA%D0%BE%D0%BC%D0%B5%D0%BD%D0%B4%D0%B0%D1%86%D0%B8%D0%B8%20%D0%BF%D0%BE%20%D0%B2%D0%BD%D0%B5%D0%B4%D1%80%D0%B5%D0%BD%D0%B8%D1%8E%20%D0%B5%D0%B4%D0%B8%D0%BD%D1%8B%D1%85%20%D0%BF%D0%BE%D0%B4%D1%85%D0%BE%D0%B4%D0%BE%D0%B2%20%D0%BA%20%D1%80%D0%B0%D0%B7%D1%80%D0%B0%D0%B1%D0%BE%D1%82%D0%BA%D0%B5,%20%D0%BF%D1%80%D0%BE%D0%B4%D0%B2%D0%B8%D0%B6%D0%B5%D0%BD%D0%B8%D1%8E%20%D0%B8%20%D0%B2%D0%BD%D1%83%D1%82%D1%80%D0%B5%D0%BD%D0%BD%D0%B5%D0%B9%20%D0%BE%D1%86%D0%B5%D0%BD%D0%BA%D0%B5%20%D0%BA%D0%B0%D1%87%D0%B5%D1%81%D1%82%D0%B2%D0%B0%20%D0%94%D0%9E%D0%9F_2026.pd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niso54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/>
          <p:nvPr/>
        </p:nvSpPr>
        <p:spPr>
          <a:xfrm>
            <a:off x="6219212" y="3537013"/>
            <a:ext cx="5850679" cy="306034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</a:rPr>
              <a:t>Спикеры:</a:t>
            </a:r>
            <a:endParaRPr kumimoji="0" lang="ru-RU" sz="18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</a:rPr>
              <a:t>Зейбельт</a:t>
            </a: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</a:rPr>
              <a:t> Юлия Евгеньевна,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</a:rPr>
              <a:t>методист </a:t>
            </a:r>
            <a:r>
              <a:rPr kumimoji="0" lang="ru-RU" sz="18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</a:rPr>
              <a:t>МАУ ДПО «НИСО»</a:t>
            </a:r>
          </a:p>
          <a:p>
            <a:pPr lvl="0" algn="r"/>
            <a:r>
              <a:rPr lang="ru-RU" sz="1800" b="1" u="sng" dirty="0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Гуляева Т.И.,</a:t>
            </a:r>
          </a:p>
          <a:p>
            <a:pPr lvl="0" algn="r"/>
            <a:r>
              <a:rPr lang="ru-RU" sz="1800" b="1" u="sng" dirty="0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 методист МАУ ДПО «НИСО»</a:t>
            </a:r>
          </a:p>
          <a:p>
            <a:pPr lvl="0" algn="r"/>
            <a:r>
              <a:rPr lang="ru-RU" sz="1800" b="1" u="sng" dirty="0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Баузер Е.В., </a:t>
            </a:r>
            <a:endParaRPr lang="ru-RU" sz="1800" b="1" u="sng" dirty="0" smtClean="0">
              <a:solidFill>
                <a:srgbClr val="002060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lvl="0" algn="r"/>
            <a:r>
              <a:rPr lang="ru-RU" sz="1800" b="1" u="sng" dirty="0" smtClean="0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методист </a:t>
            </a:r>
            <a:r>
              <a:rPr lang="ru-RU" sz="1800" b="1" u="sng" dirty="0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МАУ ДПО «НИСО»</a:t>
            </a:r>
            <a:endParaRPr kumimoji="0" lang="ru-RU" sz="18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j-ea"/>
                <a:cs typeface="Times New Roman" panose="02020603050405020304" charset="0"/>
              </a:rPr>
              <a:t>Сайт МАУ ДПО НИСО: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j-ea"/>
                <a:cs typeface="Times New Roman" panose="02020603050405020304" charset="0"/>
                <a:hlinkClick r:id="rId3"/>
              </a:rPr>
              <a:t>https://niso54.ru/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j-ea"/>
                <a:cs typeface="Times New Roman" panose="02020603050405020304" charset="0"/>
              </a:rPr>
              <a:t>e-mail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j-ea"/>
                <a:cs typeface="Times New Roman" panose="02020603050405020304" charset="0"/>
              </a:rPr>
              <a:t>: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j-ea"/>
                <a:cs typeface="Times New Roman" panose="02020603050405020304" charset="0"/>
              </a:rPr>
              <a:t>mocniso@yandex.ru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j-ea"/>
                <a:cs typeface="Times New Roman" panose="02020603050405020304" charset="0"/>
              </a:rPr>
              <a:t>тел: 311-08-07 (доб.1)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5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7" y="0"/>
            <a:ext cx="6132107" cy="6921388"/>
          </a:xfrm>
          <a:prstGeom prst="rect">
            <a:avLst/>
          </a:prstGeom>
        </p:spPr>
      </p:pic>
      <p:sp>
        <p:nvSpPr>
          <p:cNvPr id="3" name="Заголовок 1"/>
          <p:cNvSpPr txBox="1"/>
          <p:nvPr/>
        </p:nvSpPr>
        <p:spPr>
          <a:xfrm>
            <a:off x="6130752" y="728700"/>
            <a:ext cx="5850679" cy="2088232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Методический час:</a:t>
            </a:r>
          </a:p>
          <a:p>
            <a:pPr lvl="0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«Обзор 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новых методических рекомендаций по разработке программ дополнительного 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образования»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114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/>
          <p:nvPr/>
        </p:nvSpPr>
        <p:spPr>
          <a:xfrm>
            <a:off x="6219212" y="3537013"/>
            <a:ext cx="5850679" cy="306034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i="1" u="sng" dirty="0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kumimoji="0" lang="ru-RU" sz="2400" b="1" i="1" u="sng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</a:rPr>
              <a:t>пикер</a:t>
            </a:r>
            <a:r>
              <a:rPr kumimoji="0" lang="ru-RU" sz="2400" b="1" i="1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sng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</a:rPr>
              <a:t>Зейбельт</a:t>
            </a:r>
            <a:r>
              <a:rPr kumimoji="0" lang="ru-RU" sz="2400" b="1" i="1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</a:rPr>
              <a:t> Юлия Евгеньевна</a:t>
            </a:r>
            <a:r>
              <a:rPr kumimoji="0" lang="ru-RU" sz="2400" b="1" i="1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</a:rPr>
              <a:t>,</a:t>
            </a:r>
            <a:endParaRPr kumimoji="0" lang="ru-RU" sz="2400" b="1" i="1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cs typeface="Times New Roman" panose="02020603050405020304" charset="0"/>
            </a:endParaRPr>
          </a:p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000" b="1" i="1" kern="0" dirty="0">
                <a:solidFill>
                  <a:srgbClr val="002060"/>
                </a:solidFill>
                <a:latin typeface="Times New Roman"/>
                <a:cs typeface="Times New Roman"/>
              </a:rPr>
              <a:t>методист муниципального опорного центра </a:t>
            </a:r>
            <a:r>
              <a:rPr lang="ru-RU" sz="2000" b="1" i="1" kern="0" dirty="0" err="1">
                <a:solidFill>
                  <a:srgbClr val="002060"/>
                </a:solidFill>
                <a:latin typeface="Times New Roman"/>
                <a:cs typeface="Times New Roman"/>
              </a:rPr>
              <a:t>Центра</a:t>
            </a:r>
            <a:r>
              <a:rPr lang="ru-RU" sz="2000" b="1" i="1" kern="0" dirty="0">
                <a:solidFill>
                  <a:srgbClr val="002060"/>
                </a:solidFill>
                <a:latin typeface="Times New Roman"/>
                <a:cs typeface="Times New Roman"/>
              </a:rPr>
              <a:t> воспитания и дополнительного образования МАУ ДПО «НИСО»</a:t>
            </a:r>
            <a:endParaRPr lang="ru-RU" sz="2000" kern="0" dirty="0">
              <a:solidFill>
                <a:prstClr val="black"/>
              </a:solidFill>
              <a:latin typeface="Calibri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5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3" name="Заголовок 1"/>
          <p:cNvSpPr txBox="1"/>
          <p:nvPr/>
        </p:nvSpPr>
        <p:spPr>
          <a:xfrm>
            <a:off x="6219212" y="1664804"/>
            <a:ext cx="5850679" cy="2088232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j-ea"/>
                <a:cs typeface="Times New Roman" panose="02020603050405020304" charset="0"/>
              </a:rPr>
              <a:t>Методические рекомендации по разработке дополнительных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j-ea"/>
                <a:cs typeface="Times New Roman" panose="02020603050405020304" charset="0"/>
              </a:rPr>
              <a:t>общеразвивающих программ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j-ea"/>
                <a:cs typeface="Times New Roman" panose="02020603050405020304" charset="0"/>
              </a:rPr>
              <a:t>: основные подходы и требования к содержанию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" y="0"/>
            <a:ext cx="6132107" cy="692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38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922623997"/>
              </p:ext>
            </p:extLst>
          </p:nvPr>
        </p:nvGraphicFramePr>
        <p:xfrm>
          <a:off x="503266" y="1268760"/>
          <a:ext cx="11701301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14985" y="297180"/>
            <a:ext cx="10515600" cy="755556"/>
          </a:xfrm>
        </p:spPr>
        <p:txBody>
          <a:bodyPr>
            <a:noAutofit/>
          </a:bodyPr>
          <a:lstStyle/>
          <a:p>
            <a:pPr marL="0" indent="0" algn="ctr" fontAlgn="auto">
              <a:lnSpc>
                <a:spcPct val="100000"/>
              </a:lnSpc>
            </a:pPr>
            <a:r>
              <a:rPr lang="ru-RU" sz="2000" b="1" u="sng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sz="2400" b="1" u="sng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Основные подходы, рекомендуемые к использованию образовательными организациями при разработке дополнительной общеразвивающей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1427487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115779" y="167699"/>
            <a:ext cx="6806854" cy="428625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 ДОП  </a:t>
            </a:r>
          </a:p>
        </p:txBody>
      </p:sp>
      <p:sp>
        <p:nvSpPr>
          <p:cNvPr id="3" name="Выноска со стрелкой вправо 2"/>
          <p:cNvSpPr/>
          <p:nvPr/>
        </p:nvSpPr>
        <p:spPr>
          <a:xfrm>
            <a:off x="191344" y="2564904"/>
            <a:ext cx="2865120" cy="3046730"/>
          </a:xfrm>
          <a:prstGeom prst="rightArrowCallout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Ключевые основания</a:t>
            </a: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4294967295"/>
          </p:nvPr>
        </p:nvSpPr>
        <p:spPr>
          <a:xfrm>
            <a:off x="3193382" y="1967995"/>
            <a:ext cx="8651649" cy="4648627"/>
          </a:xfrm>
        </p:spPr>
        <p:txBody>
          <a:bodyPr>
            <a:noAutofit/>
          </a:bodyPr>
          <a:lstStyle/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lang="en-US" altLang="ru-RU" sz="165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lang="en-US" altLang="en-US" sz="165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CD3E077-5BB4-4114-BF7D-7DE68EC3EC43}"/>
              </a:ext>
            </a:extLst>
          </p:cNvPr>
          <p:cNvSpPr/>
          <p:nvPr/>
        </p:nvSpPr>
        <p:spPr>
          <a:xfrm>
            <a:off x="1091444" y="620688"/>
            <a:ext cx="95647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чем строится качественная программа?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F111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Глубинная суть: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ДОП перестает быть «кружком по интересам» и становится гибким образовательным инструментом.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3139D5D-099D-4317-8CA9-8CE93E5D6B87}"/>
              </a:ext>
            </a:extLst>
          </p:cNvPr>
          <p:cNvSpPr/>
          <p:nvPr/>
        </p:nvSpPr>
        <p:spPr>
          <a:xfrm>
            <a:off x="3251684" y="1919268"/>
            <a:ext cx="831692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Антропоцентризм: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Учет возраста и индивидуальных траекторий (не «усредненный» ученик, а конкретный ребенок).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Вариативность: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Мобильность содержания — программа «дышит» и меняется под запросы.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Модульность: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Возможность взаимозачета результатов (система накопительных кредитов внутри программы).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Результативность: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Ориентация на 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уровня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результатов: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Предметный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(знания/навыки);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Метапредметный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(способы действия);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Личностный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(ценности и самооценка).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Открытость: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Сетевой характер реализации (выход за пределы одного кабинета)</a:t>
            </a:r>
          </a:p>
        </p:txBody>
      </p:sp>
    </p:spTree>
    <p:extLst>
      <p:ext uri="{BB962C8B-B14F-4D97-AF65-F5344CB8AC3E}">
        <p14:creationId xmlns:p14="http://schemas.microsoft.com/office/powerpoint/2010/main" val="4010993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259796" y="334962"/>
            <a:ext cx="7022878" cy="428625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Логика процесса </a:t>
            </a:r>
          </a:p>
        </p:txBody>
      </p:sp>
      <p:sp>
        <p:nvSpPr>
          <p:cNvPr id="3" name="Выноска со стрелкой вправо 2"/>
          <p:cNvSpPr/>
          <p:nvPr/>
        </p:nvSpPr>
        <p:spPr>
          <a:xfrm>
            <a:off x="286385" y="2012950"/>
            <a:ext cx="3070860" cy="3107690"/>
          </a:xfrm>
          <a:prstGeom prst="rightArrowCallout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этапа</a:t>
            </a:r>
            <a:endParaRPr kumimoji="0" lang="ru-RU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4294967295"/>
          </p:nvPr>
        </p:nvSpPr>
        <p:spPr>
          <a:xfrm>
            <a:off x="3356610" y="549275"/>
            <a:ext cx="8636635" cy="6251575"/>
          </a:xfrm>
        </p:spPr>
        <p:txBody>
          <a:bodyPr>
            <a:noAutofit/>
          </a:bodyPr>
          <a:lstStyle/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lang="ru-RU" sz="1650" dirty="0">
              <a:solidFill>
                <a:srgbClr val="324A6D"/>
              </a:solidFill>
              <a:latin typeface="inherit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165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165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B5C18FD-A64D-4C2F-8530-B973B7E14929}"/>
              </a:ext>
            </a:extLst>
          </p:cNvPr>
          <p:cNvSpPr/>
          <p:nvPr/>
        </p:nvSpPr>
        <p:spPr>
          <a:xfrm>
            <a:off x="3503712" y="2132856"/>
            <a:ext cx="831692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От идеи до приказа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F111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Разработка — это не написание текста, а 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инжиниринг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образовательного процесса.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F1115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 1. Концепция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(Что и зачем?).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 2. Матрица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(Структура и часы).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 3. Контент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(Чему и как учить?).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Этап 4. Документ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 (Юридическая сила).</a:t>
            </a:r>
          </a:p>
        </p:txBody>
      </p:sp>
    </p:spTree>
    <p:extLst>
      <p:ext uri="{BB962C8B-B14F-4D97-AF65-F5344CB8AC3E}">
        <p14:creationId xmlns:p14="http://schemas.microsoft.com/office/powerpoint/2010/main" val="3860839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5267908" y="152636"/>
            <a:ext cx="5654726" cy="428625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1. Концепция</a:t>
            </a:r>
          </a:p>
        </p:txBody>
      </p:sp>
      <p:sp>
        <p:nvSpPr>
          <p:cNvPr id="3" name="Выноска со стрелкой вправо 2"/>
          <p:cNvSpPr/>
          <p:nvPr/>
        </p:nvSpPr>
        <p:spPr>
          <a:xfrm>
            <a:off x="227330" y="1955800"/>
            <a:ext cx="3100705" cy="3084195"/>
          </a:xfrm>
          <a:prstGeom prst="rightArrowCallout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Фундамент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4294967295"/>
          </p:nvPr>
        </p:nvSpPr>
        <p:spPr>
          <a:xfrm>
            <a:off x="3439160" y="754380"/>
            <a:ext cx="8594090" cy="531622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задача — перевести «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хотелки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в «измеримое»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Здесь мы отвечаем на вопрос: 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«Что увидит родитель и проверяющий в конце обучения?»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действия (Декомпозиция):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Итоговый результат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наблюдаемый продукт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(портфолио, проект, выступление, изделие), а не абстрактные «знания».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Декомпозиция: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Разбиваем результат на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шаги ученика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(что он делает на каждом занятии).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практик: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Какие методы ведут к этим шагам?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Матрица концепции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(Цель → Задачи ученика → Практики → Учебные задачи педагога).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Лайфхак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Используйте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Таксономию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Блума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формулировки целей не были про «знать», а были про «применять», «анализировать» и «создавать».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lang="en-US" altLang="ru-RU" sz="1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805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647728" y="332656"/>
            <a:ext cx="7202898" cy="428625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2. Проектирование матрицы</a:t>
            </a:r>
          </a:p>
        </p:txBody>
      </p:sp>
      <p:sp>
        <p:nvSpPr>
          <p:cNvPr id="3" name="Выноска со стрелкой вправо 2"/>
          <p:cNvSpPr/>
          <p:nvPr/>
        </p:nvSpPr>
        <p:spPr>
          <a:xfrm>
            <a:off x="227330" y="1955800"/>
            <a:ext cx="3100705" cy="3084195"/>
          </a:xfrm>
          <a:prstGeom prst="rightArrowCallout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Архитектура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4294967295"/>
          </p:nvPr>
        </p:nvSpPr>
        <p:spPr>
          <a:xfrm>
            <a:off x="3370580" y="1124744"/>
            <a:ext cx="8594090" cy="58789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Создание «скелета» программы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этом этапе мы переходим от смыслов к цифрам и структуре.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проектируем: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Компоненты: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Модули, разделы, темы (логика от простого к сложному).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Соотношение 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/ Практика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(помним, что ДОП — это прежде всего деятельность).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Методологический набор: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Какие технологии используем (кейсы, проекты, игры).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 матрицы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 этом этапе мы прописываем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обеспечение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(Чек-листы, инструкции, цифровые ресурсы)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написания текстов лекций. Это экономит время.</a:t>
            </a:r>
          </a:p>
          <a:p>
            <a:pPr marL="0" indent="0">
              <a:buNone/>
            </a:pPr>
            <a:endParaRPr lang="en-US" altLang="ru-RU" sz="1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74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390212" y="332656"/>
            <a:ext cx="6554826" cy="428625"/>
          </a:xfrm>
        </p:spPr>
        <p:txBody>
          <a:bodyPr>
            <a:noAutofit/>
          </a:bodyPr>
          <a:lstStyle/>
          <a:p>
            <a:r>
              <a:rPr lang="ru-RU" b="1" dirty="0"/>
              <a:t> 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3. Разработка контента</a:t>
            </a:r>
          </a:p>
        </p:txBody>
      </p:sp>
      <p:sp>
        <p:nvSpPr>
          <p:cNvPr id="3" name="Выноска со стрелкой вправо 2"/>
          <p:cNvSpPr/>
          <p:nvPr/>
        </p:nvSpPr>
        <p:spPr>
          <a:xfrm>
            <a:off x="227330" y="1955800"/>
            <a:ext cx="3100705" cy="3084195"/>
          </a:xfrm>
          <a:prstGeom prst="rightArrowCallout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Наполнение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4294967295"/>
          </p:nvPr>
        </p:nvSpPr>
        <p:spPr>
          <a:xfrm>
            <a:off x="3370580" y="1124744"/>
            <a:ext cx="8594090" cy="58789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От плана к живым материалам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самая трудоемкая, но творческая часть. Содержание должно быть 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Фокус внимания: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 важнее теории: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Сценарии кейсов и алгоритмы действий должны быть прописаны детальнее, чем теория.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«в сухом остатке»: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Лекции и презентации — это опорные конспекты, а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Раздатка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Создаем навигаторы для ученика (памятки, чек-листы), чтобы он мог действовать автономно.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Ресурс: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Используйте 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методический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тулбокс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(готовые шаблоны игр и упражнений), чтобы не изобретать велосипед. </a:t>
            </a:r>
            <a:r>
              <a:rPr lang="ru-RU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ресурс https://netology.ru/educational-toolbox)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en-US" altLang="ru-RU" sz="1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265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927648" y="354000"/>
            <a:ext cx="7994986" cy="608645"/>
          </a:xfrm>
        </p:spPr>
        <p:txBody>
          <a:bodyPr>
            <a:noAutofit/>
          </a:bodyPr>
          <a:lstStyle/>
          <a:p>
            <a:r>
              <a:rPr lang="ru-RU" b="1" dirty="0"/>
              <a:t> 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 4. Формирование и утверждение</a:t>
            </a:r>
            <a:r>
              <a:rPr lang="ru-RU" b="1" dirty="0">
                <a:solidFill>
                  <a:srgbClr val="002060"/>
                </a:solidFill>
              </a:rPr>
              <a:t> </a:t>
            </a:r>
            <a:br>
              <a:rPr lang="ru-RU" b="1" dirty="0">
                <a:solidFill>
                  <a:srgbClr val="002060"/>
                </a:solidFill>
              </a:rPr>
            </a:b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Выноска со стрелкой вправо 2"/>
          <p:cNvSpPr/>
          <p:nvPr/>
        </p:nvSpPr>
        <p:spPr>
          <a:xfrm>
            <a:off x="119336" y="1955800"/>
            <a:ext cx="3096344" cy="3084195"/>
          </a:xfrm>
          <a:prstGeom prst="rightArrowCallout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Легитимизация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4294967295"/>
          </p:nvPr>
        </p:nvSpPr>
        <p:spPr>
          <a:xfrm>
            <a:off x="3107668" y="767655"/>
            <a:ext cx="8594090" cy="58789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упаковать результат в документ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финальная «сборка» и выход на юридический уровень.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финализации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Стиль: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Официально-деловой + научная терминология (это локальный акт, а не блог).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Оптимальный (лаконичность — признак профессионализма).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Оформление строго по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Р 7.0.97-2025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(требования к реквизитам).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экспертиза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(проверка на соответствие Уставу).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 Педагогическом совете (коллегиальное решение).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приказом руководителя.</a:t>
            </a:r>
          </a:p>
          <a:p>
            <a:pPr marL="0" indent="0">
              <a:buNone/>
            </a:pPr>
            <a:endParaRPr lang="en-US" altLang="ru-RU" sz="1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963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331804" y="980728"/>
            <a:ext cx="6590830" cy="140593"/>
          </a:xfrm>
        </p:spPr>
        <p:txBody>
          <a:bodyPr>
            <a:noAutofit/>
          </a:bodyPr>
          <a:lstStyle/>
          <a:p>
            <a:r>
              <a:rPr lang="ru-RU" b="1" dirty="0"/>
              <a:t> 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контроля качества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dirty="0">
                <a:solidFill>
                  <a:srgbClr val="002060"/>
                </a:solidFill>
              </a:rPr>
              <a:t> </a:t>
            </a:r>
            <a:br>
              <a:rPr lang="ru-RU" b="1" dirty="0">
                <a:solidFill>
                  <a:srgbClr val="002060"/>
                </a:solidFill>
              </a:rPr>
            </a:b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Выноска со стрелкой вправо 2"/>
          <p:cNvSpPr/>
          <p:nvPr/>
        </p:nvSpPr>
        <p:spPr>
          <a:xfrm>
            <a:off x="155340" y="1955800"/>
            <a:ext cx="3060340" cy="3084195"/>
          </a:xfrm>
          <a:prstGeom prst="rightArrowCallout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Резюме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4294967295"/>
          </p:nvPr>
        </p:nvSpPr>
        <p:spPr>
          <a:xfrm>
            <a:off x="3107668" y="767655"/>
            <a:ext cx="8594090" cy="58789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b="1" dirty="0"/>
              <a:t> 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                       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успешной ДОП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Программа качественна, если: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измерима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(Не «развить интерес», а «создать 3 прототипа изделия»).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(Можно менять местами блоки без потери качества).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Контент деятельностный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(70% времени — работа ученика, 30% — объяснение педагога).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(Прошел экспертизу и утвержден).</a:t>
            </a:r>
          </a:p>
          <a:p>
            <a:pPr marL="0" indent="0">
              <a:buNone/>
            </a:pPr>
            <a:endParaRPr lang="en-US" altLang="ru-RU" sz="18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973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281001" y="3429000"/>
            <a:ext cx="2448272" cy="159543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Комплекс основных характеристик программы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534389" y="368838"/>
            <a:ext cx="2464391" cy="12077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Рабочая программа воспитания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400256" y="376940"/>
            <a:ext cx="2420206" cy="186392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Комплекс организационно-педагогических условий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858394" y="3322208"/>
            <a:ext cx="2448272" cy="179897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 Приложение к дополнительной общеразвивающей программе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7938" y="506881"/>
            <a:ext cx="2188507" cy="2058023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Рабочие программы курсов (модулей) (для ДОП модульных, комплексных, конвергентных</a:t>
            </a:r>
          </a:p>
        </p:txBody>
      </p:sp>
      <p:cxnSp>
        <p:nvCxnSpPr>
          <p:cNvPr id="22" name="Прямая со стрелкой 21"/>
          <p:cNvCxnSpPr>
            <a:cxnSpLocks/>
          </p:cNvCxnSpPr>
          <p:nvPr/>
        </p:nvCxnSpPr>
        <p:spPr>
          <a:xfrm flipH="1">
            <a:off x="2756452" y="3438017"/>
            <a:ext cx="1683364" cy="53242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cxnSpLocks/>
          </p:cNvCxnSpPr>
          <p:nvPr/>
        </p:nvCxnSpPr>
        <p:spPr>
          <a:xfrm flipH="1" flipV="1">
            <a:off x="2783632" y="1910937"/>
            <a:ext cx="1548172" cy="1004596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cxnSpLocks/>
          </p:cNvCxnSpPr>
          <p:nvPr/>
        </p:nvCxnSpPr>
        <p:spPr>
          <a:xfrm flipV="1">
            <a:off x="5807968" y="1628800"/>
            <a:ext cx="0" cy="75913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cxnSpLocks/>
          </p:cNvCxnSpPr>
          <p:nvPr/>
        </p:nvCxnSpPr>
        <p:spPr>
          <a:xfrm flipV="1">
            <a:off x="7103975" y="1860000"/>
            <a:ext cx="1224273" cy="91440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Овал 50"/>
          <p:cNvSpPr/>
          <p:nvPr/>
        </p:nvSpPr>
        <p:spPr>
          <a:xfrm>
            <a:off x="4331804" y="4198621"/>
            <a:ext cx="2869565" cy="1094105"/>
          </a:xfrm>
          <a:prstGeom prst="ellips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Титульный лист программы</a:t>
            </a:r>
          </a:p>
        </p:txBody>
      </p:sp>
      <p:sp>
        <p:nvSpPr>
          <p:cNvPr id="52" name="Овал 51"/>
          <p:cNvSpPr/>
          <p:nvPr/>
        </p:nvSpPr>
        <p:spPr>
          <a:xfrm>
            <a:off x="4387683" y="2468367"/>
            <a:ext cx="2757805" cy="1207770"/>
          </a:xfrm>
          <a:prstGeom prst="ellips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Основные разделы программы</a:t>
            </a: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689506" y="5307074"/>
            <a:ext cx="194310" cy="384175"/>
          </a:xfrm>
          <a:prstGeom prst="rect">
            <a:avLst/>
          </a:prstGeom>
          <a:noFill/>
        </p:spPr>
      </p:pic>
      <p:sp>
        <p:nvSpPr>
          <p:cNvPr id="58" name="Скругленный прямоугольник 57"/>
          <p:cNvSpPr/>
          <p:nvPr/>
        </p:nvSpPr>
        <p:spPr>
          <a:xfrm>
            <a:off x="3187699" y="5705598"/>
            <a:ext cx="5330825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Требования к структуре и содержанию структурных компонентов дополнительной общеразвивающей программы</a:t>
            </a:r>
          </a:p>
        </p:txBody>
      </p:sp>
      <p:sp>
        <p:nvSpPr>
          <p:cNvPr id="2" name="Стрелка вправо 1"/>
          <p:cNvSpPr/>
          <p:nvPr/>
        </p:nvSpPr>
        <p:spPr>
          <a:xfrm rot="16200000">
            <a:off x="5617017" y="3869569"/>
            <a:ext cx="360680" cy="19304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7F1374EF-FB70-42B7-9698-A4287717281D}"/>
              </a:ext>
            </a:extLst>
          </p:cNvPr>
          <p:cNvCxnSpPr>
            <a:cxnSpLocks/>
          </p:cNvCxnSpPr>
          <p:nvPr/>
        </p:nvCxnSpPr>
        <p:spPr>
          <a:xfrm>
            <a:off x="7145488" y="3296884"/>
            <a:ext cx="1559800" cy="402373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728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6"/>
          <p:cNvSpPr>
            <a:spLocks noGrp="1"/>
          </p:cNvSpPr>
          <p:nvPr>
            <p:ph idx="1"/>
          </p:nvPr>
        </p:nvSpPr>
        <p:spPr>
          <a:xfrm>
            <a:off x="3584575" y="1196975"/>
            <a:ext cx="7882255" cy="550862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  <a:p>
            <a:pPr marL="342900" indent="-342900">
              <a:buAutoNum type="arabicPeriod"/>
            </a:pPr>
            <a:endParaRPr lang="ru-RU" sz="1400" b="1" dirty="0">
              <a:solidFill>
                <a:srgbClr val="002060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Выноска со стрелкой вправо 4"/>
          <p:cNvSpPr/>
          <p:nvPr/>
        </p:nvSpPr>
        <p:spPr>
          <a:xfrm>
            <a:off x="479375" y="1700808"/>
            <a:ext cx="3777799" cy="3511303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3992"/>
            </a:avLst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НОРМАТИВНЫЙ КАРКАС</a:t>
            </a: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4294967295"/>
          </p:nvPr>
        </p:nvSpPr>
        <p:spPr>
          <a:xfrm>
            <a:off x="4257175" y="872716"/>
            <a:ext cx="7704856" cy="5038953"/>
          </a:xfrm>
        </p:spPr>
        <p:txBody>
          <a:bodyPr>
            <a:noAutofit/>
          </a:bodyPr>
          <a:lstStyle/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 № 273-ФЗ, ст. 2, п. 9.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 = 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образования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+ 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организационно-педагогические условия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компоненты: учебный план, календарный учебный график, оценочные и методические материалы.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412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6"/>
          <p:cNvSpPr>
            <a:spLocks noGrp="1"/>
          </p:cNvSpPr>
          <p:nvPr>
            <p:ph idx="1"/>
          </p:nvPr>
        </p:nvSpPr>
        <p:spPr>
          <a:xfrm>
            <a:off x="3935777" y="911499"/>
            <a:ext cx="7882255" cy="559913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  <a:p>
            <a:pPr marL="342900" indent="-342900">
              <a:buAutoNum type="arabicPeriod"/>
            </a:pPr>
            <a:endParaRPr lang="ru-RU" sz="1400" b="1" dirty="0">
              <a:solidFill>
                <a:srgbClr val="002060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F8D8CEA8-A923-4811-8A5D-3B1A6AB1DB00}"/>
              </a:ext>
            </a:extLst>
          </p:cNvPr>
          <p:cNvSpPr/>
          <p:nvPr/>
        </p:nvSpPr>
        <p:spPr>
          <a:xfrm>
            <a:off x="469641" y="1019940"/>
            <a:ext cx="4869763" cy="8807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Раздел 1: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1. </a:t>
            </a:r>
            <a:r>
              <a:rPr lang="ru-RU" sz="2800" b="1" kern="1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ояснительная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записка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12" name="Скругленный прямоугольник 14">
            <a:extLst>
              <a:ext uri="{FF2B5EF4-FFF2-40B4-BE49-F238E27FC236}">
                <a16:creationId xmlns:a16="http://schemas.microsoft.com/office/drawing/2014/main" id="{CFF719AF-12E0-4259-B632-CEF41C0F7178}"/>
              </a:ext>
            </a:extLst>
          </p:cNvPr>
          <p:cNvSpPr/>
          <p:nvPr/>
        </p:nvSpPr>
        <p:spPr>
          <a:xfrm>
            <a:off x="8709977" y="315515"/>
            <a:ext cx="2361905" cy="996182"/>
          </a:xfrm>
          <a:prstGeom prst="roundRect">
            <a:avLst>
              <a:gd name="adj" fmla="val 45499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 Направленность, актуальность.</a:t>
            </a:r>
          </a:p>
        </p:txBody>
      </p:sp>
      <p:sp>
        <p:nvSpPr>
          <p:cNvPr id="14" name="Скругленный прямоугольник 14">
            <a:extLst>
              <a:ext uri="{FF2B5EF4-FFF2-40B4-BE49-F238E27FC236}">
                <a16:creationId xmlns:a16="http://schemas.microsoft.com/office/drawing/2014/main" id="{A5A4DF57-EC1A-4C4A-8245-AC2FB75E4DC9}"/>
              </a:ext>
            </a:extLst>
          </p:cNvPr>
          <p:cNvSpPr/>
          <p:nvPr/>
        </p:nvSpPr>
        <p:spPr>
          <a:xfrm>
            <a:off x="7726504" y="1294983"/>
            <a:ext cx="2742571" cy="880720"/>
          </a:xfrm>
          <a:prstGeom prst="roundRect">
            <a:avLst>
              <a:gd name="adj" fmla="val 39494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 Отличительные особенности, новизна.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Times New Roman" panose="02020603050405020304" charset="0"/>
              <a:ea typeface="+mn-ea"/>
              <a:cs typeface="Times New Roman" panose="02020603050405020304" charset="0"/>
            </a:endParaRPr>
          </a:p>
        </p:txBody>
      </p:sp>
      <p:sp>
        <p:nvSpPr>
          <p:cNvPr id="16" name="Скругленный прямоугольник 14">
            <a:extLst>
              <a:ext uri="{FF2B5EF4-FFF2-40B4-BE49-F238E27FC236}">
                <a16:creationId xmlns:a16="http://schemas.microsoft.com/office/drawing/2014/main" id="{F97B74E8-FDFF-4A3C-BCB1-8D04725E9B7D}"/>
              </a:ext>
            </a:extLst>
          </p:cNvPr>
          <p:cNvSpPr/>
          <p:nvPr/>
        </p:nvSpPr>
        <p:spPr>
          <a:xfrm>
            <a:off x="6712783" y="1978270"/>
            <a:ext cx="2236657" cy="995546"/>
          </a:xfrm>
          <a:prstGeom prst="roundRect">
            <a:avLst>
              <a:gd name="adj" fmla="val 37062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 Целевая аудитория (адресат).</a:t>
            </a:r>
          </a:p>
        </p:txBody>
      </p:sp>
      <p:sp>
        <p:nvSpPr>
          <p:cNvPr id="17" name="Скругленный прямоугольник 14">
            <a:extLst>
              <a:ext uri="{FF2B5EF4-FFF2-40B4-BE49-F238E27FC236}">
                <a16:creationId xmlns:a16="http://schemas.microsoft.com/office/drawing/2014/main" id="{5023B128-98C0-4C4C-9674-3D7F54A12481}"/>
              </a:ext>
            </a:extLst>
          </p:cNvPr>
          <p:cNvSpPr/>
          <p:nvPr/>
        </p:nvSpPr>
        <p:spPr>
          <a:xfrm>
            <a:off x="5103730" y="2889821"/>
            <a:ext cx="2520280" cy="942103"/>
          </a:xfrm>
          <a:prstGeom prst="roundRect">
            <a:avLst>
              <a:gd name="adj" fmla="val 33217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 Объём, срок реализации.</a:t>
            </a:r>
          </a:p>
        </p:txBody>
      </p:sp>
      <p:sp>
        <p:nvSpPr>
          <p:cNvPr id="18" name="Скругленный прямоугольник 14">
            <a:extLst>
              <a:ext uri="{FF2B5EF4-FFF2-40B4-BE49-F238E27FC236}">
                <a16:creationId xmlns:a16="http://schemas.microsoft.com/office/drawing/2014/main" id="{0A6FBCC2-C7D3-4716-A969-E27372397775}"/>
              </a:ext>
            </a:extLst>
          </p:cNvPr>
          <p:cNvSpPr/>
          <p:nvPr/>
        </p:nvSpPr>
        <p:spPr>
          <a:xfrm>
            <a:off x="3586864" y="3711067"/>
            <a:ext cx="2667181" cy="995546"/>
          </a:xfrm>
          <a:prstGeom prst="roundRect">
            <a:avLst>
              <a:gd name="adj" fmla="val 47533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5. Формы обучения, язык обучения.</a:t>
            </a:r>
          </a:p>
        </p:txBody>
      </p:sp>
      <p:sp>
        <p:nvSpPr>
          <p:cNvPr id="19" name="Скругленный прямоугольник 14">
            <a:extLst>
              <a:ext uri="{FF2B5EF4-FFF2-40B4-BE49-F238E27FC236}">
                <a16:creationId xmlns:a16="http://schemas.microsoft.com/office/drawing/2014/main" id="{BACF7C45-AF4B-4C81-8CFC-95DF22699839}"/>
              </a:ext>
            </a:extLst>
          </p:cNvPr>
          <p:cNvSpPr/>
          <p:nvPr/>
        </p:nvSpPr>
        <p:spPr>
          <a:xfrm>
            <a:off x="1780993" y="4610731"/>
            <a:ext cx="3132348" cy="880720"/>
          </a:xfrm>
          <a:prstGeom prst="roundRect">
            <a:avLst>
              <a:gd name="adj" fmla="val 34780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6. Уровень: стартовый, базовый, углублённый.</a:t>
            </a:r>
          </a:p>
        </p:txBody>
      </p:sp>
      <p:sp>
        <p:nvSpPr>
          <p:cNvPr id="22" name="Скругленный прямоугольник 14">
            <a:extLst>
              <a:ext uri="{FF2B5EF4-FFF2-40B4-BE49-F238E27FC236}">
                <a16:creationId xmlns:a16="http://schemas.microsoft.com/office/drawing/2014/main" id="{FF5011EC-B0BD-4E90-AAEF-DFE76901397A}"/>
              </a:ext>
            </a:extLst>
          </p:cNvPr>
          <p:cNvSpPr/>
          <p:nvPr/>
        </p:nvSpPr>
        <p:spPr>
          <a:xfrm>
            <a:off x="454517" y="5504261"/>
            <a:ext cx="3132347" cy="995546"/>
          </a:xfrm>
          <a:prstGeom prst="roundRect">
            <a:avLst>
              <a:gd name="adj" fmla="val 37062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7. Формы реализации, режим занятий.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57DBEF-DA87-4D7E-9172-7C9A3D533D0B}"/>
              </a:ext>
            </a:extLst>
          </p:cNvPr>
          <p:cNvSpPr txBox="1"/>
          <p:nvPr/>
        </p:nvSpPr>
        <p:spPr>
          <a:xfrm>
            <a:off x="241664" y="213362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Основные разделы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1448996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6"/>
          <p:cNvSpPr>
            <a:spLocks noGrp="1"/>
          </p:cNvSpPr>
          <p:nvPr>
            <p:ph idx="1"/>
          </p:nvPr>
        </p:nvSpPr>
        <p:spPr>
          <a:xfrm>
            <a:off x="3584575" y="1196975"/>
            <a:ext cx="7882255" cy="550862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  <a:p>
            <a:pPr marL="342900" indent="-342900">
              <a:buAutoNum type="arabicPeriod"/>
            </a:pPr>
            <a:endParaRPr lang="ru-RU" sz="1400" b="1" dirty="0">
              <a:solidFill>
                <a:srgbClr val="002060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Выноска со стрелкой вправо 4"/>
          <p:cNvSpPr/>
          <p:nvPr/>
        </p:nvSpPr>
        <p:spPr>
          <a:xfrm>
            <a:off x="479375" y="1700808"/>
            <a:ext cx="3777799" cy="3511303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3992"/>
            </a:avLst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Цель, результаты, содержание, контроль</a:t>
            </a: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4294967295"/>
          </p:nvPr>
        </p:nvSpPr>
        <p:spPr>
          <a:xfrm>
            <a:off x="4257175" y="872716"/>
            <a:ext cx="7704856" cy="5038953"/>
          </a:xfrm>
        </p:spPr>
        <p:txBody>
          <a:bodyPr>
            <a:noAutofit/>
          </a:bodyPr>
          <a:lstStyle/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программы.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Содержание: учебный план + содержание.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контроля:</a:t>
            </a:r>
          </a:p>
          <a:p>
            <a:pPr lvl="1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текущего контроля и аттестации;</a:t>
            </a:r>
          </a:p>
          <a:p>
            <a:pPr lvl="1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оценочные материалы.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Логика: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→ результаты → содержание → контроль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63C1C4-901A-49F5-B4FD-B6E2833FA94C}"/>
              </a:ext>
            </a:extLst>
          </p:cNvPr>
          <p:cNvSpPr/>
          <p:nvPr/>
        </p:nvSpPr>
        <p:spPr>
          <a:xfrm>
            <a:off x="689918" y="226385"/>
            <a:ext cx="2905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Раздел 1: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quote-cjk-patch"/>
                <a:ea typeface="+mn-ea"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49420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 со стрелкой вправо 4"/>
          <p:cNvSpPr/>
          <p:nvPr/>
        </p:nvSpPr>
        <p:spPr>
          <a:xfrm>
            <a:off x="479375" y="1700808"/>
            <a:ext cx="3777799" cy="3511303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3992"/>
            </a:avLst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Рабочие программы курсов (модулей)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4294967295"/>
          </p:nvPr>
        </p:nvSpPr>
        <p:spPr>
          <a:xfrm>
            <a:off x="4254909" y="692696"/>
            <a:ext cx="7704856" cy="50389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/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для модульных, комплексных,         конвергентных ДОП: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 (модуля).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задача.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Тематическое планирование с распределением часов.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 по курсу (модулю).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текущего контроля и аттестации.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Календарный учебный график на каждую группу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63C1C4-901A-49F5-B4FD-B6E2833FA94C}"/>
              </a:ext>
            </a:extLst>
          </p:cNvPr>
          <p:cNvSpPr/>
          <p:nvPr/>
        </p:nvSpPr>
        <p:spPr>
          <a:xfrm>
            <a:off x="689918" y="226385"/>
            <a:ext cx="2905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Раздел 2: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quote-cjk-patch"/>
                <a:ea typeface="+mn-ea"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778309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 со стрелкой вправо 4"/>
          <p:cNvSpPr/>
          <p:nvPr/>
        </p:nvSpPr>
        <p:spPr>
          <a:xfrm>
            <a:off x="479375" y="1700808"/>
            <a:ext cx="3777799" cy="3511303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3992"/>
            </a:avLst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Рабочая программа воспитания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4294967295"/>
          </p:nvPr>
        </p:nvSpPr>
        <p:spPr>
          <a:xfrm>
            <a:off x="4257175" y="1880828"/>
            <a:ext cx="7704856" cy="4030841"/>
          </a:xfrm>
        </p:spPr>
        <p:txBody>
          <a:bodyPr>
            <a:no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Цель, задачи, целевые ориентиры.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и методы воспитания.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организации воспитания.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Календарный план воспитательной работы.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— не приложение, а встроенный компонент программы.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63C1C4-901A-49F5-B4FD-B6E2833FA94C}"/>
              </a:ext>
            </a:extLst>
          </p:cNvPr>
          <p:cNvSpPr/>
          <p:nvPr/>
        </p:nvSpPr>
        <p:spPr>
          <a:xfrm>
            <a:off x="689918" y="226385"/>
            <a:ext cx="2905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Раздел 3: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quote-cjk-patch"/>
                <a:ea typeface="+mn-ea"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56621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 со стрелкой вправо 4"/>
          <p:cNvSpPr/>
          <p:nvPr/>
        </p:nvSpPr>
        <p:spPr>
          <a:xfrm>
            <a:off x="479375" y="1700808"/>
            <a:ext cx="3960441" cy="3511303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3992"/>
            </a:avLst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Организационно-педагогические условия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4294967295"/>
          </p:nvPr>
        </p:nvSpPr>
        <p:spPr>
          <a:xfrm>
            <a:off x="4452547" y="1052736"/>
            <a:ext cx="7270187" cy="4354877"/>
          </a:xfrm>
        </p:spPr>
        <p:txBody>
          <a:bodyPr>
            <a:no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календарный учебный график.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Кадровое обеспечение.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Материально-техническое обеспечение.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обеспечение: материалы, методы, технологии, формы занятий.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Информационное обеспечение: НПА, литература для педагога и обучающихся, цифровые ресурсы.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63C1C4-901A-49F5-B4FD-B6E2833FA94C}"/>
              </a:ext>
            </a:extLst>
          </p:cNvPr>
          <p:cNvSpPr/>
          <p:nvPr/>
        </p:nvSpPr>
        <p:spPr>
          <a:xfrm>
            <a:off x="689918" y="226385"/>
            <a:ext cx="2905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Раздел 4: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quote-cjk-patch"/>
                <a:ea typeface="+mn-ea"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34892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 со стрелкой вправо 4"/>
          <p:cNvSpPr/>
          <p:nvPr/>
        </p:nvSpPr>
        <p:spPr>
          <a:xfrm>
            <a:off x="479375" y="1700808"/>
            <a:ext cx="3960441" cy="3511303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3992"/>
            </a:avLst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Приложение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Замещающее содержимое 5"/>
          <p:cNvSpPr>
            <a:spLocks noGrp="1"/>
          </p:cNvSpPr>
          <p:nvPr>
            <p:ph sz="half" idx="4294967295"/>
          </p:nvPr>
        </p:nvSpPr>
        <p:spPr>
          <a:xfrm>
            <a:off x="4727848" y="2168860"/>
            <a:ext cx="7270187" cy="4354877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Тематический календарный учебный график.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Оценочные материалы.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— доказательная база реализации и оценки программы.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63C1C4-901A-49F5-B4FD-B6E2833FA94C}"/>
              </a:ext>
            </a:extLst>
          </p:cNvPr>
          <p:cNvSpPr/>
          <p:nvPr/>
        </p:nvSpPr>
        <p:spPr>
          <a:xfrm>
            <a:off x="689918" y="226385"/>
            <a:ext cx="2905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Раздел 5: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F1115"/>
                </a:solidFill>
                <a:effectLst/>
                <a:uLnTx/>
                <a:uFillTx/>
                <a:latin typeface="quote-cjk-patch"/>
                <a:ea typeface="+mn-ea"/>
                <a:cs typeface="+mn-c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06452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мещающее содержимое 5"/>
          <p:cNvSpPr>
            <a:spLocks noGrp="1"/>
          </p:cNvSpPr>
          <p:nvPr>
            <p:ph sz="half" idx="4294967295"/>
          </p:nvPr>
        </p:nvSpPr>
        <p:spPr>
          <a:xfrm>
            <a:off x="1343472" y="1196753"/>
            <a:ext cx="9973108" cy="35643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ДОП = единство 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содержания, результатов, контроля и условий</a:t>
            </a:r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раздел отвечает на свой вопрос: чему? зачем? как? с кем? с помощью чего? как измерим?</a:t>
            </a:r>
          </a:p>
          <a:p>
            <a:r>
              <a:rPr lang="ru-RU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Глубина программы — не в объёме текста, а в связности всех компонентов.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63C1C4-901A-49F5-B4FD-B6E2833FA94C}"/>
              </a:ext>
            </a:extLst>
          </p:cNvPr>
          <p:cNvSpPr/>
          <p:nvPr/>
        </p:nvSpPr>
        <p:spPr>
          <a:xfrm>
            <a:off x="3791744" y="260648"/>
            <a:ext cx="57661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Ключевой вывод</a:t>
            </a:r>
          </a:p>
        </p:txBody>
      </p:sp>
    </p:spTree>
    <p:extLst>
      <p:ext uri="{BB962C8B-B14F-4D97-AF65-F5344CB8AC3E}">
        <p14:creationId xmlns:p14="http://schemas.microsoft.com/office/powerpoint/2010/main" val="2432444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/>
          <p:nvPr/>
        </p:nvSpPr>
        <p:spPr>
          <a:xfrm>
            <a:off x="6364643" y="836712"/>
            <a:ext cx="5616624" cy="2456939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4" name="Заголовок 1"/>
          <p:cNvSpPr txBox="1"/>
          <p:nvPr/>
        </p:nvSpPr>
        <p:spPr>
          <a:xfrm>
            <a:off x="6400615" y="3537012"/>
            <a:ext cx="5793871" cy="2904017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j-ea"/>
                <a:cs typeface="Times New Roman" panose="02020603050405020304" charset="0"/>
              </a:rPr>
              <a:t>Методические рекомендации по оформлению карточки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charset="0"/>
                <a:ea typeface="+mj-ea"/>
                <a:cs typeface="Times New Roman" panose="02020603050405020304" charset="0"/>
              </a:rPr>
              <a:t>дополнительной образовательной программы в ГИС «Навигатор ДО НСО»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i="1" u="sng" dirty="0">
                <a:solidFill>
                  <a:srgbClr val="002060"/>
                </a:solidFill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kumimoji="0" lang="ru-RU" sz="2000" b="1" i="1" u="sng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</a:rPr>
              <a:t>пикер</a:t>
            </a:r>
            <a:r>
              <a:rPr kumimoji="0" lang="ru-RU" sz="2000" b="1" i="1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</a:rPr>
              <a:t>Гуляева Татьяна Ивановна, </a:t>
            </a:r>
          </a:p>
          <a:p>
            <a:pPr lvl="0" algn="l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sz="2000" b="1" i="1" kern="0" dirty="0">
                <a:solidFill>
                  <a:srgbClr val="002060"/>
                </a:solidFill>
                <a:latin typeface="Times New Roman"/>
                <a:cs typeface="Times New Roman"/>
              </a:rPr>
              <a:t>методист муниципального опорного центра </a:t>
            </a:r>
            <a:r>
              <a:rPr lang="ru-RU" sz="2000" b="1" i="1" kern="0" dirty="0" err="1">
                <a:solidFill>
                  <a:srgbClr val="002060"/>
                </a:solidFill>
                <a:latin typeface="Times New Roman"/>
                <a:cs typeface="Times New Roman"/>
              </a:rPr>
              <a:t>Центра</a:t>
            </a:r>
            <a:r>
              <a:rPr lang="ru-RU" sz="2000" b="1" i="1" kern="0" dirty="0">
                <a:solidFill>
                  <a:srgbClr val="002060"/>
                </a:solidFill>
                <a:latin typeface="Times New Roman"/>
                <a:cs typeface="Times New Roman"/>
              </a:rPr>
              <a:t> воспитания и дополнительного образования МАУ ДПО «НИСО»</a:t>
            </a:r>
            <a:endParaRPr lang="ru-RU" sz="2000" kern="0" dirty="0">
              <a:solidFill>
                <a:prstClr val="black"/>
              </a:solidFill>
              <a:latin typeface="Calibri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sng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5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" y="0"/>
            <a:ext cx="6132107" cy="692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31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Текстовое поле 3"/>
          <p:cNvSpPr txBox="1"/>
          <p:nvPr/>
        </p:nvSpPr>
        <p:spPr>
          <a:xfrm>
            <a:off x="551384" y="449543"/>
            <a:ext cx="9957930" cy="33547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соответствии с подпунктом 1 пункта 12 Положения о государственной информационной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системе Новосибирской области «Навигатор дополнительного 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образования детей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Новосибирской 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области»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образовательные организации, расположенные на 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территории Новосибирской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области, обеспечивают</a:t>
            </a:r>
            <a:r>
              <a:rPr kumimoji="0" lang="ru-RU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своевременное внесение актуальных и 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достоверных сведений в порядке, установленном</a:t>
            </a:r>
            <a:r>
              <a:rPr kumimoji="0" lang="ru-RU" sz="2400" b="1" i="1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требованиями к формированию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ведению ГИС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«Навигатор ДО НСО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». 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727848" y="3609019"/>
            <a:ext cx="1044116" cy="121095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11424" y="4949057"/>
            <a:ext cx="8712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Соблюдение требований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 оформлению карточки 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ДОП, является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важным условием </a:t>
            </a:r>
            <a:r>
              <a:rPr kumimoji="0" lang="ru-RU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повышения её привлекательности и востребованности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среди детей и их родителей (законных представителей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74311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-21383"/>
            <a:ext cx="3528392" cy="6762751"/>
          </a:xfrm>
          <a:prstGeom prst="rect">
            <a:avLst/>
          </a:prstGeom>
        </p:spPr>
      </p:pic>
      <p:sp>
        <p:nvSpPr>
          <p:cNvPr id="4" name="Замещающее содержимое 5"/>
          <p:cNvSpPr>
            <a:spLocks noGrp="1"/>
          </p:cNvSpPr>
          <p:nvPr>
            <p:ph sz="half" idx="4294967295"/>
          </p:nvPr>
        </p:nvSpPr>
        <p:spPr>
          <a:xfrm>
            <a:off x="3899756" y="368660"/>
            <a:ext cx="8214561" cy="3924436"/>
          </a:xfrm>
        </p:spPr>
        <p:txBody>
          <a:bodyPr>
            <a:noAutofit/>
          </a:bodyPr>
          <a:lstStyle/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r>
              <a:rPr lang="ru-RU" altLang="en-US" sz="2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ЗАПОЛНЯЮТСЯ ПОЛНОСТЬЮ </a:t>
            </a:r>
            <a:r>
              <a:rPr lang="ru-RU" altLang="en-US" sz="3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вкладки</a:t>
            </a:r>
            <a:r>
              <a:rPr lang="ru-RU" alt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Группы/Классы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Обложка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Галерея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ДО </a:t>
            </a:r>
            <a:r>
              <a:rPr lang="ru-RU" altLang="en-US" sz="20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(программа ДООП прикрепляется в виде файла)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Соц. </a:t>
            </a:r>
            <a:r>
              <a:rPr lang="ru-RU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аказ </a:t>
            </a:r>
            <a:r>
              <a:rPr lang="ru-RU" altLang="en-US" sz="20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(заполняется, если ОО входит в реестр поставщиков соц.      заказа)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Профориентация 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16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16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buNone/>
            </a:pPr>
            <a:endParaRPr lang="ru-RU" altLang="en-US" sz="16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е поле 3"/>
          <p:cNvSpPr txBox="1"/>
          <p:nvPr/>
        </p:nvSpPr>
        <p:spPr>
          <a:xfrm>
            <a:off x="4352630" y="4313290"/>
            <a:ext cx="7308812" cy="21775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4500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2000" b="1" i="1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«Чат </a:t>
            </a:r>
            <a:r>
              <a:rPr kumimoji="0" lang="ru-RU" altLang="en-US" sz="2000" b="1" i="1" u="sng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модерации</a:t>
            </a:r>
            <a:r>
              <a:rPr kumimoji="0" lang="ru-RU" altLang="en-US" sz="2000" b="1" i="1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r>
              <a:rPr kumimoji="0" lang="ru-RU" alt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altLang="en-US" sz="165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</a:t>
            </a:r>
            <a:r>
              <a:rPr kumimoji="0" lang="ru-RU" altLang="en-US" sz="165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обмен сообщениями между организатором программ/педагогом образовательной организации и методистом </a:t>
            </a:r>
            <a:r>
              <a:rPr kumimoji="0" lang="ru-RU" altLang="en-US" sz="165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МОЦ</a:t>
            </a:r>
          </a:p>
          <a:p>
            <a:pPr marL="0" marR="0" lvl="0" indent="4500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650" b="1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4500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165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случае, если карточка программы требует доработки, методист МОЦ в «чате </a:t>
            </a:r>
            <a:r>
              <a:rPr kumimoji="0" lang="ru-RU" altLang="en-US" sz="165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модерации</a:t>
            </a:r>
            <a:r>
              <a:rPr kumimoji="0" lang="ru-RU" altLang="en-US" sz="165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 пишет рекомендации по </a:t>
            </a:r>
            <a:r>
              <a:rPr kumimoji="0" lang="ru-RU" altLang="en-US" sz="165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устарнению</a:t>
            </a:r>
            <a:r>
              <a:rPr kumimoji="0" lang="ru-RU" altLang="en-US" sz="165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замечаний, которые </a:t>
            </a:r>
            <a:r>
              <a:rPr kumimoji="0" lang="ru-RU" altLang="en-US" sz="1650" b="1" i="1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необходимо выполнить </a:t>
            </a:r>
            <a:r>
              <a:rPr kumimoji="0" lang="ru-RU" altLang="en-US" sz="1650" b="1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публикации карточки программы в ГИС «Навигатор ДО НСО»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65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83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3972696"/>
            <a:ext cx="1260140" cy="12601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255295"/>
            <a:ext cx="1296145" cy="1388739"/>
          </a:xfrm>
          <a:prstGeom prst="rect">
            <a:avLst/>
          </a:prstGeom>
        </p:spPr>
      </p:pic>
      <p:sp>
        <p:nvSpPr>
          <p:cNvPr id="12" name="Заголовок 3"/>
          <p:cNvSpPr txBox="1">
            <a:spLocks/>
          </p:cNvSpPr>
          <p:nvPr/>
        </p:nvSpPr>
        <p:spPr bwMode="auto">
          <a:xfrm>
            <a:off x="193502" y="264134"/>
            <a:ext cx="4284476" cy="405336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«Основное»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09082" y="1448780"/>
            <a:ext cx="9563482" cy="161088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09082" y="1628800"/>
            <a:ext cx="101395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Официальное</a:t>
            </a:r>
            <a:r>
              <a:rPr kumimoji="0" lang="ru-RU" sz="2400" b="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наименование</a:t>
            </a:r>
            <a:r>
              <a:rPr kumimoji="0" lang="ru-RU" sz="2400" b="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программы</a:t>
            </a:r>
            <a:r>
              <a:rPr kumimoji="0" lang="ru-RU" sz="2400" b="0" i="0" u="none" strike="noStrike" kern="1200" cap="none" spc="1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без</a:t>
            </a:r>
            <a:r>
              <a:rPr kumimoji="0" lang="ru-RU" sz="24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сокращений,</a:t>
            </a: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строчными</a:t>
            </a:r>
            <a:r>
              <a:rPr kumimoji="0" lang="ru-RU" sz="2400" b="0" i="0" u="sng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буквами,</a:t>
            </a: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в</a:t>
            </a:r>
            <a:r>
              <a:rPr kumimoji="0" lang="ru-RU" sz="2400" b="0" i="0" u="none" strike="noStrike" kern="1200" cap="none" spc="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кавычках</a:t>
            </a:r>
            <a:r>
              <a:rPr kumimoji="0" lang="ru-RU" sz="2400" b="0" i="0" u="none" strike="noStrike" kern="1200" cap="none" spc="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«ёлочки»</a:t>
            </a:r>
            <a:r>
              <a:rPr kumimoji="0" lang="ru-RU" sz="2400" b="0" i="0" u="none" strike="noStrike" kern="120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(объем:</a:t>
            </a:r>
            <a:r>
              <a:rPr kumimoji="0" lang="ru-RU" sz="2400" b="0" i="0" u="none" strike="noStrike" kern="1200" cap="none" spc="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не</a:t>
            </a:r>
            <a:r>
              <a:rPr kumimoji="0" lang="ru-RU" sz="2400" b="0" i="0" u="none" strike="noStrike" kern="1200" cap="none" spc="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более</a:t>
            </a:r>
            <a:r>
              <a:rPr kumimoji="0" lang="ru-RU" sz="2400" b="0" i="0" u="none" strike="noStrike" kern="1200" cap="none" spc="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250</a:t>
            </a:r>
            <a:r>
              <a:rPr kumimoji="0" lang="ru-RU" sz="2400" b="0" i="0" u="none" strike="noStrike" kern="1200" cap="none" spc="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символов)</a:t>
            </a:r>
            <a:r>
              <a:rPr kumimoji="0" lang="ru-RU" sz="2400" b="0" i="0" u="none" strike="noStrike" kern="1200" cap="none" spc="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Например:</a:t>
            </a:r>
            <a:r>
              <a:rPr kumimoji="0" lang="ru-RU" sz="2400" b="1" i="1" u="none" strike="noStrike" kern="1200" cap="none" spc="1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Дополнительная</a:t>
            </a:r>
            <a:r>
              <a:rPr kumimoji="0" lang="ru-RU" sz="2400" b="1" i="1" u="none" strike="noStrike" kern="1200" cap="none" spc="2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общеобразовательная</a:t>
            </a:r>
            <a:r>
              <a:rPr kumimoji="0" lang="ru-RU" sz="2400" b="1" i="1" u="none" strike="noStrike" kern="1200" cap="none" spc="2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общеразвивающая</a:t>
            </a:r>
            <a:r>
              <a:rPr kumimoji="0" lang="ru-RU" sz="2400" b="1" i="1" u="none" strike="noStrike" kern="1200" cap="none" spc="2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программа </a:t>
            </a:r>
            <a:r>
              <a:rPr kumimoji="0" lang="ru-RU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«Шахматы»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87490" y="506136"/>
            <a:ext cx="99371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  «Полное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0439" y="5221374"/>
            <a:ext cx="1929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34339" y="4383106"/>
            <a:ext cx="9289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использование других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видов кавычек ("_" или ′_′)</a:t>
            </a:r>
          </a:p>
        </p:txBody>
      </p:sp>
    </p:spTree>
    <p:extLst>
      <p:ext uri="{BB962C8B-B14F-4D97-AF65-F5344CB8AC3E}">
        <p14:creationId xmlns:p14="http://schemas.microsoft.com/office/powerpoint/2010/main" val="40656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46" y="4005064"/>
            <a:ext cx="1308925" cy="1308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232756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>
            <a:off x="1703512" y="908720"/>
            <a:ext cx="9361040" cy="8280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7125" y="192710"/>
            <a:ext cx="4068452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«Основное»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99555" y="777485"/>
            <a:ext cx="91964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 «Публичное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3146" y="5445224"/>
            <a:ext cx="1936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75519" y="1592796"/>
            <a:ext cx="980850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Наименование</a:t>
            </a:r>
            <a:r>
              <a:rPr kumimoji="0" lang="ru-RU" sz="2400" b="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программы</a:t>
            </a:r>
            <a:r>
              <a:rPr kumimoji="0" lang="ru-RU" sz="24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для</a:t>
            </a:r>
            <a:r>
              <a:rPr kumimoji="0" lang="ru-RU" sz="24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каталога</a:t>
            </a:r>
            <a:r>
              <a:rPr kumimoji="0" lang="ru-RU" sz="2400" b="0" i="0" u="none" strike="noStrike" kern="1200" cap="none" spc="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начинается</a:t>
            </a:r>
            <a:r>
              <a:rPr kumimoji="0" lang="ru-RU" sz="2400" b="0" i="0" u="none" strike="noStrike" kern="120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со</a:t>
            </a:r>
            <a:r>
              <a:rPr kumimoji="0" lang="ru-RU" sz="2400" b="0" i="0" u="none" strike="noStrike" kern="120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слова</a:t>
            </a:r>
            <a:r>
              <a:rPr kumimoji="0" lang="ru-RU" sz="2400" b="0" i="0" u="none" strike="noStrike" kern="1200" cap="none" spc="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«Программа»,</a:t>
            </a:r>
            <a:r>
              <a:rPr kumimoji="0" lang="ru-RU" sz="2400" b="0" i="0" u="none" strike="noStrike" kern="1200" cap="none" spc="105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после</a:t>
            </a:r>
            <a:r>
              <a:rPr kumimoji="0" lang="ru-RU" sz="2400" b="0" i="0" u="none" strike="noStrike" kern="1200" cap="none" spc="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которого</a:t>
            </a:r>
            <a:r>
              <a:rPr kumimoji="0" lang="ru-RU" sz="2400" b="0" i="0" u="none" strike="noStrike" kern="1200" cap="none" spc="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следует</a:t>
            </a:r>
            <a:r>
              <a:rPr kumimoji="0" lang="ru-RU" sz="2400" b="0" i="0" u="none" strike="noStrike" kern="1200" cap="none" spc="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наименование</a:t>
            </a:r>
            <a:r>
              <a:rPr kumimoji="0" lang="ru-RU" sz="2400" b="0" i="0" u="none" strike="noStrike" kern="1200" cap="none" spc="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программы</a:t>
            </a:r>
            <a:r>
              <a:rPr kumimoji="0" lang="ru-RU" sz="2400" b="0" i="0" u="none" strike="noStrike" kern="1200" cap="none" spc="1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в</a:t>
            </a:r>
            <a:r>
              <a:rPr kumimoji="0" lang="ru-RU" sz="2400" b="0" i="0" u="none" strike="noStrike" kern="1200" cap="none" spc="1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кавычках</a:t>
            </a:r>
            <a:r>
              <a:rPr kumimoji="0" lang="ru-RU" sz="2400" b="0" i="0" u="none" strike="noStrike" kern="1200" cap="none" spc="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«ёлочки»</a:t>
            </a:r>
            <a:r>
              <a:rPr kumimoji="0" lang="ru-RU" sz="2400" b="0" i="0" u="none" strike="noStrike" kern="120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(объем не более 65 символов).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Например: Программа «Шахматы»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23892" y="4797152"/>
            <a:ext cx="1656184" cy="51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788188" y="4500695"/>
            <a:ext cx="457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Arial"/>
              </a:rPr>
              <a:t>	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99556" y="4005064"/>
            <a:ext cx="9145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- использование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	других видов кавычек ("_" или ′_′);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превышение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65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символов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орфографические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ошибки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- использование аббревиатур.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21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4005064"/>
            <a:ext cx="1308925" cy="1308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1268760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 flipH="1">
            <a:off x="2207568" y="872716"/>
            <a:ext cx="8424936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1609" y="188640"/>
            <a:ext cx="3824171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«Основное»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35560" y="773415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  «</a:t>
            </a:r>
            <a:r>
              <a:rPr kumimoji="0" lang="en-US" sz="3200" b="1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Краткое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en-US" sz="3200" b="1" i="0" u="none" strike="noStrike" kern="1200" cap="none" spc="-5" normalizeH="0" baseline="0" noProof="0" dirty="0" err="1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описание</a:t>
            </a:r>
            <a:r>
              <a:rPr kumimoji="0" lang="en-US" sz="3200" b="1" i="0" u="none" strike="noStrike" kern="1200" cap="none" spc="125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en-US" sz="3200" b="1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программы</a:t>
            </a: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19536" y="1556792"/>
            <a:ext cx="979308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Краткое</a:t>
            </a:r>
            <a:r>
              <a:rPr kumimoji="0" lang="ru-RU" sz="24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описание</a:t>
            </a:r>
            <a:r>
              <a:rPr kumimoji="0" lang="ru-RU" sz="2400" b="0" i="0" u="none" strike="noStrike" kern="1200" cap="none" spc="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программы</a:t>
            </a:r>
            <a:r>
              <a:rPr kumimoji="0" lang="ru-RU" sz="24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для</a:t>
            </a:r>
            <a:r>
              <a:rPr kumimoji="0" lang="ru-RU" sz="2400" b="0" i="0" u="none" strike="noStrike" kern="1200" cap="none" spc="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каталога</a:t>
            </a:r>
            <a:r>
              <a:rPr kumimoji="0" lang="ru-RU" sz="24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(объем:</a:t>
            </a:r>
            <a:r>
              <a:rPr kumimoji="0" lang="ru-RU" sz="2400" b="0" i="0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не</a:t>
            </a:r>
            <a:r>
              <a:rPr kumimoji="0" lang="ru-RU" sz="24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более</a:t>
            </a:r>
            <a:r>
              <a:rPr kumimoji="0" lang="ru-RU" sz="24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140</a:t>
            </a:r>
            <a:r>
              <a:rPr kumimoji="0" lang="ru-RU" sz="24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символов),</a:t>
            </a:r>
            <a:r>
              <a:rPr kumimoji="0" lang="ru-RU" sz="2400" b="0" i="0" u="none" strike="noStrike" kern="1200" cap="none" spc="1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привлекающее</a:t>
            </a:r>
            <a:r>
              <a:rPr kumimoji="0" lang="ru-RU" sz="2400" b="0" i="0" u="none" strike="noStrike" kern="1200" cap="none" spc="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внимание</a:t>
            </a:r>
            <a:r>
              <a:rPr kumimoji="0" lang="ru-RU" sz="2400" b="0" i="0" u="none" strike="noStrike" kern="1200" cap="none" spc="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детей</a:t>
            </a:r>
            <a:r>
              <a:rPr kumimoji="0" lang="ru-RU" sz="2400" b="0" i="0" u="none" strike="noStrike" kern="1200" cap="none" spc="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и</a:t>
            </a:r>
            <a:r>
              <a:rPr kumimoji="0" lang="ru-RU" sz="2400" b="0" i="0" u="none" strike="noStrike" kern="1200" cap="none" spc="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их</a:t>
            </a:r>
            <a:r>
              <a:rPr kumimoji="0" lang="ru-RU" sz="2400" b="0" i="0" u="none" strike="noStrike" kern="1200" cap="none" spc="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родителей</a:t>
            </a:r>
            <a:r>
              <a:rPr kumimoji="0" lang="ru-RU" sz="24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(законных</a:t>
            </a: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представителей)</a:t>
            </a: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и</a:t>
            </a:r>
            <a:r>
              <a:rPr kumimoji="0" lang="ru-RU" sz="2400" b="0" i="0" u="none" strike="noStrike" kern="1200" cap="none" spc="2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дающее</a:t>
            </a:r>
            <a:r>
              <a:rPr kumimoji="0" lang="ru-RU" sz="2400" b="0" i="0" u="none" strike="noStrike" kern="1200" cap="none" spc="2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представление</a:t>
            </a:r>
            <a:r>
              <a:rPr kumimoji="0" lang="ru-RU" sz="2400" b="0" i="0" u="none" strike="noStrike" kern="1200" cap="none" spc="2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о</a:t>
            </a:r>
            <a:r>
              <a:rPr kumimoji="0" lang="ru-RU" sz="2400" b="0" i="0" u="none" strike="noStrike" kern="1200" cap="none" spc="2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виде</a:t>
            </a:r>
            <a:r>
              <a:rPr kumimoji="0" lang="ru-RU" sz="2400" b="0" i="0" u="none" strike="noStrike" kern="1200" cap="none" spc="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деятельности.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1610" y="5481228"/>
            <a:ext cx="2023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39516" y="3992869"/>
            <a:ext cx="10225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-незавершенный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текст вследствие превышения140 символов;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аббревиату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78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4005064"/>
            <a:ext cx="1308925" cy="1308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1850790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 flipH="1">
            <a:off x="2207568" y="872716"/>
            <a:ext cx="8424936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1609" y="188640"/>
            <a:ext cx="3824171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«Основное»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87388" y="650305"/>
            <a:ext cx="112692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5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  «</a:t>
            </a: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Участие в </a:t>
            </a:r>
            <a:r>
              <a:rPr kumimoji="0" lang="ru-RU" sz="3200" b="1" i="0" u="none" strike="noStrike" kern="1200" cap="none" spc="-5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значимом федеральном и (</a:t>
            </a: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или)    региональном проектах»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55540" y="1949934"/>
            <a:ext cx="9757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Заполнение</a:t>
            </a:r>
            <a:r>
              <a:rPr kumimoji="0" lang="ru-RU" sz="2400" b="0" i="0" u="none" strike="noStrike" kern="1200" cap="none" spc="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данных</a:t>
            </a:r>
            <a:r>
              <a:rPr kumimoji="0" lang="ru-RU" sz="2400" b="0" i="0" u="none" strike="noStrike" kern="1200" cap="none" spc="2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полей</a:t>
            </a:r>
            <a:r>
              <a:rPr kumimoji="0" lang="ru-RU" sz="2400" b="0" i="0" u="none" strike="noStrike" kern="1200" cap="none" spc="2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обязательно</a:t>
            </a:r>
            <a:r>
              <a:rPr kumimoji="0" lang="ru-RU" sz="2400" b="0" i="0" u="none" strike="noStrike" kern="1200" cap="none" spc="2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для</a:t>
            </a:r>
            <a:r>
              <a:rPr kumimoji="0" lang="ru-RU" sz="2400" b="0" i="0" u="none" strike="noStrike" kern="1200" cap="none" spc="2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программ,</a:t>
            </a:r>
            <a:r>
              <a:rPr kumimoji="0" lang="ru-RU" sz="2400" b="0" i="0" u="none" strike="noStrike" kern="1200" cap="none" spc="2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реализуемых</a:t>
            </a:r>
            <a:r>
              <a:rPr kumimoji="0" lang="ru-RU" sz="2400" b="0" i="0" u="none" strike="noStrike" kern="1200" cap="none" spc="2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в</a:t>
            </a:r>
            <a:r>
              <a:rPr kumimoji="0" lang="ru-RU" sz="2400" b="0" i="0" u="none" strike="noStrike" kern="1200" cap="none" spc="2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рамках</a:t>
            </a:r>
            <a:r>
              <a:rPr kumimoji="0" lang="ru-RU" sz="2400" b="0" i="0" u="none" strike="noStrike" kern="1200" cap="none" spc="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федерального</a:t>
            </a:r>
            <a:r>
              <a:rPr kumimoji="0" lang="ru-RU" sz="2400" b="0" i="0" u="none" strike="noStrike" kern="1200" cap="none" spc="1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и</a:t>
            </a: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(или)</a:t>
            </a:r>
            <a:r>
              <a:rPr kumimoji="0" lang="ru-RU" sz="2400" b="0" i="0" u="none" strike="noStrike" kern="1200" cap="none" spc="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регионального</a:t>
            </a:r>
            <a:r>
              <a:rPr kumimoji="0" lang="ru-RU" sz="2400" b="0" i="0" u="none" strike="noStrike" kern="1200" cap="none" spc="2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проектов.</a:t>
            </a:r>
            <a:r>
              <a:rPr kumimoji="0" lang="ru-RU" sz="2400" b="0" i="0" u="none" strike="noStrike" kern="1200" cap="none" spc="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endParaRPr kumimoji="0" lang="ru-RU" sz="2400" b="0" i="0" u="none" strike="noStrike" kern="1200" cap="none" spc="16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Выбор</a:t>
            </a:r>
            <a:r>
              <a:rPr kumimoji="0" lang="en-US" sz="2400" b="0" i="0" u="none" strike="noStrike" kern="1200" cap="none" spc="16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en-US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соответствующих</a:t>
            </a:r>
            <a:r>
              <a:rPr kumimoji="0" lang="en-US" sz="2400" b="0" i="0" u="none" strike="noStrike" kern="1200" cap="none" spc="2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en-US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значений</a:t>
            </a:r>
            <a:r>
              <a:rPr kumimoji="0" lang="en-US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из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en-US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выпадающего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списка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1610" y="5481228"/>
            <a:ext cx="2023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11524" y="4401107"/>
            <a:ext cx="10153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выбор неправильного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из выпадающего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списка.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16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4401967"/>
            <a:ext cx="1308925" cy="1308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1268760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 flipH="1">
            <a:off x="2207568" y="872716"/>
            <a:ext cx="8424936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7349" y="188640"/>
            <a:ext cx="3888432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747628" y="715927"/>
            <a:ext cx="8352928" cy="603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  «</a:t>
            </a:r>
            <a:r>
              <a:rPr kumimoji="0" lang="ru-RU" sz="3200" b="1" i="0" u="none" strike="noStrike" kern="1200" cap="none" spc="-5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О</a:t>
            </a:r>
            <a:r>
              <a:rPr kumimoji="0" lang="en-US" sz="3200" b="1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писание</a:t>
            </a:r>
            <a:r>
              <a:rPr kumimoji="0" lang="en-US" sz="3200" b="1" i="0" u="none" strike="noStrike" kern="1200" cap="none" spc="12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en-US" sz="3200" b="1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программы</a:t>
            </a: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39516" y="1334382"/>
            <a:ext cx="9973108" cy="233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Мотивирующий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текст,</a:t>
            </a:r>
            <a:r>
              <a:rPr kumimoji="0" lang="ru-RU" sz="2400" b="0" i="0" u="none" strike="noStrike" kern="1200" cap="none" spc="2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ориентированный</a:t>
            </a:r>
            <a:r>
              <a:rPr kumimoji="0" lang="ru-RU" sz="2400" b="0" i="0" u="none" strike="noStrike" kern="1200" cap="none" spc="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kumimoji="0" lang="ru-RU" sz="2400" b="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</a:t>
            </a:r>
            <a:r>
              <a:rPr kumimoji="0" lang="ru-RU" sz="2400" b="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kumimoji="0" lang="ru-RU" sz="2400" b="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их</a:t>
            </a:r>
            <a:r>
              <a:rPr kumimoji="0" lang="ru-RU" sz="2400" b="0" i="0" u="none" strike="noStrike" kern="120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родителей</a:t>
            </a:r>
            <a:r>
              <a:rPr kumimoji="0" lang="ru-RU" sz="2400" b="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(законных</a:t>
            </a:r>
            <a:r>
              <a:rPr kumimoji="0" lang="ru-RU" sz="2400" b="0" i="0" u="none" strike="noStrike" kern="1200" cap="none" spc="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представителей):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342900" marR="63500" lvl="0" indent="-342900" algn="just" defTabSz="914400" rtl="0" eaLnBrk="1" fontAlgn="auto" latinLnBrk="0" hangingPunct="1">
              <a:lnSpc>
                <a:spcPts val="1370"/>
              </a:lnSpc>
              <a:spcBef>
                <a:spcPts val="12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48285" algn="l"/>
              </a:tabLst>
              <a:defRPr/>
            </a:pPr>
            <a:endParaRPr kumimoji="0" lang="ru-RU" sz="2400" b="0" i="0" u="none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63500" lvl="0" indent="-342900" algn="just" defTabSz="914400" rtl="0" eaLnBrk="1" fontAlgn="auto" latinLnBrk="0" hangingPunct="1">
              <a:lnSpc>
                <a:spcPts val="1370"/>
              </a:lnSpc>
              <a:spcBef>
                <a:spcPts val="12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4828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объем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:</a:t>
            </a:r>
            <a:r>
              <a:rPr kumimoji="0" lang="ru-RU" sz="2400" b="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не</a:t>
            </a:r>
            <a:r>
              <a:rPr kumimoji="0" lang="ru-RU" sz="2400" b="0" i="0" u="none" strike="noStrike" kern="1200" cap="none" spc="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более</a:t>
            </a:r>
            <a:r>
              <a:rPr kumimoji="0" lang="ru-RU" sz="2400" b="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2-х</a:t>
            </a:r>
            <a:r>
              <a:rPr kumimoji="0" lang="ru-RU" sz="2400" b="0" i="0" u="none" strike="noStrike" kern="120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абзацев</a:t>
            </a:r>
            <a:r>
              <a:rPr kumimoji="0" lang="ru-RU" sz="2400" b="0" i="0" u="none" strike="noStrike" kern="1200" cap="none" spc="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по</a:t>
            </a:r>
            <a:r>
              <a:rPr kumimoji="0" lang="ru-RU" sz="2400" b="0" i="0" u="none" strike="noStrike" kern="1200" cap="none" spc="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2-3</a:t>
            </a:r>
            <a:r>
              <a:rPr kumimoji="0" lang="ru-RU" sz="2400" b="0" i="0" u="none" strike="noStrike" kern="1200" cap="none" spc="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предложения</a:t>
            </a: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в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каждом;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Symbol" panose="05050102010706020507" pitchFamily="18" charset="2"/>
              <a:cs typeface="Times New Roman" pitchFamily="18" charset="0"/>
            </a:endParaRPr>
          </a:p>
          <a:p>
            <a:pPr marL="342900" marR="62865" lvl="0" indent="-342900" algn="just" defTabSz="914400" rtl="0" eaLnBrk="1" fontAlgn="auto" latinLnBrk="0" hangingPunct="1">
              <a:lnSpc>
                <a:spcPts val="1370"/>
              </a:lnSpc>
              <a:spcBef>
                <a:spcPts val="105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48285" algn="l"/>
              </a:tabLst>
              <a:defRPr/>
            </a:pPr>
            <a:endParaRPr kumimoji="0" lang="ru-RU" sz="2400" b="0" i="0" u="none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62865" lvl="0" indent="-342900" algn="just" defTabSz="914400" rtl="0" eaLnBrk="1" fontAlgn="auto" latinLnBrk="0" hangingPunct="1">
              <a:lnSpc>
                <a:spcPts val="1370"/>
              </a:lnSpc>
              <a:spcBef>
                <a:spcPts val="105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4828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форматирование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:</a:t>
            </a:r>
            <a:r>
              <a:rPr kumimoji="0" lang="ru-RU" sz="2400" b="0" i="0" u="none" strike="noStrike" kern="1200" cap="none" spc="2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абзацы</a:t>
            </a:r>
            <a:r>
              <a:rPr kumimoji="0" lang="ru-RU" sz="2400" b="0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разделены</a:t>
            </a:r>
            <a:r>
              <a:rPr kumimoji="0" lang="ru-RU" sz="2400" b="0" i="0" u="none" strike="noStrike" kern="1200" cap="none" spc="2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двойным</a:t>
            </a:r>
            <a:r>
              <a:rPr kumimoji="0" lang="ru-RU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интервалом</a:t>
            </a: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(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Enter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);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Symbol" panose="05050102010706020507" pitchFamily="18" charset="2"/>
              <a:cs typeface="Times New Roman" pitchFamily="18" charset="0"/>
            </a:endParaRPr>
          </a:p>
          <a:p>
            <a:pPr marL="342900" marR="62865" lvl="0" indent="-342900" algn="just" defTabSz="914400" rtl="0" eaLnBrk="1" fontAlgn="auto" latinLnBrk="0" hangingPunct="1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48285" algn="l"/>
                <a:tab pos="1363980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стиль:</a:t>
            </a:r>
            <a:r>
              <a:rPr kumimoji="0" lang="ru-RU" sz="2400" b="0" i="0" u="none" strike="noStrike" kern="1200" cap="none" spc="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живой,</a:t>
            </a:r>
            <a:r>
              <a:rPr kumimoji="0" lang="ru-RU" sz="2400" b="0" i="0" u="none" strike="noStrike" kern="1200" cap="none" spc="1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привлекательный,</a:t>
            </a:r>
            <a:r>
              <a:rPr kumimoji="0" lang="ru-RU" sz="2400" b="0" i="0" u="none" strike="noStrike" kern="1200" cap="none" spc="1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избегание	официально-делового</a:t>
            </a:r>
            <a:r>
              <a:rPr kumimoji="0" lang="ru-RU" sz="2400" b="0" i="0" u="none" strike="noStrike" kern="1200" cap="none" spc="2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стиля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Symbol" panose="05050102010706020507" pitchFamily="18" charset="2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7368" y="5725693"/>
            <a:ext cx="190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63142" y="4581544"/>
            <a:ext cx="10320308" cy="1006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62865" lvl="0" indent="0" algn="l" defTabSz="914400" rtl="0" eaLnBrk="1" fontAlgn="auto" latinLnBrk="0" hangingPunct="1">
              <a:lnSpc>
                <a:spcPts val="1370"/>
              </a:lnSpc>
              <a:spcBef>
                <a:spcPts val="75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  <a:tab pos="975360" algn="l"/>
                <a:tab pos="169227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-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излишне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	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большой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объем</a:t>
            </a:r>
            <a:r>
              <a:rPr kumimoji="0" lang="en-US" sz="2400" b="0" i="0" u="none" strike="noStrike" kern="1200" cap="none" spc="14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информации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0" marR="62865" lvl="0" indent="0" algn="l" defTabSz="914400" rtl="0" eaLnBrk="1" fontAlgn="auto" latinLnBrk="0" hangingPunct="1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  <a:tab pos="1680210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-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дублирование</a:t>
            </a:r>
            <a:r>
              <a:rPr kumimoji="0" lang="en-US" sz="2400" b="0" i="0" u="none" strike="noStrike" kern="1200" cap="none" spc="1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(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копирование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)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текста</a:t>
            </a:r>
            <a:r>
              <a:rPr kumimoji="0" lang="en-US" sz="2400" b="0" i="0" u="none" strike="noStrike" kern="1200" cap="none" spc="12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программы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</a:t>
            </a:r>
            <a:r>
              <a:rPr kumimoji="0" lang="en-US" sz="2400" b="0" i="0" u="none" strike="noStrike" kern="1200" cap="none" spc="1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официально-делового</a:t>
            </a:r>
            <a:r>
              <a:rPr kumimoji="0" lang="en-US" sz="2400" b="0" i="0" u="none" strike="noStrike" kern="1200" cap="none" spc="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стиля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01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94" y="5540319"/>
            <a:ext cx="1015425" cy="7273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87" y="845423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 flipH="1">
            <a:off x="2207568" y="872716"/>
            <a:ext cx="8424936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8027" y="147479"/>
            <a:ext cx="2923637" cy="461666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26497" y="260648"/>
            <a:ext cx="73900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  «Содержа</a:t>
            </a:r>
            <a:r>
              <a:rPr kumimoji="0" lang="en-US" sz="3200" b="1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ние</a:t>
            </a:r>
            <a:r>
              <a:rPr kumimoji="0" lang="en-US" sz="3200" b="1" i="0" u="none" strike="noStrike" kern="1200" cap="none" spc="12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en-US" sz="3200" b="1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программы</a:t>
            </a: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43472" y="768266"/>
            <a:ext cx="10369152" cy="4564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770" marR="62865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Описание</a:t>
            </a:r>
            <a:r>
              <a:rPr kumimoji="0" lang="ru-RU" sz="2400" b="0" i="0" u="none" strike="noStrike" kern="1200" cap="none" spc="1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программы</a:t>
            </a:r>
            <a:r>
              <a:rPr kumimoji="0" lang="ru-RU" sz="2400" b="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простым</a:t>
            </a:r>
            <a:r>
              <a:rPr kumimoji="0" lang="ru-RU" sz="2400" b="0" i="0" u="none" strike="noStrike" kern="1200" cap="none" spc="1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kumimoji="0" lang="ru-RU" sz="2400" b="0" i="0" u="none" strike="noStrike" kern="1200" cap="none" spc="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понятным</a:t>
            </a:r>
            <a:r>
              <a:rPr kumimoji="0" lang="ru-RU" sz="2400" b="0" i="0" u="none" strike="noStrike" kern="1200" cap="none" spc="2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языком,</a:t>
            </a:r>
            <a:r>
              <a:rPr kumimoji="0" lang="ru-RU" sz="2400" b="0" i="0" u="none" strike="noStrike" kern="1200" cap="none" spc="2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ориентированным</a:t>
            </a:r>
            <a:r>
              <a:rPr kumimoji="0" lang="ru-RU" sz="2400" b="0" i="0" u="none" strike="noStrike" kern="1200" cap="none" spc="2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kumimoji="0" lang="ru-RU" sz="2400" b="0" i="0" u="none" strike="noStrike" kern="1200" cap="none" spc="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</a:t>
            </a:r>
            <a:r>
              <a:rPr kumimoji="0" lang="ru-RU" sz="24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kumimoji="0" lang="ru-RU" sz="24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их</a:t>
            </a:r>
            <a:r>
              <a:rPr kumimoji="0" lang="ru-RU" sz="24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родителей</a:t>
            </a:r>
            <a:r>
              <a:rPr kumimoji="0" lang="ru-RU" sz="24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(законных</a:t>
            </a:r>
            <a:r>
              <a:rPr kumimoji="0" lang="ru-RU" sz="2400" b="0" i="0" u="none" strike="noStrike" kern="1200" cap="none" spc="1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представителей):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1465"/>
              </a:lnSpc>
              <a:spcBef>
                <a:spcPts val="5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endParaRPr kumimoji="0" lang="ru-RU" sz="2400" b="0" i="0" u="none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465"/>
              </a:lnSpc>
              <a:spcBef>
                <a:spcPts val="5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9400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- объем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:</a:t>
            </a: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не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более</a:t>
            </a:r>
            <a:r>
              <a:rPr kumimoji="0" lang="ru-RU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4-х</a:t>
            </a: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коротких</a:t>
            </a: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абзацев;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63500" lvl="0" indent="-342900" algn="just" defTabSz="914400" rtl="0" eaLnBrk="1" fontAlgn="auto" latinLnBrk="0" hangingPunct="1">
              <a:lnSpc>
                <a:spcPts val="1370"/>
              </a:lnSpc>
              <a:spcBef>
                <a:spcPts val="105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endParaRPr kumimoji="0" lang="ru-RU" sz="2400" b="0" i="0" u="none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0" marR="63500" lvl="0" indent="0" algn="just" defTabSz="914400" rtl="0" eaLnBrk="1" fontAlgn="auto" latinLnBrk="0" hangingPunct="1">
              <a:lnSpc>
                <a:spcPts val="1370"/>
              </a:lnSpc>
              <a:spcBef>
                <a:spcPts val="105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9400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- форматирование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:</a:t>
            </a:r>
            <a:r>
              <a:rPr kumimoji="0" lang="ru-RU" sz="24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абзацы</a:t>
            </a: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разделены</a:t>
            </a:r>
            <a:r>
              <a:rPr kumimoji="0" lang="ru-RU" sz="2400" b="0" i="0" u="none" strike="noStrike" kern="1200" cap="none" spc="2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двойным</a:t>
            </a:r>
            <a:r>
              <a:rPr kumimoji="0" lang="ru-RU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интервалом</a:t>
            </a: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(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Enter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);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66040" lvl="0" indent="-342900" algn="just" defTabSz="914400" rtl="0" eaLnBrk="1" fontAlgn="auto" latinLnBrk="0" hangingPunct="1">
              <a:lnSpc>
                <a:spcPts val="1370"/>
              </a:lnSpc>
              <a:spcBef>
                <a:spcPts val="105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endParaRPr kumimoji="0" lang="ru-RU" sz="2400" b="0" i="0" u="none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0" marR="66040" lvl="0" indent="0" algn="just" defTabSz="914400" rtl="0" eaLnBrk="1" fontAlgn="auto" latinLnBrk="0" hangingPunct="1">
              <a:lnSpc>
                <a:spcPts val="1370"/>
              </a:lnSpc>
              <a:spcBef>
                <a:spcPts val="105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9400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- содержание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:</a:t>
            </a:r>
            <a:r>
              <a:rPr kumimoji="0" lang="ru-RU" sz="2400" b="0" i="0" u="none" strike="noStrike" kern="1200" cap="none" spc="1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избегание</a:t>
            </a:r>
            <a:r>
              <a:rPr kumimoji="0" lang="ru-RU" sz="2400" b="0" i="0" u="none" strike="noStrike" kern="1200" cap="none" spc="1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дублирования</a:t>
            </a:r>
            <a:r>
              <a:rPr kumimoji="0" lang="ru-RU" sz="2400" b="0" i="0" u="none" strike="noStrike" kern="1200" cap="none" spc="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(копирования) текста программы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64770" marR="0" lvl="0" indent="0" algn="l" defTabSz="914400" rtl="0" eaLnBrk="1" fontAlgn="auto" latinLnBrk="0" hangingPunct="1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770" marR="0" lvl="0" indent="0" algn="l" defTabSz="914400" rtl="0" eaLnBrk="1" fontAlgn="auto" latinLnBrk="0" hangingPunct="1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Структура</a:t>
            </a:r>
            <a:r>
              <a:rPr kumimoji="0" lang="en-US" sz="2400" b="1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описания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1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программы</a:t>
            </a:r>
            <a:r>
              <a:rPr kumimoji="0" lang="en-US" sz="2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4135" lvl="0" indent="-342900" algn="just" defTabSz="914400" rtl="0" eaLnBrk="1" fontAlgn="auto" latinLnBrk="0" hangingPunct="1">
              <a:lnSpc>
                <a:spcPts val="1370"/>
              </a:lnSpc>
              <a:spcBef>
                <a:spcPts val="12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endParaRPr kumimoji="0" lang="ru-RU" sz="2400" b="1" i="0" u="none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0" marR="64135" lvl="0" indent="0" algn="just" defTabSz="914400" rtl="0" eaLnBrk="1" fontAlgn="auto" latinLnBrk="0" hangingPunct="1">
              <a:lnSpc>
                <a:spcPts val="1370"/>
              </a:lnSpc>
              <a:spcBef>
                <a:spcPts val="12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9400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- </a:t>
            </a:r>
            <a:r>
              <a:rPr kumimoji="0" lang="ru-RU" sz="2400" b="0" i="0" u="sng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перечень</a:t>
            </a:r>
            <a:r>
              <a:rPr kumimoji="0" lang="ru-RU" sz="2400" b="0" i="0" u="sng" strike="noStrike" kern="1200" cap="none" spc="17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основных</a:t>
            </a:r>
            <a:r>
              <a:rPr kumimoji="0" lang="ru-RU" sz="2400" b="0" i="0" u="sng" strike="noStrike" kern="1200" cap="none" spc="1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разделов</a:t>
            </a:r>
            <a:r>
              <a:rPr kumimoji="0" lang="ru-RU" sz="2400" b="0" i="0" u="sng" strike="noStrike" kern="1200" cap="none" spc="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</a:t>
            </a:r>
            <a:r>
              <a:rPr kumimoji="0" lang="ru-RU" sz="2400" b="0" i="0" u="sng" strike="noStrike" kern="1200" cap="none" spc="1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тем</a:t>
            </a:r>
            <a:r>
              <a:rPr kumimoji="0" lang="ru-RU" sz="2400" b="0" i="0" u="sng" strike="noStrike" kern="1200" cap="none" spc="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(без</a:t>
            </a:r>
            <a:r>
              <a:rPr kumimoji="0" lang="ru-RU" sz="24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указания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количества</a:t>
            </a:r>
            <a:r>
              <a:rPr kumimoji="0" lang="ru-RU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часов);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0" marR="61595" lvl="0" indent="0" algn="just" defTabSz="914400" rtl="0" eaLnBrk="1" fontAlgn="auto" latinLnBrk="0" hangingPunct="1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94005" algn="l"/>
                <a:tab pos="1737360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- </a:t>
            </a:r>
            <a: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виды</a:t>
            </a:r>
            <a:r>
              <a:rPr kumimoji="0" lang="ru-RU" sz="2400" b="0" i="0" u="sng" strike="noStrike" kern="1200" cap="none" spc="1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</a:t>
            </a:r>
            <a:r>
              <a:rPr kumimoji="0" lang="ru-RU" sz="2400" b="0" i="0" u="sng" strike="noStrike" kern="1200" cap="none" spc="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формы</a:t>
            </a:r>
            <a:r>
              <a:rPr kumimoji="0" lang="ru-RU" sz="2400" b="0" i="0" u="sng" strike="noStrike" kern="1200" cap="none" spc="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практической</a:t>
            </a:r>
            <a:r>
              <a:rPr kumimoji="0" lang="ru-RU" sz="2400" b="0" i="0" u="sng" strike="noStrike" kern="1200" cap="none" spc="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деятельности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,</a:t>
            </a:r>
            <a:r>
              <a:rPr kumimoji="0" lang="ru-RU" sz="2400" b="0" i="0" u="none" strike="noStrike" kern="1200" cap="none" spc="1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в</a:t>
            </a:r>
            <a:r>
              <a:rPr kumimoji="0" lang="ru-RU" sz="2400" b="0" i="0" u="none" strike="noStrike" kern="1200" cap="none" spc="1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которой</a:t>
            </a:r>
            <a:r>
              <a:rPr kumimoji="0" lang="ru-RU" sz="2400" b="0" i="0" u="none" strike="noStrike" kern="1200" cap="none" spc="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будут</a:t>
            </a:r>
            <a:r>
              <a:rPr kumimoji="0" lang="ru-RU" sz="2400" b="0" i="0" u="none" strike="noStrike" kern="1200" cap="none" spc="1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участвовать</a:t>
            </a:r>
            <a:r>
              <a:rPr kumimoji="0" lang="ru-RU" sz="2400" b="0" i="0" u="none" strike="noStrike" kern="1200" cap="none" spc="2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дети,</a:t>
            </a:r>
            <a:r>
              <a:rPr kumimoji="0" lang="ru-RU" sz="2400" b="0" i="0" u="none" strike="noStrike" kern="1200" cap="none" spc="2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а</a:t>
            </a:r>
            <a:r>
              <a:rPr kumimoji="0" lang="ru-RU" sz="2400" b="0" i="0" u="none" strike="noStrike" kern="1200" cap="none" spc="2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также</a:t>
            </a:r>
            <a:r>
              <a:rPr kumimoji="0" lang="ru-RU" sz="2400" b="0" i="0" u="none" strike="noStrike" kern="1200" cap="none" spc="2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какие</a:t>
            </a:r>
            <a:r>
              <a:rPr kumimoji="0" lang="ru-RU" sz="2400" b="0" i="0" u="none" strike="noStrike" kern="1200" cap="none" spc="1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ключевые </a:t>
            </a:r>
            <a:r>
              <a:rPr kumimoji="0" lang="ru-RU" sz="2400" b="0" i="0" u="sng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компетентности (метапредметные</a:t>
            </a:r>
            <a:r>
              <a:rPr kumimoji="0" lang="ru-RU" sz="24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)</a:t>
            </a:r>
            <a:r>
              <a:rPr kumimoji="0" lang="ru-RU" sz="2400" b="0" i="0" u="sng" strike="noStrike" kern="1200" cap="none" spc="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формируются</a:t>
            </a:r>
            <a:r>
              <a:rPr kumimoji="0" lang="ru-RU" sz="2400" b="0" i="0" u="sng" strike="noStrike" kern="1200" cap="none" spc="1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в</a:t>
            </a:r>
            <a:r>
              <a:rPr kumimoji="0" lang="ru-RU" sz="2400" b="0" i="0" u="none" strike="noStrike" kern="1200" cap="none" spc="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ходе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занятий</a:t>
            </a: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как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это</a:t>
            </a:r>
            <a:r>
              <a:rPr kumimoji="0" lang="ru-RU" sz="2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происходит;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0" marR="61595" lvl="0" indent="0" algn="just" defTabSz="9144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9400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-доступные</a:t>
            </a:r>
            <a:r>
              <a:rPr kumimoji="0" lang="ru-RU" sz="2400" b="0" i="0" u="none" strike="noStrike" kern="1200" cap="none" spc="6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для</a:t>
            </a:r>
            <a:r>
              <a:rPr kumimoji="0" lang="ru-RU" sz="24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детей</a:t>
            </a:r>
            <a:r>
              <a:rPr kumimoji="0" lang="ru-RU" sz="2400" b="0" i="0" u="none" strike="noStrike" kern="1200" cap="none" spc="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социально-</a:t>
            </a:r>
            <a:r>
              <a:rPr kumimoji="0" lang="ru-RU" sz="2400" b="0" i="0" u="sng" strike="noStrike" kern="1200" cap="none" spc="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значимые</a:t>
            </a:r>
            <a:r>
              <a:rPr kumimoji="0" lang="ru-RU" sz="2400" b="0" i="0" u="sng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 </a:t>
            </a:r>
            <a:r>
              <a:rPr kumimoji="0" lang="ru-RU" sz="24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конкурсные</a:t>
            </a:r>
            <a:r>
              <a:rPr kumimoji="0" lang="ru-RU" sz="2400" b="0" i="0" u="sng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меро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приятия;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kumimoji="0" lang="ru-RU" sz="2400" b="0" i="0" u="sng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уровень</a:t>
            </a:r>
            <a:r>
              <a:rPr kumimoji="0" lang="ru-RU" sz="2400" b="0" i="0" u="none" strike="noStrike" kern="1200" cap="none" spc="2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программы,</a:t>
            </a:r>
            <a:r>
              <a:rPr kumimoji="0" lang="ru-RU" sz="2400" b="0" i="0" u="none" strike="noStrike" kern="1200" cap="none" spc="17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срок</a:t>
            </a: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ее реализации</a:t>
            </a:r>
            <a:r>
              <a:rPr kumimoji="0" lang="ru-RU" sz="2400" b="0" i="0" u="sng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общий</a:t>
            </a: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sng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объем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7348" y="6237312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74222" y="5805264"/>
            <a:ext cx="10490430" cy="637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64135" lvl="0" indent="0" algn="l" defTabSz="914400" rtl="0" eaLnBrk="1" fontAlgn="auto" latinLnBrk="0" hangingPunct="1">
              <a:lnSpc>
                <a:spcPts val="1370"/>
              </a:lnSpc>
              <a:spcBef>
                <a:spcPts val="75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  <a:tab pos="1692910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-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избыточный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объем</a:t>
            </a:r>
            <a:r>
              <a:rPr kumimoji="0" lang="en-US" sz="2400" b="0" i="0" u="none" strike="noStrike" kern="1200" cap="none" spc="14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информации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0" marR="62230" lvl="0" indent="0" algn="l" defTabSz="914400" rtl="0" eaLnBrk="1" fontAlgn="auto" latinLnBrk="0" hangingPunct="1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  <a:tab pos="800100" algn="l"/>
                <a:tab pos="912495" algn="l"/>
                <a:tab pos="1198880" algn="l"/>
                <a:tab pos="1496060" algn="l"/>
                <a:tab pos="1882775" algn="l"/>
                <a:tab pos="1931670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-дублирование</a:t>
            </a:r>
            <a:r>
              <a:rPr kumimoji="0" lang="ru-RU" sz="2400" b="0" i="0" u="none" strike="noStrike" kern="1200" cap="none" spc="1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текста программы без</a:t>
            </a:r>
            <a:r>
              <a:rPr kumimoji="0" lang="ru-RU" sz="2400" b="0" i="0" u="none" strike="noStrike" kern="1200" cap="none" spc="12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адаптации и форматирования.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23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97" y="4448980"/>
            <a:ext cx="1308925" cy="1308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87" y="1405972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 flipH="1">
            <a:off x="2207568" y="872716"/>
            <a:ext cx="8424936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7349" y="82044"/>
            <a:ext cx="3024335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395700" y="312876"/>
            <a:ext cx="66967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  «Цель </a:t>
            </a:r>
            <a:r>
              <a:rPr kumimoji="0" lang="en-US" sz="3200" b="1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программы</a:t>
            </a: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53222" y="897652"/>
            <a:ext cx="1005940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Цель программы, отражающая </a:t>
            </a:r>
            <a:r>
              <a:rPr kumimoji="0" lang="ru-RU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образовательный </a:t>
            </a:r>
            <a:r>
              <a:rPr kumimoji="0" lang="ru-RU" sz="2000" b="1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результат без перечисления задач</a:t>
            </a:r>
          </a:p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– это заранее предполагаемый результат учебного процесса. Пример употребления существительных для формулирования цели;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развитие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обеспечение, приобщение, профилактика, укрепление и т.д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Цель не может быть "создание условий" (условия уже есть, поэтому Вы и пишете программу).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Цели должен прослеживаться образовательный результат (чему КОНКРЕТНО дети научатся? каким умениям и навыкам?), цель должна быть РЕАЛЬНА (её реально достичь за 1 год), цель должна быть ИЗМЕРИМА (мы можем "измерить" результаты с помощью каких-то контрольно-измерительных инструментов – опросников, листов наблюдений, тестов и др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.).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7348" y="5714727"/>
            <a:ext cx="1728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1955539" y="4725143"/>
            <a:ext cx="10009112" cy="27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62865" lvl="0" indent="0" algn="l" defTabSz="914400" rtl="0" eaLnBrk="1" fontAlgn="auto" latinLnBrk="0" hangingPunct="1">
              <a:lnSpc>
                <a:spcPts val="1370"/>
              </a:lnSpc>
              <a:spcBef>
                <a:spcPts val="75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  <a:tab pos="975360" algn="l"/>
                <a:tab pos="1692275" algn="l"/>
              </a:tabLst>
              <a:defRPr/>
            </a:pPr>
            <a:r>
              <a:rPr kumimoji="0" lang="ru-RU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-избыточный объем</a:t>
            </a:r>
            <a:r>
              <a:rPr kumimoji="0" lang="ru-RU" sz="2000" b="0" i="0" u="none" strike="noStrike" kern="1200" cap="none" spc="14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информации</a:t>
            </a:r>
            <a:r>
              <a:rPr kumimoji="0" lang="ru-RU" sz="2000" b="0" i="0" u="none" strike="noStrike" kern="1200" cap="none" spc="12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, </a:t>
            </a:r>
            <a:r>
              <a:rPr kumimoji="0" lang="ru-RU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перечисление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задач,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87488" y="5103442"/>
            <a:ext cx="9469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в формулировке цели слова «создание условий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02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4401967"/>
            <a:ext cx="1308925" cy="1308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1268760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 flipH="1">
            <a:off x="2207568" y="872716"/>
            <a:ext cx="8424936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344" y="184267"/>
            <a:ext cx="3024336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423592" y="645932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  «Ожидаемые результаты»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39516" y="1334382"/>
            <a:ext cx="99731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Описание ожидаемых результатов с использованием   следующего   формата:</a:t>
            </a:r>
          </a:p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«</a:t>
            </a:r>
            <a:r>
              <a:rPr kumimoji="0" lang="ru-RU" sz="2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В результате освоения программы обучающиеся: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будут знать…;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будут иметь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представление…; смогут объяснить…; смогут провести исследование…; смогут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выполнить и презентовать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…; сформируют…;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смогут применить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…; приобретут опыт… и др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.».</a:t>
            </a:r>
            <a:endParaRPr kumimoji="0" lang="ru-RU" sz="24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1344" y="5725693"/>
            <a:ext cx="2124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11524" y="4833156"/>
            <a:ext cx="10371926" cy="683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62865" lvl="0" indent="0" algn="l" defTabSz="914400" rtl="0" eaLnBrk="1" fontAlgn="auto" latinLnBrk="0" hangingPunct="1">
              <a:lnSpc>
                <a:spcPts val="1370"/>
              </a:lnSpc>
              <a:spcBef>
                <a:spcPts val="75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  <a:tab pos="975360" algn="l"/>
                <a:tab pos="1692275" algn="l"/>
              </a:tabLst>
              <a:defRPr/>
            </a:pPr>
            <a:r>
              <a:rPr kumimoji="0" lang="ru-RU" sz="28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- дублирование</a:t>
            </a:r>
            <a:r>
              <a:rPr kumimoji="0" lang="ru-RU" sz="2400" b="0" i="0" u="none" strike="noStrike" kern="1200" cap="none" spc="1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(копирование)</a:t>
            </a:r>
            <a:r>
              <a:rPr kumimoji="0" lang="ru-RU" sz="2400" b="0" i="0" u="none" strike="noStrike" kern="1200" cap="none" spc="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планируемых результатов</a:t>
            </a:r>
            <a:r>
              <a:rPr kumimoji="0" lang="ru-RU" sz="2400" b="0" i="0" u="none" strike="noStrike" kern="1200" cap="none" spc="1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из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текста</a:t>
            </a:r>
            <a:r>
              <a:rPr kumimoji="0" lang="ru-RU" sz="2400" b="0" i="0" u="none" strike="noStrike" kern="1200" cap="none" spc="-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</a:p>
          <a:p>
            <a:pPr marL="0" marR="62865" lvl="0" indent="0" algn="l" defTabSz="914400" rtl="0" eaLnBrk="1" fontAlgn="auto" latinLnBrk="0" hangingPunct="1">
              <a:lnSpc>
                <a:spcPts val="1370"/>
              </a:lnSpc>
              <a:spcBef>
                <a:spcPts val="75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  <a:tab pos="975360" algn="l"/>
                <a:tab pos="1692275" algn="l"/>
              </a:tabLst>
              <a:defRPr/>
            </a:pPr>
            <a:endParaRPr kumimoji="0" lang="ru-RU" sz="2400" b="0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Arial"/>
            </a:endParaRPr>
          </a:p>
          <a:p>
            <a:pPr marL="0" marR="62865" lvl="0" indent="0" algn="l" defTabSz="914400" rtl="0" eaLnBrk="1" fontAlgn="auto" latinLnBrk="0" hangingPunct="1">
              <a:lnSpc>
                <a:spcPts val="1370"/>
              </a:lnSpc>
              <a:spcBef>
                <a:spcPts val="75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  <a:tab pos="975360" algn="l"/>
                <a:tab pos="169227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программы.</a:t>
            </a:r>
            <a:endParaRPr kumimoji="0" lang="ru-RU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05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1268760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 flipH="1">
            <a:off x="2207568" y="872716"/>
            <a:ext cx="8424936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344" y="184267"/>
            <a:ext cx="3024336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035660" y="728700"/>
            <a:ext cx="73808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  «Особые условия»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39516" y="1334382"/>
            <a:ext cx="99731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Информация об особых условиях реализации программы (при наличии). </a:t>
            </a:r>
            <a:r>
              <a:rPr kumimoji="0" lang="ru-RU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Например: </a:t>
            </a:r>
            <a:endParaRPr kumimoji="0" lang="ru-RU" sz="2400" b="1" i="1" u="none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Наличие медицинской справки, </a:t>
            </a:r>
            <a:r>
              <a:rPr kumimoji="0" lang="ru-RU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платная </a:t>
            </a:r>
            <a:r>
              <a:rPr kumimoji="0" lang="ru-RU" sz="2400" b="1" i="1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программа, применение дистанционных технологий </a:t>
            </a:r>
            <a:r>
              <a:rPr kumimoji="0" lang="ru-RU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и т.д</a:t>
            </a:r>
            <a:r>
              <a:rPr kumimoji="0" lang="ru-RU" sz="2400" b="1" i="1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.</a:t>
            </a:r>
          </a:p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Программа только для детей, посещающих </a:t>
            </a:r>
            <a:r>
              <a:rPr kumimoji="0" lang="ru-RU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данное учреждение.</a:t>
            </a:r>
          </a:p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Вы работаете с детьми с ОВЗ, в разделе «Особые условия» необходимо прописать какие у Вас есть условия для проведения занятий с такими детьми.</a:t>
            </a:r>
          </a:p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Если уровень программы базовый, то в разделе «Особые условия» нужно прописать, что: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«Принимаются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дети, прошедшие  стартовый уровень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программы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»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72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5376319"/>
            <a:ext cx="957868" cy="8249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16" y="980728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 flipH="1">
            <a:off x="2207568" y="872716"/>
            <a:ext cx="8424936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344" y="184267"/>
            <a:ext cx="3024336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43772" y="184268"/>
            <a:ext cx="6516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  «Преподаватели»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3492" y="800707"/>
            <a:ext cx="10189132" cy="4575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770" marR="61595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36015" algn="l"/>
                <a:tab pos="1230630" algn="l"/>
                <a:tab pos="1875155" algn="l"/>
                <a:tab pos="2251075" algn="l"/>
                <a:tab pos="2706370" algn="l"/>
              </a:tabLst>
              <a:defRPr/>
            </a:pPr>
            <a:r>
              <a:rPr kumimoji="0" lang="ru-RU" sz="2000" b="1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Информация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 </a:t>
            </a:r>
            <a:r>
              <a:rPr kumimoji="0" lang="ru-RU" sz="2000" b="1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всех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ru-RU" sz="2000" b="1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педагогах</a:t>
            </a:r>
            <a:r>
              <a:rPr kumimoji="0" lang="ru-RU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kumimoji="0" lang="ru-RU" sz="2000" b="1" i="0" u="none" strike="noStrike" kern="1200" cap="none" spc="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участвующих</a:t>
            </a:r>
            <a:r>
              <a:rPr kumimoji="0" lang="ru-RU" sz="20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kumimoji="0" lang="ru-RU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реализации</a:t>
            </a:r>
            <a:r>
              <a:rPr kumimoji="0" lang="ru-RU" sz="20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программы.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Обязательные сведения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каждого</a:t>
            </a:r>
            <a:r>
              <a:rPr kumimoji="0" lang="ru-RU" sz="2400" b="0" i="0" u="none" strike="noStrike" kern="1200" cap="none" spc="21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педагога: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1465"/>
              </a:lnSpc>
              <a:spcBef>
                <a:spcPts val="5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endParaRPr kumimoji="0" lang="ru-RU" sz="24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1465"/>
              </a:lnSpc>
              <a:spcBef>
                <a:spcPts val="5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фамилия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,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имя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,</a:t>
            </a:r>
            <a:r>
              <a:rPr kumimoji="0" lang="en-US" sz="24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отчество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(полностью);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1465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endParaRPr kumimoji="0" lang="ru-RU" sz="2400" b="0" i="0" u="none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ts val="1465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занимаемая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должность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6350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  <a:tab pos="150558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уровень	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профессионального</a:t>
            </a:r>
            <a:r>
              <a:rPr kumimoji="0" lang="ru-RU" sz="2400" b="0" i="0" u="none" strike="noStrike" kern="1200" cap="none" spc="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образования</a:t>
            </a:r>
            <a:r>
              <a:rPr kumimoji="0" lang="ru-RU" sz="2400" b="0" i="0" u="none" strike="noStrike" kern="1200" cap="none" spc="2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(высшее,</a:t>
            </a:r>
            <a:r>
              <a:rPr kumimoji="0" lang="ru-RU" sz="2400" b="0" i="0" u="none" strike="noStrike" kern="1200" cap="none" spc="26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среднее</a:t>
            </a:r>
            <a:r>
              <a:rPr kumimoji="0" lang="ru-RU" sz="2400" b="0" i="0" u="none" strike="noStrike" kern="1200" cap="none" spc="14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профессиональное);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65405" lvl="0" indent="-342900" algn="just" defTabSz="914400" rtl="0" eaLnBrk="1" fontAlgn="auto" latinLnBrk="0" hangingPunct="1">
              <a:lnSpc>
                <a:spcPts val="1370"/>
              </a:lnSpc>
              <a:spcBef>
                <a:spcPts val="12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endParaRPr kumimoji="0" lang="ru-RU" sz="2400" b="0" i="0" u="none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65405" lvl="0" indent="-342900" algn="just" defTabSz="914400" rtl="0" eaLnBrk="1" fontAlgn="auto" latinLnBrk="0" hangingPunct="1">
              <a:lnSpc>
                <a:spcPts val="1370"/>
              </a:lnSpc>
              <a:spcBef>
                <a:spcPts val="12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квалификация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,</a:t>
            </a: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звание,</a:t>
            </a: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ученая</a:t>
            </a: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степень</a:t>
            </a:r>
            <a:r>
              <a:rPr kumimoji="0" lang="ru-RU" sz="2400" b="0" i="0" u="none" strike="noStrike" kern="1200" cap="none" spc="2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(при</a:t>
            </a: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наличии).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64770" marR="0" lvl="0" indent="0" algn="l" defTabSz="914400" rtl="0" eaLnBrk="1" fontAlgn="auto" latinLnBrk="0" hangingPunct="1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770" marR="0" lvl="0" indent="0" algn="l" defTabSz="914400" rtl="0" eaLnBrk="1" fontAlgn="auto" latinLnBrk="0" hangingPunct="1">
              <a:lnSpc>
                <a:spcPts val="13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Дополнительные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сведения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3500" lvl="0" indent="-342900" algn="just" defTabSz="914400" rtl="0" eaLnBrk="1" fontAlgn="auto" latinLnBrk="0" hangingPunct="1">
              <a:lnSpc>
                <a:spcPts val="1370"/>
              </a:lnSpc>
              <a:spcBef>
                <a:spcPts val="12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63500" lvl="0" indent="-342900" algn="just" defTabSz="914400" rtl="0" eaLnBrk="1" fontAlgn="auto" latinLnBrk="0" hangingPunct="1">
              <a:lnSpc>
                <a:spcPts val="1370"/>
              </a:lnSpc>
              <a:spcBef>
                <a:spcPts val="12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не</a:t>
            </a:r>
            <a:r>
              <a:rPr kumimoji="0" lang="ru-RU" sz="2400" b="0" i="0" u="none" strike="noStrike" kern="1200" cap="none" spc="28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более</a:t>
            </a:r>
            <a:r>
              <a:rPr kumimoji="0" lang="ru-RU" sz="2400" b="0" i="0" u="none" strike="noStrike" kern="1200" cap="none" spc="2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2-х</a:t>
            </a:r>
            <a:r>
              <a:rPr kumimoji="0" lang="ru-RU" sz="2400" b="0" i="0" u="none" strike="noStrike" kern="1200" cap="none" spc="2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значимых</a:t>
            </a:r>
            <a:r>
              <a:rPr kumimoji="0" lang="ru-RU" sz="2400" b="0" i="0" u="none" strike="noStrike" kern="1200" cap="none" spc="1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профессиональных</a:t>
            </a: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достижений;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уникальные</a:t>
            </a:r>
            <a:r>
              <a:rPr kumimoji="0" lang="ru-RU" sz="24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качества</a:t>
            </a:r>
            <a:r>
              <a:rPr kumimoji="0" lang="ru-RU" sz="24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педагога</a:t>
            </a:r>
            <a:r>
              <a:rPr kumimoji="0" lang="ru-RU" sz="24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</a:t>
            </a:r>
            <a:r>
              <a:rPr kumimoji="0" lang="ru-RU" sz="2400" b="0" i="0" u="none" strike="noStrike" kern="1200" cap="none" spc="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предметной</a:t>
            </a:r>
            <a:r>
              <a:rPr kumimoji="0" lang="ru-RU" sz="2400" b="0" i="0" u="none" strike="noStrike" kern="1200" cap="none" spc="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области.</a:t>
            </a:r>
            <a:r>
              <a:rPr kumimoji="0" lang="ru-RU" sz="2400" b="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Например:</a:t>
            </a:r>
            <a:r>
              <a:rPr kumimoji="0" lang="ru-RU" sz="2400" b="1" i="1" u="none" strike="noStrike" kern="1200" cap="none" spc="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</a:t>
            </a:r>
            <a:r>
              <a:rPr kumimoji="0" lang="ru-RU" sz="2400" b="1" i="1" u="none" strike="noStrike" kern="1200" cap="none" spc="1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народных</a:t>
            </a:r>
            <a:r>
              <a:rPr kumimoji="0" lang="ru-RU" sz="2400" b="1" i="1" u="none" strike="noStrike" kern="1200" cap="none" spc="1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промыслов,</a:t>
            </a:r>
            <a:r>
              <a:rPr kumimoji="0" lang="ru-RU" sz="2400" b="1" i="1" u="none" strike="noStrike" kern="1200" cap="none" spc="1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профессиональный фотограф</a:t>
            </a:r>
            <a:r>
              <a:rPr kumimoji="0" lang="ru-RU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kumimoji="0" lang="ru-RU" sz="2400" b="1" i="1" u="none" strike="noStrike" kern="1200" cap="none" spc="2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дизайнер,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эксперт</a:t>
            </a:r>
            <a:r>
              <a:rPr kumimoji="0" lang="ru-RU" sz="2400" b="1" i="1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др.</a:t>
            </a:r>
            <a:endParaRPr kumimoji="0" lang="ru-RU" sz="2400" b="1" i="1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1344" y="6201307"/>
            <a:ext cx="14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26650" y="5517232"/>
            <a:ext cx="10656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минимальный перечень данных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(например: ФИО без должности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 образования;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-избыточная информация.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15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76" y="4868066"/>
            <a:ext cx="1023528" cy="8952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76" y="900442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 flipH="1">
            <a:off x="2207568" y="872716"/>
            <a:ext cx="8424936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2176" y="163378"/>
            <a:ext cx="3024336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31704" y="332656"/>
            <a:ext cx="752483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5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  «Материально- техническая база»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44344" y="728700"/>
            <a:ext cx="100682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Краткое описание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технического 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методического обеспечения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программы: объем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не более 2-х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абзацев; форматирование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абзацы разделены двойным интервалом (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Enter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</a:t>
            </a: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котором проводятся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занятия;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(например: учебный класс, компьютерный класс,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хореографический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зал, мастерская, лаборатория, студия, актовый зал, спортивный зал)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ОСНОВНОГО оборудования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инструментов и технических средств, а также перечень расходных материалов, используемых в процессе обучения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Дополнительные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сведения:  </a:t>
            </a:r>
            <a:r>
              <a:rPr kumimoji="0" lang="ru-RU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специальной форме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одежды или экипировке, требуемой для участия в программе (при необходимости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). Писать то, что есть, а не то, что необходимо.</a:t>
            </a:r>
            <a:endParaRPr kumimoji="0" lang="ru-RU" sz="24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5795199"/>
            <a:ext cx="1847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06180" y="5193196"/>
            <a:ext cx="102277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не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назван тип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помещения;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отсутствует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технике, инструментах или расходных материалах, необходимых для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занятий.</a:t>
            </a:r>
            <a:endParaRPr kumimoji="0" lang="ru-RU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25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25" y="3861048"/>
            <a:ext cx="1308925" cy="1308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1268760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 flipH="1">
            <a:off x="2207568" y="872716"/>
            <a:ext cx="8424936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344" y="184267"/>
            <a:ext cx="3024336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359696" y="645932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  «Код видео»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39516" y="1334382"/>
            <a:ext cx="99731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Использование ссылок с популярных </a:t>
            </a:r>
            <a:r>
              <a:rPr kumimoji="0" lang="ru-RU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видеохостингов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, таких как «</a:t>
            </a:r>
            <a:r>
              <a:rPr kumimoji="0" lang="ru-RU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ВКонтакте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» или «RUTUBE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».</a:t>
            </a:r>
            <a:endParaRPr kumimoji="0" lang="ru-RU" sz="24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6524" y="5409220"/>
            <a:ext cx="1432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44344" y="4005064"/>
            <a:ext cx="10356312" cy="1192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62865" lvl="0" indent="0" algn="just" defTabSz="914400" rtl="0" eaLnBrk="1" fontAlgn="auto" latinLnBrk="0" hangingPunct="1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  <a:tab pos="163512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- некорректная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	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ссылка</a:t>
            </a:r>
            <a:r>
              <a:rPr kumimoji="0" lang="ru-RU" sz="2400" b="0" i="0" u="none" strike="noStrike" kern="1200" cap="none" spc="10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(ссылка</a:t>
            </a:r>
            <a:r>
              <a:rPr kumimoji="0" lang="ru-RU" sz="24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на</a:t>
            </a:r>
            <a:r>
              <a:rPr kumimoji="0" lang="ru-RU" sz="24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видео,</a:t>
            </a:r>
            <a:r>
              <a:rPr kumimoji="0" lang="ru-RU" sz="2400" b="0" i="0" u="none" strike="noStrike" kern="1200" cap="none" spc="3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которое</a:t>
            </a:r>
            <a:r>
              <a:rPr kumimoji="0" lang="ru-RU" sz="2400" b="0" i="0" u="none" strike="noStrike" kern="1200" cap="none" spc="14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недоступно</a:t>
            </a:r>
            <a:r>
              <a:rPr kumimoji="0" lang="ru-RU" sz="2400" b="0" i="0" u="none" strike="noStrike" kern="1200" cap="none" spc="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для</a:t>
            </a: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публичного</a:t>
            </a:r>
            <a:r>
              <a:rPr kumimoji="0" lang="ru-RU" sz="2400" b="0" i="0" u="none" strike="noStrike" kern="1200" cap="none" spc="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просмотра,</a:t>
            </a:r>
            <a:r>
              <a:rPr kumimoji="0" lang="ru-RU" sz="2400" b="0" i="0" u="none" strike="noStrike" kern="1200" cap="none" spc="1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или</a:t>
            </a:r>
            <a:r>
              <a:rPr kumimoji="0" lang="ru-RU" sz="2400" b="0" i="0" u="none" strike="noStrike" kern="1200" cap="none" spc="9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на</a:t>
            </a:r>
            <a:r>
              <a:rPr kumimoji="0" lang="ru-RU" sz="2400" b="0" i="0" u="none" strike="noStrike" kern="1200" cap="none" spc="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неподдерживаемый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ресурс;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видео</a:t>
            </a:r>
            <a:r>
              <a:rPr kumimoji="0" lang="ru-RU" sz="2400" b="0" i="0" u="none" strike="noStrike" kern="1200" cap="none" spc="2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</a:t>
            </a:r>
            <a:r>
              <a:rPr kumimoji="0" lang="ru-RU" sz="2400" b="0" i="0" u="none" strike="noStrike" kern="1200" cap="none" spc="2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отражает</a:t>
            </a:r>
            <a:r>
              <a:rPr kumimoji="0" lang="ru-RU" sz="2400" b="0" i="0" u="none" strike="noStrike" kern="1200" cap="none" spc="2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суть</a:t>
            </a:r>
            <a:r>
              <a:rPr kumimoji="0" lang="ru-RU" sz="2400" b="0" i="0" u="none" strike="noStrike" kern="1200" cap="none" spc="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программы</a:t>
            </a:r>
            <a:r>
              <a:rPr kumimoji="0" lang="ru-RU" sz="24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</a:t>
            </a:r>
            <a:r>
              <a:rPr kumimoji="0" lang="ru-RU" sz="24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имеет</a:t>
            </a:r>
            <a:r>
              <a:rPr kumimoji="0" lang="ru-RU" sz="2400" b="0" i="0" u="none" strike="noStrike" kern="1200" cap="none" spc="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низкое техническое</a:t>
            </a:r>
            <a:r>
              <a:rPr kumimoji="0" lang="ru-RU" sz="2400" b="0" i="0" u="none" strike="noStrike" kern="1200" cap="none" spc="14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качество.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92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91" y="4871455"/>
            <a:ext cx="984889" cy="10058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1268760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 flipH="1">
            <a:off x="2207568" y="872716"/>
            <a:ext cx="8424936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1609" y="188640"/>
            <a:ext cx="3824171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«Основное»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179676" y="773415"/>
            <a:ext cx="7452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  «Группы/ классы»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39516" y="1358190"/>
            <a:ext cx="993049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Название группы: </a:t>
            </a:r>
            <a:r>
              <a:rPr kumimoji="0" lang="ru-RU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чтобы было понятно родителям при записи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Преподаватель:</a:t>
            </a:r>
            <a:r>
              <a:rPr kumimoji="0" lang="ru-RU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ФИО преподавателя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Период обучения (в текущем учебном году):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Прием заявок на текущий учебный год: </a:t>
            </a:r>
            <a:r>
              <a:rPr kumimoji="0" lang="ru-RU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актуальные даты, иначе родители не смогут записать ребенка на обучение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Возраст:</a:t>
            </a:r>
            <a:r>
              <a:rPr kumimoji="0" lang="ru-RU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должны быть те же возрастные границы, что и в разделе «Основное»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Количество часов в год: </a:t>
            </a:r>
            <a:r>
              <a:rPr kumimoji="0" lang="ru-RU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должна быть та же цифра, что и в </a:t>
            </a:r>
            <a:r>
              <a:rPr kumimoji="0" lang="ru-RU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разделе </a:t>
            </a:r>
            <a:r>
              <a:rPr kumimoji="0" lang="ru-RU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«Содержание программы»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Минимальный размер </a:t>
            </a:r>
            <a:r>
              <a:rPr kumimoji="0" lang="ru-RU" sz="2000" b="1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группы: </a:t>
            </a:r>
            <a:r>
              <a:rPr kumimoji="0" lang="ru-RU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чел.</a:t>
            </a:r>
            <a:endParaRPr kumimoji="0" lang="ru-RU" sz="20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Максимальный размер </a:t>
            </a:r>
            <a:r>
              <a:rPr kumimoji="0" lang="ru-RU" sz="2000" b="1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группы</a:t>
            </a:r>
            <a:r>
              <a:rPr kumimoji="0" lang="ru-RU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: чел. ( </a:t>
            </a:r>
            <a:r>
              <a:rPr kumimoji="0" lang="ru-RU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та же цифра, что и в разделе «Основное</a:t>
            </a:r>
            <a:r>
              <a:rPr kumimoji="0" lang="ru-RU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»).</a:t>
            </a:r>
            <a:endParaRPr kumimoji="0" lang="ru-RU" sz="20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1364" y="5985284"/>
            <a:ext cx="1692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44344" y="4761149"/>
            <a:ext cx="9960268" cy="1795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35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</a:tabLst>
              <a:defRPr/>
            </a:pPr>
            <a:r>
              <a:rPr kumimoji="0" lang="ru-RU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- </a:t>
            </a:r>
            <a:r>
              <a:rPr kumimoji="0" lang="en-US" sz="20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раздел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не</a:t>
            </a:r>
            <a:r>
              <a:rPr kumimoji="0" lang="en-US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заполнен</a:t>
            </a:r>
            <a:r>
              <a:rPr kumimoji="0" lang="en-US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;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0" marR="62865" lvl="0" indent="0" algn="just" defTabSz="914400" rtl="0" eaLnBrk="1" fontAlgn="auto" latinLnBrk="0" hangingPunct="1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  <a:tab pos="154686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-неполные</a:t>
            </a:r>
            <a:r>
              <a:rPr kumimoji="0" lang="ru-RU" sz="2000" b="0" i="0" u="none" strike="noStrike" kern="1200" cap="none" spc="19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данные;</a:t>
            </a:r>
          </a:p>
          <a:p>
            <a:pPr marL="0" marR="62865" lvl="0" indent="0" algn="just" defTabSz="914400" rtl="0" eaLnBrk="1" fontAlgn="auto" latinLnBrk="0" hangingPunct="1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  <a:tab pos="1546860" algn="l"/>
              </a:tabLst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Количество часов в год в «Содержании» и количество часов в год в разделе «Группы-классы» должно быть одинаковым, а количество часов по расписанию может НЕМНОГО отличаться из-за того, что занятий нет в праздники, но их не может быть меньше, чем кол - во часов в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год.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38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63" y="4941168"/>
            <a:ext cx="1308925" cy="9084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53" y="1786659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 flipH="1">
            <a:off x="3226768" y="812029"/>
            <a:ext cx="8424936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344" y="184267"/>
            <a:ext cx="3024336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«Раздел»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991544" y="728700"/>
            <a:ext cx="9001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  «Направленность», «Профиль», «Теги»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44343" y="1816528"/>
            <a:ext cx="100682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Выбрать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направленность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Выбрать из выпадающего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списка направленность: социально-гуманитарная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художественная, техническая, естественнонаучная, физкультурно-спортивная,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туристско-краеведческая.</a:t>
            </a:r>
          </a:p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Профиль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Выбрать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выпадающего списка нужный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профиль.</a:t>
            </a:r>
          </a:p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Теги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это ключевые слова, которые помогут быстрее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найти вашу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программу. Например, «школьный театр», «занятия в театре», «театр для детей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».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1344" y="5805264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03512" y="4941168"/>
            <a:ext cx="3345954" cy="461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03512" y="5402834"/>
            <a:ext cx="9109012" cy="1068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62865" lvl="0" indent="0" algn="l" defTabSz="914400" rtl="0" eaLnBrk="1" fontAlgn="auto" latinLnBrk="0" hangingPunct="1">
              <a:lnSpc>
                <a:spcPts val="1370"/>
              </a:lnSpc>
              <a:spcBef>
                <a:spcPts val="75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  <a:tab pos="975360" algn="l"/>
                <a:tab pos="169227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- выбранный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профиль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не</a:t>
            </a:r>
            <a:r>
              <a:rPr kumimoji="0" lang="ru-RU" sz="2400" b="0" i="0" u="none" strike="noStrike" kern="1200" cap="none" spc="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соответствует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реальному</a:t>
            </a:r>
            <a:r>
              <a:rPr kumimoji="0" lang="ru-RU" sz="2400" b="0" i="0" u="none" strike="noStrike" kern="1200" cap="none" spc="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содержанию </a:t>
            </a:r>
          </a:p>
          <a:p>
            <a:pPr marL="342900" marR="62865" lvl="0" indent="-342900" algn="l" defTabSz="914400" rtl="0" eaLnBrk="1" fontAlgn="auto" latinLnBrk="0" hangingPunct="1">
              <a:lnSpc>
                <a:spcPts val="1370"/>
              </a:lnSpc>
              <a:spcBef>
                <a:spcPts val="75"/>
              </a:spcBef>
              <a:spcAft>
                <a:spcPts val="0"/>
              </a:spcAft>
              <a:buClrTx/>
              <a:buSzPts val="1200"/>
              <a:buFontTx/>
              <a:buChar char="-"/>
              <a:tabLst>
                <a:tab pos="267970" algn="l"/>
                <a:tab pos="975360" algn="l"/>
                <a:tab pos="1692275" algn="l"/>
              </a:tabLst>
              <a:defRPr/>
            </a:pPr>
            <a:endParaRPr kumimoji="0" lang="ru-RU" sz="24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Arial"/>
            </a:endParaRPr>
          </a:p>
          <a:p>
            <a:pPr marL="0" marR="62865" lvl="0" indent="0" algn="l" defTabSz="914400" rtl="0" eaLnBrk="1" fontAlgn="auto" latinLnBrk="0" hangingPunct="1">
              <a:lnSpc>
                <a:spcPts val="1370"/>
              </a:lnSpc>
              <a:spcBef>
                <a:spcPts val="75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  <a:tab pos="975360" algn="l"/>
                <a:tab pos="169227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программы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,</a:t>
            </a:r>
            <a:r>
              <a:rPr kumimoji="0" lang="ru-RU" sz="2400" b="0" i="0" u="none" strike="noStrike" kern="1200" cap="none" spc="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вследствие</a:t>
            </a:r>
            <a:r>
              <a:rPr kumimoji="0" lang="ru-RU" sz="2400" b="0" i="0" u="none" strike="noStrike" kern="1200" cap="none" spc="1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невнимательного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1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изучения</a:t>
            </a:r>
            <a:r>
              <a:rPr kumimoji="0" lang="ru-RU" sz="2400" b="0" i="0" u="none" strike="noStrike" kern="1200" cap="none" spc="14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полного</a:t>
            </a:r>
            <a:r>
              <a:rPr kumimoji="0" lang="ru-RU" sz="2400" b="0" i="0" u="none" strike="noStrike" kern="1200" cap="none" spc="2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списка</a:t>
            </a:r>
            <a:r>
              <a:rPr kumimoji="0" lang="ru-RU" sz="2400" b="0" i="0" u="none" strike="noStrike" kern="1200" cap="none" spc="2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endParaRPr kumimoji="0" lang="ru-RU" sz="2400" b="0" i="0" u="none" strike="noStrike" kern="1200" cap="none" spc="27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Arial"/>
            </a:endParaRPr>
          </a:p>
          <a:p>
            <a:pPr marL="0" marR="62865" lvl="0" indent="0" algn="l" defTabSz="914400" rtl="0" eaLnBrk="1" fontAlgn="auto" latinLnBrk="0" hangingPunct="1">
              <a:lnSpc>
                <a:spcPts val="1370"/>
              </a:lnSpc>
              <a:spcBef>
                <a:spcPts val="75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  <a:tab pos="975360" algn="l"/>
                <a:tab pos="1692275" algn="l"/>
              </a:tabLst>
              <a:defRPr/>
            </a:pPr>
            <a:endParaRPr kumimoji="0" lang="ru-RU" sz="2400" b="0" i="0" u="none" strike="noStrike" kern="1200" cap="none" spc="27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Arial"/>
            </a:endParaRPr>
          </a:p>
          <a:p>
            <a:pPr marL="0" marR="62865" lvl="0" indent="0" algn="l" defTabSz="914400" rtl="0" eaLnBrk="1" fontAlgn="auto" latinLnBrk="0" hangingPunct="1">
              <a:lnSpc>
                <a:spcPts val="1370"/>
              </a:lnSpc>
              <a:spcBef>
                <a:spcPts val="75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  <a:tab pos="975360" algn="l"/>
                <a:tab pos="169227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доступных</a:t>
            </a:r>
            <a:r>
              <a:rPr kumimoji="0" lang="ru-RU" sz="2400" b="0" i="0" u="none" strike="noStrike" kern="1200" cap="none" spc="12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профилей.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33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4545124"/>
            <a:ext cx="1308925" cy="11657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1268760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 flipH="1">
            <a:off x="2207568" y="872716"/>
            <a:ext cx="8424936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344" y="184267"/>
            <a:ext cx="3024336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«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Обложка»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47728" y="584684"/>
            <a:ext cx="67687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  «Обложка»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44344" y="1094250"/>
            <a:ext cx="100682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770" marR="64135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4535" algn="l"/>
                <a:tab pos="1830705" algn="l"/>
                <a:tab pos="2155825" algn="l"/>
              </a:tabLst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</a:t>
            </a:r>
            <a:r>
              <a:rPr kumimoji="0" lang="ru-RU" sz="2400" b="1" i="0" u="none" strike="noStrike" kern="1200" cap="none" spc="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очных</a:t>
            </a:r>
            <a:r>
              <a:rPr kumimoji="0" lang="ru-RU" sz="2400" b="1" i="0" u="none" strike="noStrike" kern="1200" cap="none" spc="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</a:t>
            </a:r>
            <a:r>
              <a:rPr kumimoji="0" lang="ru-RU" sz="2400" b="0" i="0" u="none" strike="noStrike" kern="1200" cap="none" spc="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размещение</a:t>
            </a:r>
            <a:r>
              <a:rPr kumimoji="0" lang="ru-RU" sz="2400" b="0" i="0" u="none" strike="noStrike" kern="1200" cap="none" spc="1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репортажных</a:t>
            </a:r>
            <a:r>
              <a:rPr kumimoji="0" lang="ru-RU" sz="2400" b="0" i="0" u="none" strike="noStrike" kern="1200" cap="none" spc="2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фотографий</a:t>
            </a:r>
            <a:r>
              <a:rPr kumimoji="0" lang="ru-RU" sz="2400" b="0" i="0" u="none" strike="noStrike" kern="1200" cap="none" spc="2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kumimoji="0" lang="ru-RU" sz="2400" b="0" i="0" u="none" strike="noStrike" kern="1200" cap="none" spc="2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занятий,</a:t>
            </a:r>
            <a:r>
              <a:rPr kumimoji="0" lang="ru-RU" sz="2400" b="0" i="0" u="none" strike="noStrike" kern="1200" cap="none" spc="2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kumimoji="0" lang="ru-RU" sz="2400" b="0" i="0" u="none" strike="noStrike" kern="1200" cap="none" spc="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которых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запечатлена деятельность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детей.</a:t>
            </a:r>
            <a:r>
              <a:rPr kumimoji="0" lang="ru-RU" sz="2400" b="0" i="0" u="none" strike="noStrike" kern="1200" cap="none" spc="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sz="2400" b="0" i="0" u="none" strike="noStrike" kern="1200" cap="none" spc="19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770" marR="64135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4535" algn="l"/>
                <a:tab pos="1830705" algn="l"/>
                <a:tab pos="2155825" algn="l"/>
              </a:tabLst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дистанционных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</a:t>
            </a:r>
            <a:r>
              <a:rPr kumimoji="0" lang="ru-RU" sz="2400" b="0" i="0" u="none" strike="noStrike" kern="1200" cap="none" spc="12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допускается использование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сгенерированных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иллюстраций</a:t>
            </a:r>
            <a:r>
              <a:rPr kumimoji="0" lang="ru-RU" sz="2400" b="0" i="0" u="none" strike="noStrike" kern="1200" cap="none" spc="17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например:</a:t>
            </a:r>
            <a:r>
              <a:rPr kumimoji="0" lang="ru-RU" sz="2400" b="0" i="0" u="none" strike="noStrike" kern="1200" cap="none" spc="10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созданных</a:t>
            </a:r>
            <a:r>
              <a:rPr kumimoji="0" lang="ru-RU" sz="2400" b="0" i="0" u="none" strike="noStrike" kern="1200" cap="none" spc="1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kumimoji="0" lang="ru-RU" sz="2400" b="0" i="0" u="none" strike="noStrike" kern="1200" cap="none" spc="1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помощью</a:t>
            </a:r>
            <a:r>
              <a:rPr kumimoji="0" lang="ru-RU" sz="2400" b="0" i="0" u="none" strike="noStrike" kern="1200" cap="none" spc="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нейросетей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</a:t>
            </a:r>
            <a:r>
              <a:rPr kumimoji="0" lang="ru-RU" sz="24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которые</a:t>
            </a:r>
            <a:r>
              <a:rPr kumimoji="0" lang="ru-RU" sz="24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наглядно</a:t>
            </a:r>
            <a:r>
              <a:rPr kumimoji="0" lang="ru-RU" sz="2400" b="0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отражают</a:t>
            </a:r>
            <a:r>
              <a:rPr kumimoji="0" lang="ru-RU" sz="2400" b="0" i="0" u="none" strike="noStrike" kern="1200" cap="none" spc="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содержание программы.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6477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Требования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изображению</a:t>
            </a:r>
            <a:r>
              <a:rPr kumimoji="0" lang="en-US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-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размер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не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менее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706</a:t>
            </a: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х</a:t>
            </a: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470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пикселей;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Symbol" panose="05050102010706020507" pitchFamily="18" charset="2"/>
                <a:cs typeface="Times New Roman" pitchFamily="18" charset="0"/>
              </a:rPr>
              <a:t>-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объем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:</a:t>
            </a:r>
            <a:r>
              <a:rPr kumimoji="0" lang="en-US" sz="24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до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1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Мб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;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Symbol" panose="05050102010706020507" pitchFamily="18" charset="2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ориентация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горизонтальная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itchFamily="18" charset="0"/>
              </a:rPr>
              <a:t>.</a:t>
            </a:r>
            <a:endParaRPr kumimoji="0" lang="ru-RU" sz="24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1344" y="5805263"/>
            <a:ext cx="2124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19536" y="4149080"/>
            <a:ext cx="101512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размещение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фотографий, скачанных из Интернета и не имеющих отношения к реальной деятельности по данной программе;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использование сканов титульного листа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фотографии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не отражают содержание (профиль) программы;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н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изкое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фотографий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несоблюдение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размеру  и (или)  объему и (или)	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ориентации</a:t>
            </a:r>
            <a:r>
              <a:rPr kumimoji="0" lang="ru-RU" sz="2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изображения (например: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перевернутая или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вертикальная фотография);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одинаковых изображений для разных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8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4401967"/>
            <a:ext cx="1308925" cy="1308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1268760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 flipH="1">
            <a:off x="2207568" y="872716"/>
            <a:ext cx="8424936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344" y="184267"/>
            <a:ext cx="3024336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«Галерея»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67708" y="645932"/>
            <a:ext cx="69487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  «Галерея»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44344" y="1230708"/>
            <a:ext cx="1006828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770" marR="74295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9989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Размещение	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дополнительных</a:t>
            </a:r>
            <a:r>
              <a:rPr kumimoji="0" lang="ru-RU" sz="2400" b="0" i="0" u="none" strike="noStrike" kern="1200" cap="none" spc="14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фотографий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которые</a:t>
            </a:r>
            <a:r>
              <a:rPr kumimoji="0" lang="ru-RU" sz="2400" b="0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наглядно</a:t>
            </a:r>
            <a:r>
              <a:rPr kumimoji="0" lang="ru-RU" sz="2400" b="0" i="0" u="none" strike="noStrike" kern="1200" cap="none" spc="1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демонстрируют</a:t>
            </a:r>
            <a:r>
              <a:rPr kumimoji="0" lang="ru-RU" sz="2400" b="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</a:t>
            </a:r>
            <a:r>
              <a:rPr kumimoji="0" lang="ru-RU" sz="2400" b="0" i="0" u="none" strike="noStrike" kern="1200" cap="none" spc="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обучения</a:t>
            </a:r>
            <a:r>
              <a:rPr kumimoji="0" lang="ru-RU" sz="2400" b="0" i="0" u="none" strike="noStrike" kern="1200" cap="none" spc="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kumimoji="0" lang="ru-RU" sz="2400" b="0" i="0" u="none" strike="noStrike" kern="1200" cap="none" spc="16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реальную</a:t>
            </a:r>
            <a:r>
              <a:rPr kumimoji="0" lang="ru-RU" sz="2400" b="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учебную,</a:t>
            </a:r>
            <a:r>
              <a:rPr kumimoji="0" lang="ru-RU" sz="2400" b="0" i="0" u="none" strike="noStrike" kern="120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творческую</a:t>
            </a:r>
            <a:r>
              <a:rPr kumimoji="0" lang="ru-RU" sz="2400" b="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</a:t>
            </a:r>
            <a:r>
              <a:rPr kumimoji="0" lang="ru-RU" sz="2400" b="0" i="0" u="none" strike="noStrike" kern="1200" cap="none" spc="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спортивную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77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Требования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</a:t>
            </a:r>
            <a:r>
              <a:rPr kumimoji="0" lang="en-US" sz="2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изображению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1470"/>
              </a:lnSpc>
              <a:spcBef>
                <a:spcPts val="1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endParaRPr kumimoji="0" lang="ru-RU" sz="2400" b="0" i="0" u="none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1470"/>
              </a:lnSpc>
              <a:spcBef>
                <a:spcPts val="1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размер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: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не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менее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706</a:t>
            </a:r>
            <a:r>
              <a:rPr kumimoji="0" lang="ru-RU" sz="24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х</a:t>
            </a: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470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пикселей;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1465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endParaRPr kumimoji="0" lang="ru-RU" sz="2400" b="0" i="0" u="none" strike="noStrike" kern="1200" cap="none" spc="-5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1465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объем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:</a:t>
            </a:r>
            <a:r>
              <a:rPr kumimoji="0" lang="en-US" sz="2400" b="0" i="0" u="none" strike="noStrike" kern="1200" cap="none" spc="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до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1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Мб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;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ts val="1465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 typeface="Symbol" panose="05050102010706020507" pitchFamily="18" charset="2"/>
              <a:buChar char=""/>
              <a:tabLst>
                <a:tab pos="294005" algn="l"/>
              </a:tabLst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1465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94005" algn="l"/>
              </a:tabLst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-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ориентация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горизонтальная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24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332" y="5710892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11524" y="4617132"/>
            <a:ext cx="10153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раздел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дублирование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обложки (в галерее размещена та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же фотография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что и на обложке программы, что не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несет дополнительной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89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7" y="4257092"/>
            <a:ext cx="1308925" cy="1308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09" y="1456207"/>
            <a:ext cx="1352735" cy="1352735"/>
          </a:xfrm>
          <a:prstGeom prst="rect">
            <a:avLst/>
          </a:prstGeom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 flipH="1">
            <a:off x="2135560" y="557095"/>
            <a:ext cx="8496944" cy="7116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344" y="80629"/>
            <a:ext cx="3888432" cy="46166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Вкладка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«Профориентация»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99556" y="557095"/>
            <a:ext cx="92530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-5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Раздел  «Знания   и   навыки, </a:t>
            </a:r>
            <a:r>
              <a:rPr kumimoji="0" lang="ru-RU" sz="3200" b="1" i="0" u="none" strike="noStrike" kern="1200" cap="none" spc="-5" normalizeH="0" baseline="0" noProof="0" dirty="0" smtClean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направления  профессионального развития»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0534" y="1717077"/>
            <a:ext cx="10184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4770" marR="6350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Выбор</a:t>
            </a:r>
            <a:r>
              <a:rPr kumimoji="0" lang="ru-RU" sz="2400" b="0" i="0" u="none" strike="noStrike" kern="1200" cap="none" spc="1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соответствующих</a:t>
            </a:r>
            <a:r>
              <a:rPr kumimoji="0" lang="ru-RU" sz="2400" b="0" i="0" u="none" strike="noStrike" kern="1200" cap="none" spc="1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значений</a:t>
            </a:r>
            <a:r>
              <a:rPr kumimoji="0" lang="ru-RU" sz="2400" b="0" i="0" u="none" strike="noStrike" kern="1200" cap="none" spc="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из</a:t>
            </a:r>
            <a:r>
              <a:rPr kumimoji="0" lang="ru-RU" sz="2400" b="0" i="0" u="none" strike="noStrike" kern="1200" cap="none" spc="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перечня</a:t>
            </a:r>
            <a:r>
              <a:rPr kumimoji="0" lang="ru-RU" sz="2400" b="0" i="0" u="none" strike="noStrike" kern="1200" cap="none" spc="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знаний</a:t>
            </a:r>
            <a:r>
              <a:rPr kumimoji="0" lang="ru-RU" sz="2400" b="0" i="0" u="none" strike="noStrike" kern="1200" cap="none" spc="1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и</a:t>
            </a:r>
            <a:r>
              <a:rPr kumimoji="0" lang="ru-RU" sz="2400" b="0" i="0" u="none" strike="noStrike" kern="1200" cap="none" spc="1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навыков,</a:t>
            </a:r>
            <a:r>
              <a:rPr kumimoji="0" lang="ru-RU" sz="2400" b="0" i="0" u="none" strike="noStrike" kern="1200" cap="none" spc="1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направлений</a:t>
            </a:r>
            <a:r>
              <a:rPr kumimoji="0" lang="ru-RU" sz="2400" b="0" i="0" u="none" strike="noStrike" kern="1200" cap="none" spc="2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профессионального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/>
              </a:rPr>
              <a:t>развития.</a:t>
            </a:r>
            <a:endParaRPr kumimoji="0" lang="ru-RU" sz="2400" b="0" i="0" u="none" strike="noStrike" kern="1200" cap="none" spc="-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1344" y="5710893"/>
            <a:ext cx="2124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Типичные ошибки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20074" y="4372958"/>
            <a:ext cx="10371926" cy="1379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>
                <a:tab pos="267970" algn="l"/>
              </a:tabLst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- </a:t>
            </a:r>
            <a:r>
              <a:rPr kumimoji="0" lang="en-US" sz="2400" b="0" i="0" u="none" strike="noStrike" kern="1200" cap="none" spc="-5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раздел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не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-5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заполнен</a:t>
            </a:r>
            <a:r>
              <a:rPr kumimoji="0" lang="en-US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ymbol" panose="05050102010706020507" pitchFamily="18" charset="2"/>
                <a:cs typeface="Times New Roman" panose="02020603050405020304" pitchFamily="18" charset="0"/>
              </a:rPr>
              <a:t>;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Symbol" panose="05050102010706020507" pitchFamily="18" charset="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несоответствие</a:t>
            </a:r>
            <a:r>
              <a:rPr kumimoji="0" lang="ru-RU" sz="2400" b="0" i="0" u="none" strike="noStrike" kern="1200" cap="none" spc="11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содержания</a:t>
            </a:r>
            <a:r>
              <a:rPr kumimoji="0" lang="ru-RU" sz="2400" b="0" i="0" u="none" strike="noStrike" kern="1200" cap="none" spc="1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(отмечены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ru-RU" sz="24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знания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kumimoji="0" lang="ru-RU" sz="24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kumimoji="0" lang="ru-RU" sz="2400" b="0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(или)</a:t>
            </a:r>
            <a:r>
              <a:rPr kumimoji="0" lang="ru-RU" sz="2400" b="0" i="0" u="none" strike="noStrike" kern="1200" cap="none" spc="1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навыки</a:t>
            </a:r>
            <a:r>
              <a:rPr kumimoji="0" lang="ru-RU" sz="2400" b="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и(или)</a:t>
            </a:r>
            <a:r>
              <a:rPr kumimoji="0" lang="ru-RU" sz="2400" b="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направления</a:t>
            </a:r>
            <a:r>
              <a:rPr kumimoji="0" lang="ru-RU" sz="2400" b="0" i="0" u="none" strike="noStrike" kern="1200" cap="none" spc="1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профессионального</a:t>
            </a:r>
            <a:r>
              <a:rPr kumimoji="0" lang="ru-RU" sz="2400" b="0" i="0" u="none" strike="noStrike" kern="1200" cap="none" spc="1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развития,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которые не</a:t>
            </a:r>
            <a:r>
              <a:rPr kumimoji="0" lang="ru-RU" sz="2400" b="0" i="0" u="none" strike="noStrike" kern="1200" cap="none" spc="14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формируются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рамках</a:t>
            </a:r>
            <a:r>
              <a:rPr kumimoji="0" lang="ru-RU" sz="2400" b="0" i="0" u="none" strike="noStrike" kern="1200" cap="none" spc="14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-5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программы.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18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 bwMode="auto">
          <a:xfrm>
            <a:off x="6130190" y="1232756"/>
            <a:ext cx="6049888" cy="323377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Типичные </a:t>
            </a:r>
            <a:r>
              <a:rPr lang="ru-RU" sz="3200" b="1" dirty="0">
                <a:solidFill>
                  <a:srgbClr val="C00000"/>
                </a:solidFill>
                <a:latin typeface="Times New Roman"/>
                <a:cs typeface="Times New Roman"/>
              </a:rPr>
              <a:t>ошибки при загрузке карточки программы в ГИС </a:t>
            </a:r>
            <a:r>
              <a:rPr lang="ru-RU" sz="32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«Навигатор </a:t>
            </a:r>
            <a:r>
              <a:rPr lang="ru-RU" sz="3200" b="1" dirty="0">
                <a:solidFill>
                  <a:srgbClr val="C00000"/>
                </a:solidFill>
                <a:latin typeface="Times New Roman"/>
                <a:cs typeface="Times New Roman"/>
              </a:rPr>
              <a:t>ДО НСО»: программы внеурочной деятельности, </a:t>
            </a:r>
            <a:r>
              <a:rPr lang="ru-RU" sz="3200" b="1" dirty="0">
                <a:solidFill>
                  <a:srgbClr val="C00000"/>
                </a:solidFill>
                <a:latin typeface="Times New Roman"/>
                <a:cs typeface="Times New Roman"/>
              </a:rPr>
              <a:t>программы </a:t>
            </a:r>
            <a:r>
              <a:rPr lang="ru-RU" sz="32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мероприятий, коррекционные </a:t>
            </a:r>
            <a:r>
              <a:rPr lang="ru-RU" sz="32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программы и </a:t>
            </a:r>
            <a:r>
              <a:rPr lang="ru-RU" sz="32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т.д.</a:t>
            </a:r>
            <a:endParaRPr lang="ru-RU" sz="3200" b="1" dirty="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Заголовок 1"/>
          <p:cNvSpPr txBox="1"/>
          <p:nvPr/>
        </p:nvSpPr>
        <p:spPr bwMode="auto">
          <a:xfrm>
            <a:off x="6130190" y="5553236"/>
            <a:ext cx="6061810" cy="86534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400" b="1" i="1" u="sng" dirty="0" smtClean="0">
                <a:solidFill>
                  <a:srgbClr val="002060"/>
                </a:solidFill>
                <a:latin typeface="Times New Roman"/>
                <a:cs typeface="Times New Roman"/>
              </a:rPr>
              <a:t>спикер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: </a:t>
            </a:r>
            <a:endParaRPr lang="ru-RU" sz="2400" b="1" i="1" dirty="0">
              <a:solidFill>
                <a:srgbClr val="002060"/>
              </a:solidFill>
              <a:latin typeface="Times New Roman"/>
              <a:cs typeface="Times New Roman"/>
            </a:endParaRPr>
          </a:p>
          <a:p>
            <a:pPr algn="l">
              <a:defRPr/>
            </a:pPr>
            <a:r>
              <a:rPr lang="ru-RU" sz="2400" b="1" i="1" dirty="0" err="1">
                <a:solidFill>
                  <a:srgbClr val="002060"/>
                </a:solidFill>
                <a:latin typeface="Times New Roman"/>
                <a:cs typeface="Times New Roman"/>
              </a:rPr>
              <a:t>Баузер</a:t>
            </a:r>
            <a:r>
              <a:rPr lang="ru-RU" sz="2400" b="1" i="1" dirty="0">
                <a:solidFill>
                  <a:srgbClr val="002060"/>
                </a:solidFill>
                <a:latin typeface="Times New Roman"/>
                <a:cs typeface="Times New Roman"/>
              </a:rPr>
              <a:t> Елена Викторовна,</a:t>
            </a:r>
            <a:endParaRPr dirty="0"/>
          </a:p>
          <a:p>
            <a:pPr algn="l">
              <a:defRPr/>
            </a:pPr>
            <a:r>
              <a:rPr lang="ru-RU" sz="2000" b="1" i="1" dirty="0">
                <a:solidFill>
                  <a:srgbClr val="002060"/>
                </a:solidFill>
                <a:latin typeface="Times New Roman"/>
                <a:cs typeface="Times New Roman"/>
              </a:rPr>
              <a:t>м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етодист муниципального опорного центра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/>
                <a:cs typeface="Times New Roman"/>
              </a:rPr>
              <a:t>Центра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/>
                <a:cs typeface="Times New Roman"/>
              </a:rPr>
              <a:t> воспитания и дополнительного образования МАУ </a:t>
            </a:r>
            <a:r>
              <a:rPr lang="ru-RU" sz="2000" b="1" i="1" dirty="0">
                <a:solidFill>
                  <a:srgbClr val="002060"/>
                </a:solidFill>
                <a:latin typeface="Times New Roman"/>
                <a:cs typeface="Times New Roman"/>
              </a:rPr>
              <a:t>ДПО «НИСО»</a:t>
            </a:r>
            <a:endParaRPr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6068716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34364" cy="132556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образования НСО от 19 сентября 2023 года N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2064</a:t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положения о государственной информационной системе Новосибирской области «Навигатор дополнительного образования Новосибирской области» </a:t>
            </a:r>
            <a:r>
              <a:rPr lang="ru-RU" sz="2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https://edunso.ru/node/8546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35360" y="1651380"/>
            <a:ext cx="11593288" cy="42618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Целями ГИС «Навигатор ДО НСО» являются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формирование единого информационного пространства в сфере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образования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Новосибирской области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Задачами ГИС «Навигатор ДО НСО» являются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обеспечение равного доступа к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дополнительным общеобразовательным программам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(далее - Программы) для различных категорий детей в соответствии с их образовательными потребностями и индивидуальными возможностями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Функции ГИС «Навигатор ДО НСО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В целях реализации поставленных целей и задач ГИС «Навигатор ДО НСО» выполняет следующие функции: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публикация информации о Программах, формирование каталога Программ;</a:t>
            </a:r>
          </a:p>
          <a:p>
            <a:pPr marL="0" indent="0">
              <a:buNone/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публичное освещение деятельности системы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образования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515380" y="5913276"/>
            <a:ext cx="112692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ВАЖНО: программы дополнительного образования должны быть размещены на официальном сайте организации!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7368" y="224644"/>
            <a:ext cx="10873208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письмом РМЦ НСО от 25 марта 2025 года,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программы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не являющиеся программами дополнительного образования, перевести программы в Архив и больше не включать их в Навигатор как дополнительные образовательные программы. При этом необходимо сначала отчислить обучавшихся детей.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7368" y="1619262"/>
            <a:ext cx="116292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Программы, не являющиеся ДООП:</a:t>
            </a:r>
          </a:p>
          <a:p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ОГЭ и ЕГЭ</a:t>
            </a:r>
          </a:p>
          <a:p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Разговоры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важном,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Орлята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России,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мои горизонты и т.д.  - курсы внеурочной деятельности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ЛДП, РПС – программы лагерных смен</a:t>
            </a:r>
          </a:p>
          <a:p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Научно-практические конференции – мероприятия </a:t>
            </a:r>
          </a:p>
          <a:p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Первых – общественное движение</a:t>
            </a:r>
          </a:p>
          <a:p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Билет в будущее  - </a:t>
            </a:r>
            <a:r>
              <a:rPr lang="ru-RU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профориентационный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</a:t>
            </a:r>
          </a:p>
          <a:p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Абилимпикс – движение и соревнование по профориентации для детей с ОВЗ и инвалидов</a:t>
            </a:r>
          </a:p>
          <a:p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продленного дня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воспитательная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в ГПД</a:t>
            </a:r>
          </a:p>
          <a:p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Школьная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примирения, профилактика суицидального поведения – деятельность педагогов-психологов</a:t>
            </a:r>
          </a:p>
          <a:p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Коррекционные 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(социальная адаптация, логопедия, </a:t>
            </a:r>
            <a:r>
              <a:rPr lang="ru-RU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дисграфия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нейрогимнастика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др.) – деятельность учителей-дефектологов, учителей-логопедов, 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логопедов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1384" y="1052736"/>
            <a:ext cx="11485276" cy="5244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Освоение образовательных программ основного общего образования завершается обязательной государственной итоговой аттестацией. Это предусмотрено частью 3 статьи 59 Федерального закона от 29 декабря 2012 года №273-ФЗ «Об образовании в Российской Федерации».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Обязанность школ 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ОГЭ и ЕГЭ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ОБРАЗОВАТЕЛЬНОЙ ПРОГРАММЫ.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Формы организации подготовки: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Часы учебного плана — консультации по предметам, индивидуальные и групповые.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Внеурочная деятельность — занятия по подготовке к ГИА в рамках плана внеурочной деятельности.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Факультативы и элективные курсы, предусмотренные ООП.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Точечная работа с резервом — учениками, показывающими результаты на грани минимального порога, и детьми группы риска по конкретным предметам.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рограммы подготовки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ОГЭ и ЕГЭ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являются программами дополнительного образования и не размещаются в ГИС «Навигатор ДО НСО»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19636" y="152636"/>
            <a:ext cx="57798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ОГЭ и ЕГЭ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7250" y="368660"/>
            <a:ext cx="106031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Курсы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внеурочной деятельности: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Разговоры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важном, Орлята России, Россия – мои горизонты и т.д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являются программами дополнительного образования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894" y="1628800"/>
            <a:ext cx="7885889" cy="5011784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9701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75420" y="822885"/>
            <a:ext cx="10297144" cy="4805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ГИС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«Навигатор ДО НСО»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размещается не комплексная программа отдыха и оздоровления детей (программа лагеря), а программа дополнительного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образования, реализуемая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ЛДП. Нужно выбрать определенную направленность (из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6-ти), профиль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определить цель и задачи, содержание, результаты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Ссылка на презентацию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Отличия программ внеурочной деятельности, программ организации летнего отдыха и оздоровления детей (лагеря)и программ дополнительного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образования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91644" y="224644"/>
            <a:ext cx="58686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ЛДП, 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РПС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56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7368" y="980728"/>
            <a:ext cx="11485276" cy="5510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Научно-практическая конференция – мероприятие, в котором принимают участие обучающиеся общеобразовательных учреждений.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Вас в организации подготовка к участию в НПК ведется как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дополнительного образования, то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 определить направленность в зависимости от секции, в которой предполагается участие. Соответственно, название, цель и содержание будет зависеть от выбранной направленности.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может быть краткосрочной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т.к. предполагает подготовку к участию в районном этапе.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Ссылка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чек-лист по оформлению карточки программы подготовки к НПК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disk.yandex.ru/i/hbwn2JJ0YDjUFA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Обратите внимание, что программа подготовки к конференции предусматривает не углубленное изучение учебного предмета, а исследование в области науки.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3784" y="136426"/>
            <a:ext cx="80204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Научно-практические конференции</a:t>
            </a:r>
          </a:p>
        </p:txBody>
      </p:sp>
    </p:spTree>
    <p:extLst>
      <p:ext uri="{BB962C8B-B14F-4D97-AF65-F5344CB8AC3E}">
        <p14:creationId xmlns:p14="http://schemas.microsoft.com/office/powerpoint/2010/main" val="97260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7366" y="870975"/>
            <a:ext cx="11233249" cy="239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«Движение первых» — общероссийское общественно-государственное движение детей и молодёжи, созданное в июле 2022 года.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работу регулирует Федеральный закон № 261-ФЗ «О российском движении детей и молодёжи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«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Движение Первых» — это сотни уникальных программ воспитания и становления личности, активного и ответственного молодёжного сообщества, для которого важны уважение к традициям и культурам народов России, историческая преемственность и сопричастность с судьбой страны, в которой главной ценностью была, есть и будет — семья.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39768" y="224644"/>
            <a:ext cx="8020475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Первых 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43370" y="3526619"/>
            <a:ext cx="11413270" cy="2170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Включение мероприятий проекта «Движение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первых»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программу дополнительного образования может быть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ТОЛЬКО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рамках программы воспитания. Например, в программу туристско-краеведческой направленности, в программу воспитания включены мероприятия Всероссийского проекта «ПОХОДЫ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ПЕРВЫХ – БОЛЬШЕ, ЧЕМ ПУТЕШЕСТВИЕ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Программы с названием проектов «Движения Первых» не являются программами дополнительного образования и не размещаются в ГИС «Навигатор ДО НСО».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2908" y="5887041"/>
            <a:ext cx="105131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 касается и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профориентационных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проектов «Билет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будущее» и «Абилимпикс»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6500" y="4566596"/>
            <a:ext cx="1390554" cy="191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6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1392" y="980728"/>
            <a:ext cx="11017225" cy="5010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Группа продленного дня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это организация деятельности обучающихся во внеурочное время.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Деятельность регулируется п 7 и 7.1. статьи 66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Федерального закона от 29 декабря 2012 года №273-ФЗ «Об образовании в Российской Федерации».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 образовательной организации, реализующей образовательные программы начального общего, основного общего и среднего общего образования, могут быть созданы условия для проживания обучающихся в интернате, а также для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осуществления присмотра и ухода за детьми в группах продленного дня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7.1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Решение об открытии группы продленного дня и о режиме пребывания в ней детей принимается образовательной организацией, реализующей образовательные программы начального общего, основного общего и среднего общего образования, с учетом мнения родителей (законных представителей) обучающихся в порядке, определенном уставом образовательной организации.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группе продленного дня осуществляются присмотр и уход за детьми, их воспитание и подготовка к учебным занятиям, а также могут проводиться физкультурно-оздоровительные и культурные мероприятия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39768" y="224644"/>
            <a:ext cx="80204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продленного дня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86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59396" y="1916832"/>
            <a:ext cx="11017225" cy="3795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Школьная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служба примирения,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медиации, профилактика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суицидального поведения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деятельность педагогов-психологов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Коррекционные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программы (социальная адаптация, логопедия,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дисграфия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нейрогимнастика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др.)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деятельность учителей-дефектологов, учителей-логопедов,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логопедов, педагогов-психологов.</a:t>
            </a: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3372" y="548680"/>
            <a:ext cx="106211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Программы 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коррекционной работы, реализуемые в рамках основной образовательной программы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41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0542" y="208679"/>
            <a:ext cx="106211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Показатели дорожной </a:t>
            </a:r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карты: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064822"/>
              </p:ext>
            </p:extLst>
          </p:nvPr>
        </p:nvGraphicFramePr>
        <p:xfrm>
          <a:off x="480542" y="1088740"/>
          <a:ext cx="11449272" cy="5467802"/>
        </p:xfrm>
        <a:graphic>
          <a:graphicData uri="http://schemas.openxmlformats.org/drawingml/2006/table">
            <a:tbl>
              <a:tblPr firstRow="1" firstCol="1" bandRow="1"/>
              <a:tblGrid>
                <a:gridCol w="8243750">
                  <a:extLst>
                    <a:ext uri="{9D8B030D-6E8A-4147-A177-3AD203B41FA5}">
                      <a16:colId xmlns:a16="http://schemas.microsoft.com/office/drawing/2014/main" val="2074276936"/>
                    </a:ext>
                  </a:extLst>
                </a:gridCol>
                <a:gridCol w="3205522">
                  <a:extLst>
                    <a:ext uri="{9D8B030D-6E8A-4147-A177-3AD203B41FA5}">
                      <a16:colId xmlns:a16="http://schemas.microsoft.com/office/drawing/2014/main" val="3719779299"/>
                    </a:ext>
                  </a:extLst>
                </a:gridCol>
              </a:tblGrid>
              <a:tr h="7895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детей в возрасте от 5 по 17 (включительно) лет, в том числе детей с ОВЗ и детей-инвалидов, охваченных ДОП, в общей численности детей в возрасте от 5 по 17 (включительно) лет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 – 84%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2027 – 84%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0564311"/>
                  </a:ext>
                </a:extLst>
              </a:tr>
              <a:tr h="6342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00025" algn="l"/>
                        </a:tabLst>
                      </a:pPr>
                      <a:r>
                        <a:rPr lang="ru-RU" sz="22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 естественнонаучной и технической направленностей в общей численности реализуемых ДОП, %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 – ≥ 33%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2027 – ≥ 36</a:t>
                      </a:r>
                      <a:r>
                        <a:rPr lang="ru-RU" sz="22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744735"/>
                  </a:ext>
                </a:extLst>
              </a:tr>
              <a:tr h="11970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00025" algn="l"/>
                        </a:tabLst>
                      </a:pPr>
                      <a:r>
                        <a:rPr lang="ru-RU" sz="22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 естественнонаучной и технической направленностей, разработанных для обучающихся 1-4 классов с учетом актуальной технологической повестки в расчете на 1000 обучающихся 1-4 классов, ед.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00025" algn="l"/>
                        </a:tabLst>
                      </a:pP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Примечание: с учетом актуальной технологической повестки – программы, созданные не позднее 2025 года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2025 - 2027– ≥ 1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293052"/>
                  </a:ext>
                </a:extLst>
              </a:tr>
              <a:tr h="4449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00025" algn="l"/>
                        </a:tabLst>
                      </a:pPr>
                      <a:r>
                        <a:rPr lang="ru-RU" sz="22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ДОП,</a:t>
                      </a:r>
                      <a:r>
                        <a:rPr lang="ru-RU" sz="2200" b="1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реализованных 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базе </a:t>
                      </a:r>
                      <a:r>
                        <a:rPr lang="ru-RU" sz="22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школьных объединений, </a:t>
                      </a: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2025- 2027 – не менее </a:t>
                      </a:r>
                      <a:r>
                        <a:rPr lang="ru-RU" sz="22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7813893"/>
                  </a:ext>
                </a:extLst>
              </a:tr>
              <a:tr h="4449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00025" algn="l"/>
                        </a:tabLst>
                      </a:pPr>
                      <a:r>
                        <a:rPr lang="ru-RU" sz="22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заявлений</a:t>
                      </a:r>
                      <a:r>
                        <a:rPr lang="ru-RU" sz="2200" b="1" baseline="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поданных через ЕПГУ</a:t>
                      </a:r>
                      <a:endParaRPr lang="ru-RU" sz="22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0037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965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623392" y="296652"/>
            <a:ext cx="106211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Заявки за прошлые годы: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68" y="1160748"/>
            <a:ext cx="10415104" cy="5468264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1487488" y="-135396"/>
            <a:ext cx="15841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!!!</a:t>
            </a:r>
            <a:endParaRPr lang="ru-RU" sz="96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3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342577" y="584684"/>
            <a:ext cx="45207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C00000"/>
                </a:solidFill>
                <a:latin typeface="Times New Roman"/>
                <a:cs typeface="Times New Roman"/>
              </a:rPr>
              <a:t>Полезные </a:t>
            </a:r>
            <a:r>
              <a:rPr lang="ru-RU" sz="4000" b="1" dirty="0" smtClean="0">
                <a:solidFill>
                  <a:srgbClr val="C00000"/>
                </a:solidFill>
                <a:latin typeface="Times New Roman"/>
                <a:cs typeface="Times New Roman"/>
              </a:rPr>
              <a:t>ссылки: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07368" y="1592796"/>
            <a:ext cx="111252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2060"/>
                </a:solidFill>
                <a:latin typeface="Times New Roman"/>
                <a:ea typeface="Calibri"/>
              </a:rPr>
              <a:t>С </a:t>
            </a:r>
            <a:r>
              <a:rPr lang="ru-RU" sz="3600" b="1" dirty="0" smtClean="0">
                <a:solidFill>
                  <a:srgbClr val="002060"/>
                </a:solidFill>
                <a:latin typeface="Times New Roman"/>
                <a:ea typeface="Calibri"/>
              </a:rPr>
              <a:t>рекомендациями можно </a:t>
            </a:r>
            <a:r>
              <a:rPr lang="ru-RU" sz="3600" b="1" dirty="0">
                <a:solidFill>
                  <a:srgbClr val="002060"/>
                </a:solidFill>
                <a:latin typeface="Times New Roman"/>
                <a:ea typeface="Calibri"/>
              </a:rPr>
              <a:t>ознакомиться на сайте МАУ ДПО «</a:t>
            </a:r>
            <a:r>
              <a:rPr lang="ru-RU" sz="3600" b="1" dirty="0" smtClean="0">
                <a:solidFill>
                  <a:srgbClr val="002060"/>
                </a:solidFill>
                <a:latin typeface="Times New Roman"/>
                <a:ea typeface="Calibri"/>
              </a:rPr>
              <a:t>НИСО» в разделе Муниципальный опорный центр дополнительного образования/Документы/Требования к написания ДООП или по ссылке 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hlinkClick r:id="rId3"/>
              </a:rPr>
              <a:t>Методические рекомендации по внедрению единых подходов к разработке, продвижению и внутренней оценке качества </a:t>
            </a:r>
            <a:r>
              <a:rPr lang="ru-RU" sz="3600" b="1" dirty="0" smtClean="0">
                <a:solidFill>
                  <a:srgbClr val="0070C0"/>
                </a:solidFill>
                <a:latin typeface="Times New Roman" panose="02020603050405020304" pitchFamily="18" charset="0"/>
                <a:hlinkClick r:id="rId3"/>
              </a:rPr>
              <a:t>ДОП_2026</a:t>
            </a:r>
            <a:endParaRPr lang="ru-RU" sz="3600" b="1" dirty="0">
              <a:solidFill>
                <a:srgbClr val="002060"/>
              </a:solidFill>
              <a:latin typeface="Times New Roman"/>
              <a:ea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/>
          <p:nvPr/>
        </p:nvSpPr>
        <p:spPr bwMode="auto">
          <a:xfrm>
            <a:off x="6479704" y="836712"/>
            <a:ext cx="4872880" cy="158417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latin typeface="Times New Roman"/>
                <a:ea typeface="+mj-ea"/>
                <a:cs typeface="Times New Roman"/>
              </a:rPr>
              <a:t>Благодарим </a:t>
            </a:r>
            <a:endParaRPr/>
          </a:p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i="0" u="none" strike="noStrike" cap="none" spc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latin typeface="Times New Roman"/>
                <a:ea typeface="+mj-ea"/>
                <a:cs typeface="Times New Roman"/>
              </a:rPr>
              <a:t>за внимание!</a:t>
            </a:r>
            <a:endParaRPr/>
          </a:p>
        </p:txBody>
      </p:sp>
      <p:sp>
        <p:nvSpPr>
          <p:cNvPr id="4" name="Заголовок 1"/>
          <p:cNvSpPr txBox="1"/>
          <p:nvPr/>
        </p:nvSpPr>
        <p:spPr bwMode="auto">
          <a:xfrm>
            <a:off x="6204012" y="3430817"/>
            <a:ext cx="5987988" cy="342038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b="1" i="0" u="sng" strike="noStrike" cap="none" spc="0">
                <a:ln>
                  <a:noFill/>
                </a:ln>
                <a:solidFill>
                  <a:srgbClr val="C00000"/>
                </a:solidFill>
                <a:latin typeface="Times New Roman"/>
                <a:ea typeface="+mj-ea"/>
                <a:cs typeface="Times New Roman"/>
              </a:rPr>
              <a:t>Сайт МАУ ДПО НИСО:</a:t>
            </a:r>
            <a:endParaRPr/>
          </a:p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i="0" u="sng" strike="noStrike" cap="none" spc="0">
                <a:ln>
                  <a:noFill/>
                </a:ln>
                <a:solidFill>
                  <a:srgbClr val="C00000"/>
                </a:solidFill>
                <a:latin typeface="Times New Roman"/>
                <a:ea typeface="+mj-ea"/>
                <a:cs typeface="Times New Roman"/>
                <a:hlinkClick r:id="rId3" tooltip="https://niso54.ru/"/>
              </a:rPr>
              <a:t>https://niso54.ru/</a:t>
            </a:r>
            <a:endParaRPr lang="ru-RU" sz="2800" b="1" i="0" u="sng" strike="noStrike" cap="none" spc="0">
              <a:ln>
                <a:noFill/>
              </a:ln>
              <a:solidFill>
                <a:srgbClr val="C00000"/>
              </a:solidFill>
              <a:latin typeface="Times New Roman"/>
              <a:ea typeface="+mj-ea"/>
              <a:cs typeface="Times New Roman"/>
            </a:endParaRPr>
          </a:p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b="1" i="0" u="sng" strike="noStrike" cap="none" spc="0">
                <a:ln>
                  <a:noFill/>
                </a:ln>
                <a:solidFill>
                  <a:srgbClr val="C00000"/>
                </a:solidFill>
                <a:latin typeface="Times New Roman"/>
                <a:ea typeface="+mj-ea"/>
                <a:cs typeface="Times New Roman"/>
              </a:rPr>
              <a:t> </a:t>
            </a:r>
            <a:endParaRPr/>
          </a:p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b="1" i="0" u="sng" strike="noStrike" cap="none" spc="0">
                <a:ln>
                  <a:noFill/>
                </a:ln>
                <a:solidFill>
                  <a:srgbClr val="C00000"/>
                </a:solidFill>
                <a:latin typeface="Times New Roman"/>
                <a:ea typeface="+mj-ea"/>
                <a:cs typeface="Times New Roman"/>
              </a:rPr>
              <a:t>Вопросы по разработке программ </a:t>
            </a:r>
            <a:endParaRPr/>
          </a:p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b="1" i="0" u="sng" strike="noStrike" cap="none" spc="0">
                <a:ln>
                  <a:noFill/>
                </a:ln>
                <a:solidFill>
                  <a:srgbClr val="C00000"/>
                </a:solidFill>
                <a:latin typeface="Times New Roman"/>
                <a:ea typeface="+mj-ea"/>
                <a:cs typeface="Times New Roman"/>
              </a:rPr>
              <a:t>и работе в ГИС «Навигатор ДО НСО»:</a:t>
            </a:r>
          </a:p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2800" b="1" i="0" u="none" strike="noStrike" cap="none" spc="0">
              <a:ln>
                <a:noFill/>
              </a:ln>
              <a:solidFill>
                <a:srgbClr val="C00000"/>
              </a:solidFill>
              <a:latin typeface="Times New Roman"/>
              <a:ea typeface="+mj-ea"/>
              <a:cs typeface="Times New Roman"/>
            </a:endParaRPr>
          </a:p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i="1" u="sng" strike="noStrike" cap="none" spc="0">
                <a:ln>
                  <a:noFill/>
                </a:ln>
                <a:solidFill>
                  <a:srgbClr val="C00000"/>
                </a:solidFill>
                <a:latin typeface="Times New Roman"/>
                <a:ea typeface="+mj-ea"/>
                <a:cs typeface="Times New Roman"/>
              </a:rPr>
              <a:t>e-mail</a:t>
            </a:r>
            <a:r>
              <a:rPr lang="ru-RU" sz="2800" b="1" i="1" u="none" strike="noStrike" cap="none" spc="0">
                <a:ln>
                  <a:noFill/>
                </a:ln>
                <a:solidFill>
                  <a:srgbClr val="C00000"/>
                </a:solidFill>
                <a:latin typeface="Times New Roman"/>
                <a:ea typeface="+mj-ea"/>
                <a:cs typeface="Times New Roman"/>
              </a:rPr>
              <a:t>: </a:t>
            </a:r>
            <a:r>
              <a:rPr lang="en-US" sz="2800" b="1" i="1" u="none" strike="noStrike" cap="none" spc="0">
                <a:ln>
                  <a:noFill/>
                </a:ln>
                <a:solidFill>
                  <a:srgbClr val="C00000"/>
                </a:solidFill>
                <a:latin typeface="Times New Roman"/>
                <a:ea typeface="+mj-ea"/>
                <a:cs typeface="Times New Roman"/>
              </a:rPr>
              <a:t>mocniso@yandex.ru</a:t>
            </a:r>
            <a:endParaRPr lang="ru-RU" sz="2800" b="1" i="1" u="none" strike="noStrike" cap="none" spc="0">
              <a:ln>
                <a:noFill/>
              </a:ln>
              <a:solidFill>
                <a:srgbClr val="C00000"/>
              </a:solidFill>
              <a:latin typeface="Times New Roman"/>
              <a:ea typeface="+mj-ea"/>
              <a:cs typeface="Times New Roman"/>
            </a:endParaRPr>
          </a:p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800" b="1" i="1" u="none" strike="noStrike" cap="none" spc="0">
              <a:ln>
                <a:noFill/>
              </a:ln>
              <a:solidFill>
                <a:srgbClr val="C00000"/>
              </a:solidFill>
              <a:latin typeface="Times New Roman"/>
              <a:ea typeface="+mj-ea"/>
              <a:cs typeface="Times New Roman"/>
            </a:endParaRPr>
          </a:p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800" b="1" i="1" u="none" strike="noStrike" cap="none" spc="0">
                <a:ln>
                  <a:noFill/>
                </a:ln>
                <a:solidFill>
                  <a:srgbClr val="C00000"/>
                </a:solidFill>
                <a:latin typeface="Times New Roman"/>
                <a:ea typeface="+mj-ea"/>
                <a:cs typeface="Times New Roman"/>
              </a:rPr>
              <a:t>тел: 311-08-07 (доб.1)</a:t>
            </a:r>
            <a:endParaRPr/>
          </a:p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50" b="1" i="1" u="none" strike="noStrike" cap="none" spc="0">
              <a:ln>
                <a:noFill/>
              </a:ln>
              <a:solidFill>
                <a:srgbClr val="C00000"/>
              </a:solidFill>
              <a:latin typeface="Times New Roman"/>
              <a:ea typeface="+mj-ea"/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717" y="0"/>
            <a:ext cx="6132107" cy="69213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3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4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25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26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7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28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29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30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3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32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33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34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6.xml><?xml version="1.0" encoding="utf-8"?>
<a:theme xmlns:a="http://schemas.openxmlformats.org/drawingml/2006/main" name="35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36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8.xml><?xml version="1.0" encoding="utf-8"?>
<a:theme xmlns:a="http://schemas.openxmlformats.org/drawingml/2006/main" name="37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9.xml><?xml version="1.0" encoding="utf-8"?>
<a:theme xmlns:a="http://schemas.openxmlformats.org/drawingml/2006/main" name="38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0.xml><?xml version="1.0" encoding="utf-8"?>
<a:theme xmlns:a="http://schemas.openxmlformats.org/drawingml/2006/main" name="39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Тема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958</TotalTime>
  <Words>3510</Words>
  <Application>Microsoft Office PowerPoint</Application>
  <DocSecurity>0</DocSecurity>
  <PresentationFormat>Широкоэкранный</PresentationFormat>
  <Paragraphs>566</Paragraphs>
  <Slides>53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40</vt:i4>
      </vt:variant>
      <vt:variant>
        <vt:lpstr>Заголовки слайдов</vt:lpstr>
      </vt:variant>
      <vt:variant>
        <vt:i4>53</vt:i4>
      </vt:variant>
    </vt:vector>
  </HeadingPairs>
  <TitlesOfParts>
    <vt:vector size="102" baseType="lpstr">
      <vt:lpstr>Arial</vt:lpstr>
      <vt:lpstr>Calibri</vt:lpstr>
      <vt:lpstr>Calibri Light</vt:lpstr>
      <vt:lpstr>Georgia</vt:lpstr>
      <vt:lpstr>inherit</vt:lpstr>
      <vt:lpstr>quote-cjk-patch</vt:lpstr>
      <vt:lpstr>Symbol</vt:lpstr>
      <vt:lpstr>Times New Roman</vt:lpstr>
      <vt:lpstr>Wingdings</vt:lpstr>
      <vt:lpstr>Тема Office</vt:lpstr>
      <vt:lpstr>2_Тема Office</vt:lpstr>
      <vt:lpstr>1_Тема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10_Тема Office</vt:lpstr>
      <vt:lpstr>11_Тема Office</vt:lpstr>
      <vt:lpstr>12_Тема Office</vt:lpstr>
      <vt:lpstr>13_Тема Office</vt:lpstr>
      <vt:lpstr>14_Тема Office</vt:lpstr>
      <vt:lpstr>15_Тема Office</vt:lpstr>
      <vt:lpstr>16_Тема Office</vt:lpstr>
      <vt:lpstr>17_Тема Office</vt:lpstr>
      <vt:lpstr>18_Тема Office</vt:lpstr>
      <vt:lpstr>19_Тема Office</vt:lpstr>
      <vt:lpstr>20_Тема Office</vt:lpstr>
      <vt:lpstr>21_Тема Office</vt:lpstr>
      <vt:lpstr>22_Тема Office</vt:lpstr>
      <vt:lpstr>23_Тема Office</vt:lpstr>
      <vt:lpstr>24_Тема Office</vt:lpstr>
      <vt:lpstr>25_Тема Office</vt:lpstr>
      <vt:lpstr>26_Тема Office</vt:lpstr>
      <vt:lpstr>27_Тема Office</vt:lpstr>
      <vt:lpstr>28_Тема Office</vt:lpstr>
      <vt:lpstr>29_Тема Office</vt:lpstr>
      <vt:lpstr>30_Тема Office</vt:lpstr>
      <vt:lpstr>31_Тема Office</vt:lpstr>
      <vt:lpstr>32_Тема Office</vt:lpstr>
      <vt:lpstr>33_Тема Office</vt:lpstr>
      <vt:lpstr>34_Тема Office</vt:lpstr>
      <vt:lpstr>35_Тема Office</vt:lpstr>
      <vt:lpstr>36_Тема Office</vt:lpstr>
      <vt:lpstr>37_Тема Office</vt:lpstr>
      <vt:lpstr>38_Тема Office</vt:lpstr>
      <vt:lpstr>39_Тема Office</vt:lpstr>
      <vt:lpstr>Презентация PowerPoint</vt:lpstr>
      <vt:lpstr>Презентация PowerPoint</vt:lpstr>
      <vt:lpstr> Основные подходы, рекомендуемые к использованию образовательными организациями при разработке дополнительной общеразвивающей программы</vt:lpstr>
      <vt:lpstr>Философия ДОП  </vt:lpstr>
      <vt:lpstr>Логика процесса </vt:lpstr>
      <vt:lpstr>Этап 1. Концепция</vt:lpstr>
      <vt:lpstr>Этап 2. Проектирование матрицы</vt:lpstr>
      <vt:lpstr> Этап 3. Разработка контента</vt:lpstr>
      <vt:lpstr> Этап 4. Формирование и утверждение  </vt:lpstr>
      <vt:lpstr> Система контроля качества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Типичные ошибки при загрузке карточки программы в ГИС «Навигатор ДО НСО»: программы внеурочной деятельности, программы мероприятий, коррекционные программы и т.д.</vt:lpstr>
      <vt:lpstr>Приказ министерства образования НСО от 19 сентября 2023 года N 2064  «Об утверждении положения о государственной информационной системе Новосибирской области «Навигатор дополнительного образования Новосибирской области» https://edunso.ru/node/8546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keywords/>
  <dc:description/>
  <cp:lastModifiedBy>компьютер</cp:lastModifiedBy>
  <cp:revision>510</cp:revision>
  <cp:lastPrinted>2026-09-17T04:22:51Z</cp:lastPrinted>
  <dcterms:created xsi:type="dcterms:W3CDTF">2022-02-10T09:33:00Z</dcterms:created>
  <dcterms:modified xsi:type="dcterms:W3CDTF">2026-09-17T04:23:15Z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7D78F017D0B2450481C38713F7B84636_12</vt:lpwstr>
  </property>
  <property fmtid="{D5CDD505-2E9C-101B-9397-08002B2CF9AE}" pid="3" name="KSOProductBuildVer">
    <vt:lpwstr>1049-12.2.0.17119</vt:lpwstr>
  </property>
</Properties>
</file>