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73" r:id="rId2"/>
    <p:sldId id="418" r:id="rId3"/>
    <p:sldId id="428" r:id="rId4"/>
    <p:sldId id="376" r:id="rId5"/>
    <p:sldId id="377" r:id="rId6"/>
    <p:sldId id="378" r:id="rId7"/>
    <p:sldId id="382" r:id="rId8"/>
    <p:sldId id="385" r:id="rId9"/>
    <p:sldId id="386" r:id="rId10"/>
    <p:sldId id="388" r:id="rId11"/>
    <p:sldId id="392" r:id="rId12"/>
    <p:sldId id="429" r:id="rId13"/>
    <p:sldId id="442" r:id="rId14"/>
    <p:sldId id="431" r:id="rId15"/>
    <p:sldId id="434" r:id="rId16"/>
    <p:sldId id="440" r:id="rId17"/>
    <p:sldId id="435" r:id="rId18"/>
    <p:sldId id="419" r:id="rId19"/>
    <p:sldId id="421" r:id="rId20"/>
    <p:sldId id="420" r:id="rId21"/>
    <p:sldId id="422" r:id="rId22"/>
    <p:sldId id="423" r:id="rId23"/>
    <p:sldId id="425" r:id="rId24"/>
    <p:sldId id="424" r:id="rId25"/>
    <p:sldId id="426" r:id="rId26"/>
    <p:sldId id="430" r:id="rId27"/>
    <p:sldId id="436" r:id="rId28"/>
    <p:sldId id="437" r:id="rId29"/>
    <p:sldId id="443" r:id="rId30"/>
    <p:sldId id="441" r:id="rId31"/>
    <p:sldId id="408" r:id="rId32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2/s/Xq0VdM/qKlOZ/n7IQw==" hashData="a85pzFk6bcJrbbGHwa7TozBigkg="/>
  <p:extLst>
    <p:ext uri="{EFAFB233-063F-42B5-8137-9DF3F51BA10A}">
      <p15:sldGuideLst xmlns:p15="http://schemas.microsoft.com/office/powerpoint/2012/main" xmlns="">
        <p15:guide id="1" orient="horz" pos="476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B79"/>
    <a:srgbClr val="24356B"/>
    <a:srgbClr val="F6882E"/>
    <a:srgbClr val="DDDDDD"/>
    <a:srgbClr val="CCFFCC"/>
    <a:srgbClr val="2B3564"/>
    <a:srgbClr val="7AEB6B"/>
    <a:srgbClr val="98FA67"/>
    <a:srgbClr val="99FF66"/>
    <a:srgbClr val="2D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1299" autoAdjust="0"/>
  </p:normalViewPr>
  <p:slideViewPr>
    <p:cSldViewPr>
      <p:cViewPr varScale="1">
        <p:scale>
          <a:sx n="51" d="100"/>
          <a:sy n="51" d="100"/>
        </p:scale>
        <p:origin x="-414" y="-84"/>
      </p:cViewPr>
      <p:guideLst>
        <p:guide orient="horz" pos="476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D616C-139C-4346-B220-FB55594F7B91}" type="datetimeFigureOut">
              <a:rPr lang="ru-RU" smtClean="0"/>
              <a:t>26.10.2023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50503-CAC1-495D-8966-D1BBEDF3B0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84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908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F901F3-C848-4218-9310-775669E4F8CC}" type="slidenum">
              <a:rPr lang="ru-RU" altLang="ru-RU" smtClean="0"/>
              <a:pPr>
                <a:spcBef>
                  <a:spcPct val="0"/>
                </a:spcBef>
              </a:pPr>
              <a:t>23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0171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F901F3-C848-4218-9310-775669E4F8CC}" type="slidenum">
              <a:rPr lang="ru-RU" altLang="ru-RU" smtClean="0"/>
              <a:pPr>
                <a:spcBef>
                  <a:spcPct val="0"/>
                </a:spcBef>
              </a:pPr>
              <a:t>25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3425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64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8366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82407-7A6B-41AC-A109-5A558FC4963E}" type="datetimeFigureOut">
              <a:rPr lang="ru-RU"/>
              <a:pPr>
                <a:defRPr/>
              </a:pPr>
              <a:t>26.10.2023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43712" y="10557860"/>
            <a:ext cx="398144" cy="21236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540D-76D8-4F2E-B4B8-F87F8856EA9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7465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628453"/>
            <a:ext cx="20104100" cy="9680575"/>
          </a:xfrm>
          <a:custGeom>
            <a:avLst/>
            <a:gdLst/>
            <a:ahLst/>
            <a:cxnLst/>
            <a:rect l="l" t="t" r="r" b="b"/>
            <a:pathLst>
              <a:path w="20104100" h="9680575">
                <a:moveTo>
                  <a:pt x="0" y="9680103"/>
                </a:moveTo>
                <a:lnTo>
                  <a:pt x="20104099" y="9680103"/>
                </a:lnTo>
                <a:lnTo>
                  <a:pt x="20104099" y="0"/>
                </a:lnTo>
                <a:lnTo>
                  <a:pt x="0" y="0"/>
                </a:lnTo>
                <a:lnTo>
                  <a:pt x="0" y="9680103"/>
                </a:lnTo>
                <a:close/>
              </a:path>
            </a:pathLst>
          </a:custGeom>
          <a:solidFill>
            <a:srgbClr val="F3F3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628775"/>
          </a:xfrm>
          <a:custGeom>
            <a:avLst/>
            <a:gdLst/>
            <a:ahLst/>
            <a:cxnLst/>
            <a:rect l="l" t="t" r="r" b="b"/>
            <a:pathLst>
              <a:path w="20104100" h="1628775">
                <a:moveTo>
                  <a:pt x="0" y="1628453"/>
                </a:moveTo>
                <a:lnTo>
                  <a:pt x="20104099" y="1628453"/>
                </a:lnTo>
                <a:lnTo>
                  <a:pt x="20104099" y="0"/>
                </a:lnTo>
                <a:lnTo>
                  <a:pt x="0" y="0"/>
                </a:lnTo>
                <a:lnTo>
                  <a:pt x="0" y="1628453"/>
                </a:lnTo>
                <a:close/>
              </a:path>
            </a:pathLst>
          </a:custGeom>
          <a:solidFill>
            <a:srgbClr val="28356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16261494" y="0"/>
            <a:ext cx="3843020" cy="1628775"/>
          </a:xfrm>
          <a:custGeom>
            <a:avLst/>
            <a:gdLst/>
            <a:ahLst/>
            <a:cxnLst/>
            <a:rect l="l" t="t" r="r" b="b"/>
            <a:pathLst>
              <a:path w="3843019" h="1628775">
                <a:moveTo>
                  <a:pt x="3842605" y="0"/>
                </a:moveTo>
                <a:lnTo>
                  <a:pt x="514827" y="0"/>
                </a:lnTo>
                <a:lnTo>
                  <a:pt x="486947" y="12239"/>
                </a:lnTo>
                <a:lnTo>
                  <a:pt x="446448" y="32685"/>
                </a:lnTo>
                <a:lnTo>
                  <a:pt x="407226" y="55196"/>
                </a:lnTo>
                <a:lnTo>
                  <a:pt x="369354" y="79702"/>
                </a:lnTo>
                <a:lnTo>
                  <a:pt x="332902" y="106129"/>
                </a:lnTo>
                <a:lnTo>
                  <a:pt x="297944" y="134408"/>
                </a:lnTo>
                <a:lnTo>
                  <a:pt x="264549" y="164465"/>
                </a:lnTo>
                <a:lnTo>
                  <a:pt x="232790" y="196229"/>
                </a:lnTo>
                <a:lnTo>
                  <a:pt x="202738" y="229629"/>
                </a:lnTo>
                <a:lnTo>
                  <a:pt x="174465" y="264593"/>
                </a:lnTo>
                <a:lnTo>
                  <a:pt x="148043" y="301050"/>
                </a:lnTo>
                <a:lnTo>
                  <a:pt x="123543" y="338927"/>
                </a:lnTo>
                <a:lnTo>
                  <a:pt x="101036" y="378153"/>
                </a:lnTo>
                <a:lnTo>
                  <a:pt x="80594" y="418657"/>
                </a:lnTo>
                <a:lnTo>
                  <a:pt x="62289" y="460367"/>
                </a:lnTo>
                <a:lnTo>
                  <a:pt x="46193" y="503211"/>
                </a:lnTo>
                <a:lnTo>
                  <a:pt x="32377" y="547117"/>
                </a:lnTo>
                <a:lnTo>
                  <a:pt x="20912" y="592015"/>
                </a:lnTo>
                <a:lnTo>
                  <a:pt x="11870" y="637831"/>
                </a:lnTo>
                <a:lnTo>
                  <a:pt x="5323" y="684495"/>
                </a:lnTo>
                <a:lnTo>
                  <a:pt x="1342" y="731936"/>
                </a:lnTo>
                <a:lnTo>
                  <a:pt x="0" y="780080"/>
                </a:lnTo>
                <a:lnTo>
                  <a:pt x="1342" y="828221"/>
                </a:lnTo>
                <a:lnTo>
                  <a:pt x="5323" y="875657"/>
                </a:lnTo>
                <a:lnTo>
                  <a:pt x="11870" y="922317"/>
                </a:lnTo>
                <a:lnTo>
                  <a:pt x="20912" y="968129"/>
                </a:lnTo>
                <a:lnTo>
                  <a:pt x="32377" y="1013022"/>
                </a:lnTo>
                <a:lnTo>
                  <a:pt x="46193" y="1056925"/>
                </a:lnTo>
                <a:lnTo>
                  <a:pt x="62289" y="1099764"/>
                </a:lnTo>
                <a:lnTo>
                  <a:pt x="80594" y="1141470"/>
                </a:lnTo>
                <a:lnTo>
                  <a:pt x="101036" y="1181970"/>
                </a:lnTo>
                <a:lnTo>
                  <a:pt x="123543" y="1221192"/>
                </a:lnTo>
                <a:lnTo>
                  <a:pt x="148043" y="1259066"/>
                </a:lnTo>
                <a:lnTo>
                  <a:pt x="174465" y="1295519"/>
                </a:lnTo>
                <a:lnTo>
                  <a:pt x="202738" y="1330479"/>
                </a:lnTo>
                <a:lnTo>
                  <a:pt x="232790" y="1363876"/>
                </a:lnTo>
                <a:lnTo>
                  <a:pt x="264549" y="1395637"/>
                </a:lnTo>
                <a:lnTo>
                  <a:pt x="297944" y="1425691"/>
                </a:lnTo>
                <a:lnTo>
                  <a:pt x="332902" y="1453966"/>
                </a:lnTo>
                <a:lnTo>
                  <a:pt x="369354" y="1480391"/>
                </a:lnTo>
                <a:lnTo>
                  <a:pt x="407226" y="1504894"/>
                </a:lnTo>
                <a:lnTo>
                  <a:pt x="446448" y="1527403"/>
                </a:lnTo>
                <a:lnTo>
                  <a:pt x="486947" y="1547847"/>
                </a:lnTo>
                <a:lnTo>
                  <a:pt x="528652" y="1566154"/>
                </a:lnTo>
                <a:lnTo>
                  <a:pt x="571493" y="1582252"/>
                </a:lnTo>
                <a:lnTo>
                  <a:pt x="615396" y="1596071"/>
                </a:lnTo>
                <a:lnTo>
                  <a:pt x="660290" y="1607537"/>
                </a:lnTo>
                <a:lnTo>
                  <a:pt x="706105" y="1616580"/>
                </a:lnTo>
                <a:lnTo>
                  <a:pt x="752767" y="1623128"/>
                </a:lnTo>
                <a:lnTo>
                  <a:pt x="800206" y="1627110"/>
                </a:lnTo>
                <a:lnTo>
                  <a:pt x="848351" y="1628453"/>
                </a:lnTo>
                <a:lnTo>
                  <a:pt x="3842605" y="1628453"/>
                </a:lnTo>
                <a:lnTo>
                  <a:pt x="3842605" y="0"/>
                </a:lnTo>
                <a:close/>
              </a:path>
            </a:pathLst>
          </a:custGeom>
          <a:solidFill>
            <a:srgbClr val="6CB9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11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51558" y="3602780"/>
            <a:ext cx="11001375" cy="3836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28366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43712" y="10557860"/>
            <a:ext cx="398144" cy="69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HEIC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3F3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-53770" y="0"/>
            <a:ext cx="20104099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679450" y="4167056"/>
            <a:ext cx="19050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b="1" i="1" dirty="0" smtClean="0">
                <a:solidFill>
                  <a:srgbClr val="24356B"/>
                </a:solidFill>
              </a:rPr>
              <a:t>Система поддержки и сопровождения карьерного роста педагогов</a:t>
            </a:r>
            <a:endParaRPr lang="ru-RU" sz="7000" b="1" i="1" dirty="0">
              <a:solidFill>
                <a:srgbClr val="24356B"/>
              </a:solidFill>
            </a:endParaRPr>
          </a:p>
          <a:p>
            <a:pPr algn="r"/>
            <a:endParaRPr lang="ru-RU" sz="4800" dirty="0" smtClean="0">
              <a:solidFill>
                <a:srgbClr val="24356B"/>
              </a:solidFill>
            </a:endParaRPr>
          </a:p>
          <a:p>
            <a:pPr algn="r"/>
            <a:endParaRPr lang="ru-RU" sz="4800" dirty="0">
              <a:solidFill>
                <a:srgbClr val="24356B"/>
              </a:solidFill>
            </a:endParaRPr>
          </a:p>
          <a:p>
            <a:pPr algn="r"/>
            <a:r>
              <a:rPr lang="ru-RU" sz="4800" dirty="0" smtClean="0">
                <a:solidFill>
                  <a:srgbClr val="24356B"/>
                </a:solidFill>
              </a:rPr>
              <a:t>Медведева Валерия Анатольевна</a:t>
            </a:r>
          </a:p>
          <a:p>
            <a:pPr algn="r"/>
            <a:r>
              <a:rPr lang="ru-RU" sz="4800" dirty="0" smtClean="0">
                <a:solidFill>
                  <a:srgbClr val="24356B"/>
                </a:solidFill>
              </a:rPr>
              <a:t> директор МБОУ СОШ № 160 г. Новосибирска</a:t>
            </a:r>
            <a:endParaRPr lang="ru-RU" sz="4800" dirty="0">
              <a:solidFill>
                <a:srgbClr val="24356B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8240" y="10107935"/>
            <a:ext cx="13330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                                                                                   </a:t>
            </a:r>
            <a:endParaRPr lang="ru-RU" sz="3200" dirty="0"/>
          </a:p>
        </p:txBody>
      </p:sp>
      <p:pic>
        <p:nvPicPr>
          <p:cNvPr id="15" name="Picture 2" descr="ен-removebg-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050" y="-159"/>
            <a:ext cx="4460852" cy="17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2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7019" y="1983302"/>
            <a:ext cx="142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Персонализированные программы сопровождения педагогов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670182" y="2623890"/>
            <a:ext cx="533400" cy="657634"/>
          </a:xfrm>
          <a:prstGeom prst="downArrow">
            <a:avLst/>
          </a:prstGeom>
          <a:solidFill>
            <a:srgbClr val="444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89655" y="3209380"/>
            <a:ext cx="4094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Модель наставничества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4547850" y="2623890"/>
            <a:ext cx="533400" cy="657634"/>
          </a:xfrm>
          <a:prstGeom prst="downArrow">
            <a:avLst/>
          </a:prstGeom>
          <a:solidFill>
            <a:srgbClr val="444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007916" y="3206780"/>
            <a:ext cx="5613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Модель методической поддержки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b="8251"/>
          <a:stretch/>
        </p:blipFill>
        <p:spPr>
          <a:xfrm>
            <a:off x="6169652" y="4632902"/>
            <a:ext cx="7848600" cy="6248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14945" y="3709572"/>
            <a:ext cx="5443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(вновь прибывшие и молодые педагоги, в определённых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ситуациях педагоги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имеющие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трудовой стаж от 5 лет) </a:t>
            </a:r>
            <a:endParaRPr lang="ru-RU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092613" y="3687786"/>
            <a:ext cx="5443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(вновь прибывшие и молодые педагоги,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педагоги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имеющие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трудовой стаж от 5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 с выявленными профессиональными дефицитами)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1484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542"/>
          <a:stretch/>
        </p:blipFill>
        <p:spPr>
          <a:xfrm>
            <a:off x="2279650" y="1912037"/>
            <a:ext cx="7086600" cy="93973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347450" y="2606675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ВАЖНО!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Психолого-педагогическое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сопровождение реализации системы наставничества педагогических работников осуществляется посредством проведения тренингов, медиативных процедур (при запросе), личных бесед, анкетирования, в том числе ежегодного мониторинга педагогов «Безопасность образовательной среды».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585450" y="4664075"/>
            <a:ext cx="96789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ВАЖНО!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взаимодействия с социальными партнерами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6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7" y="0"/>
            <a:ext cx="16964025" cy="1130935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84940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966914"/>
            <a:ext cx="7294031" cy="5470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50" y="2764392"/>
            <a:ext cx="7111998" cy="5333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986" y="4961148"/>
            <a:ext cx="7885855" cy="59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38773"/>
          </a:xfrm>
        </p:spPr>
        <p:txBody>
          <a:bodyPr/>
          <a:lstStyle/>
          <a:p>
            <a:pPr algn="ctr"/>
            <a:r>
              <a:rPr lang="ru-RU" dirty="0"/>
              <a:t>Система поддержки и сопровождения карьерного роста педагогов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52" y="2776662"/>
            <a:ext cx="9284702" cy="6963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2"/>
          <a:stretch/>
        </p:blipFill>
        <p:spPr>
          <a:xfrm>
            <a:off x="11416539" y="1364599"/>
            <a:ext cx="5158856" cy="5197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r="9507"/>
          <a:stretch/>
        </p:blipFill>
        <p:spPr>
          <a:xfrm>
            <a:off x="10585450" y="6258425"/>
            <a:ext cx="8305800" cy="54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38773"/>
          </a:xfrm>
        </p:spPr>
        <p:txBody>
          <a:bodyPr/>
          <a:lstStyle/>
          <a:p>
            <a:pPr algn="ctr"/>
            <a:r>
              <a:rPr lang="ru-RU" dirty="0"/>
              <a:t>Система поддержки и сопровождения карьерного роста педагогов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t="-1977" r="7098" b="48463"/>
          <a:stretch/>
        </p:blipFill>
        <p:spPr>
          <a:xfrm>
            <a:off x="320259" y="6188075"/>
            <a:ext cx="9731790" cy="4402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1333"/>
          <a:stretch/>
        </p:blipFill>
        <p:spPr>
          <a:xfrm>
            <a:off x="10814050" y="2073275"/>
            <a:ext cx="8763000" cy="76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1" y="1977955"/>
            <a:ext cx="5915817" cy="3943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2869764"/>
            <a:ext cx="5998781" cy="39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84940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8" y="1920875"/>
            <a:ext cx="7391400" cy="4926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2"/>
          <a:stretch/>
        </p:blipFill>
        <p:spPr>
          <a:xfrm>
            <a:off x="8528050" y="1733896"/>
            <a:ext cx="8225366" cy="5036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5900089"/>
            <a:ext cx="6859786" cy="5257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5654675"/>
            <a:ext cx="6377183" cy="54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38773"/>
          </a:xfrm>
        </p:spPr>
        <p:txBody>
          <a:bodyPr/>
          <a:lstStyle/>
          <a:p>
            <a:pPr algn="ctr"/>
            <a:r>
              <a:rPr lang="ru-RU" dirty="0"/>
              <a:t>Система поддержки и сопровождения карьерного роста педагогов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50" y="1825625"/>
            <a:ext cx="12644966" cy="94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32050" y="1920875"/>
            <a:ext cx="1440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МЕРОПРИЯТИЯ 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2022-2023УЧЕБНОМ ГОДУ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6650" y="3527227"/>
            <a:ext cx="17754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«Ключевые пункты по работе с электронным журналом в рамках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Нео-конференция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работе с контентом ФГИС «Моя школа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Методическое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«Фестиваль открытых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уроков».</a:t>
            </a:r>
          </a:p>
          <a:p>
            <a:pPr algn="just"/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кейс-технологии при организации урочной и внеурочной деятельности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неделя в рамках школьной методической площадки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профессиональных компетенций педагогов МБОУ СОШ № 160». </a:t>
            </a:r>
            <a:endParaRPr lang="ru-RU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Воркшоп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«Формирование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учителя-предметника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классного руководителя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 НСО «Электронная школа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357" y="8093075"/>
            <a:ext cx="6948985" cy="347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5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37050" y="1685184"/>
            <a:ext cx="1417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НЕО-КОНФЕРЕНЦИЯ «Обучение работе с контентом ФГИС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школа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 descr="https://ct.rcoko65.ru/sites/default/files/%D0%BC%D0%BE%D1%8F%D1%88%D0%BA%D0%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956255"/>
            <a:ext cx="3592512" cy="200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2"/>
          <a:stretch>
            <a:fillRect/>
          </a:stretch>
        </p:blipFill>
        <p:spPr bwMode="auto">
          <a:xfrm>
            <a:off x="14640171" y="4359275"/>
            <a:ext cx="4602685" cy="464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2" y="5730875"/>
            <a:ext cx="627701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61250" y="3033330"/>
            <a:ext cx="6553200" cy="7909858"/>
          </a:xfrm>
          <a:prstGeom prst="rect">
            <a:avLst/>
          </a:prstGeom>
          <a:ln>
            <a:solidFill>
              <a:srgbClr val="24356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ФГИС «Моя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школа»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Облачное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хранилище документов, инструменты для создания и редактирования документов популярных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форматов, совместной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режиме онлайн в отечественном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офисном ПО.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Библиотека бесплатного образовательного контента 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Подсистема «Тесты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риложение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через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SmartTV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Видеоконференцсвязь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платформы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Базовые возможности для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3" name="AutoShape 2" descr="blob:https://web.telegram.org/a9bea417-8a68-4c0e-85d2-80c16661920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4" descr="blob:https://web.telegram.org/1dedbdd8-2e98-43e9-a42e-9f711922234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6" descr="blob:https://web.telegram.org/12243195-138d-4fc5-b1cd-36139323470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8" descr="blob:https://web.telegram.org/12243195-138d-4fc5-b1cd-36139323470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AutoShape 2" descr="blob:https://web.telegram.org/51afd261-bfb9-448d-a49c-abaf6aaf2599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" descr="blob:https://web.telegram.org/ba2d34c3-1a2a-4cae-a42b-aca4f6026e57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29326" r="30061" b="-986"/>
          <a:stretch/>
        </p:blipFill>
        <p:spPr>
          <a:xfrm>
            <a:off x="-86665" y="-41167"/>
            <a:ext cx="2366315" cy="169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2023 - Год педагога и наставн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8" y="5349875"/>
            <a:ext cx="1954814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3708" y="2171800"/>
            <a:ext cx="19548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это человек с большим и добрым сердцем, который заражает своих учеников любовью к знаниям, людям и миру. Именно настоящий учитель способен направить интересы ребенка в нужное русло, привить необходимые навыки для строительства счастливой жизни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3780" y="420052"/>
            <a:ext cx="13962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8544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6650" y="1781312"/>
            <a:ext cx="1417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 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«Ключевые пункты по работе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электронным журналом в рамках </a:t>
            </a:r>
            <a:r>
              <a:rPr lang="ru-RU" alt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850" y="4283075"/>
            <a:ext cx="4191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650" y="1738042"/>
            <a:ext cx="4953000" cy="2426332"/>
          </a:xfrm>
          <a:prstGeom prst="rect">
            <a:avLst/>
          </a:prstGeom>
        </p:spPr>
      </p:pic>
      <p:sp>
        <p:nvSpPr>
          <p:cNvPr id="2" name="AutoShape 2" descr="blob:https://web.telegram.org/fb552c43-e1f6-4ddc-b162-91d59763c0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80" y="4356164"/>
            <a:ext cx="4240139" cy="5653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blob:https://web.telegram.org/ad122600-3027-45e8-af5c-d5732148ba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86" y="4541108"/>
            <a:ext cx="6720104" cy="5040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9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5680" y="1846808"/>
            <a:ext cx="1417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кейс-технологии при организации урочной и внеурочной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390785" y="8949062"/>
            <a:ext cx="5868023" cy="138499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«Использование кейс-технологии при проведении родительских собраний»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7" y="3853513"/>
            <a:ext cx="5967578" cy="4455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927850" y="3710377"/>
            <a:ext cx="6232034" cy="138499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«Тематический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 для подростков «Правила поведения в интернете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13717833" y="8778875"/>
            <a:ext cx="6232034" cy="18158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«Реализация модуля «Школьный урок»: воспитательный компонент на уроках изобразительного искусства и технологии»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blob:https://web.telegram.org/d75669cf-d0c7-41c3-8e8b-b0395ad43cf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850" y="3736819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 descr="blob:https://web.telegram.org/9d90989b-619c-4ae0-9c5d-20452e48893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blob:https://web.telegram.org/9983775a-bc65-4945-843e-c46b6d8da28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76" y="5818321"/>
            <a:ext cx="6020981" cy="4515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0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5680" y="1846808"/>
            <a:ext cx="1417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НЕДЕЛЯ 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профессиональных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педагогов»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1136650" y="7788275"/>
            <a:ext cx="7010400" cy="206210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мастерская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программы коррекционной работы со слабоуспевающими обучающимися»</a:t>
            </a: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204" y="5857207"/>
            <a:ext cx="5146646" cy="386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7"/>
          <a:stretch>
            <a:fillRect/>
          </a:stretch>
        </p:blipFill>
        <p:spPr bwMode="auto">
          <a:xfrm>
            <a:off x="497746" y="3212726"/>
            <a:ext cx="4906104" cy="4429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1819536" y="3444875"/>
            <a:ext cx="7070234" cy="206210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мастерская 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одаренными детьми по подготовке к НПК, олимпиадам и конкурсам»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blob:https://web.telegram.org/022818dc-030f-4b95-a158-7b892b6646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740" y="5854344"/>
            <a:ext cx="4954586" cy="3373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blob:https://web.telegram.org/5056ebcd-b73f-4c0e-ac89-ac85b2eea55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blob:https://web.telegram.org/5056ebcd-b73f-4c0e-ac89-ac85b2eea55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4136557"/>
            <a:ext cx="4116387" cy="3087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5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737916" y="1844675"/>
            <a:ext cx="124284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3600" b="1" dirty="0">
                <a:solidFill>
                  <a:srgbClr val="002060"/>
                </a:solidFill>
                <a:latin typeface="Georgia" pitchFamily="18" charset="0"/>
              </a:rPr>
              <a:t>ВОРКШОП «Формирование отчетности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3600" b="1" dirty="0">
                <a:solidFill>
                  <a:srgbClr val="002060"/>
                </a:solidFill>
                <a:latin typeface="Georgia" pitchFamily="18" charset="0"/>
              </a:rPr>
              <a:t>учителя-предметника и классного руководителя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3600" b="1" dirty="0">
                <a:solidFill>
                  <a:srgbClr val="002060"/>
                </a:solidFill>
                <a:latin typeface="Georgia" pitchFamily="18" charset="0"/>
              </a:rPr>
              <a:t>в ГИС НСО «Электронная </a:t>
            </a:r>
            <a:r>
              <a:rPr lang="ru-RU" altLang="ru-RU" sz="3600" b="1" dirty="0" smtClean="0">
                <a:solidFill>
                  <a:srgbClr val="002060"/>
                </a:solidFill>
                <a:latin typeface="Georgia" pitchFamily="18" charset="0"/>
              </a:rPr>
              <a:t>школа»</a:t>
            </a:r>
            <a:endParaRPr lang="ru-RU" alt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1450" y="152995"/>
            <a:ext cx="1424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89" y="3128468"/>
            <a:ext cx="5888914" cy="291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83" y="7392361"/>
            <a:ext cx="5997588" cy="247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2" y="7026275"/>
            <a:ext cx="5937882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117" y="4156205"/>
            <a:ext cx="4724399" cy="214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961" y="6902580"/>
            <a:ext cx="4610555" cy="23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25" y="4156205"/>
            <a:ext cx="6324428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5680" y="1846808"/>
            <a:ext cx="1417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НЕДЕЛЯ «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профессиональных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педагогов»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1289050" y="8151150"/>
            <a:ext cx="6781800" cy="15696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«Дифференцированные методы в обучении»</a:t>
            </a: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2341694" y="4130675"/>
            <a:ext cx="6988247" cy="10772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мастерская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оценивания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blob:https://web.telegram.org/7df45462-aae3-44c8-a2f1-b842908939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blob:https://web.telegram.org/7b50208f-c6f8-4034-87bc-63802d722c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359274"/>
            <a:ext cx="4247607" cy="318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444875"/>
            <a:ext cx="5019676" cy="4357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1" descr="blob:https://web.telegram.org/7f08e0cc-5859-4200-b994-2a0c7286d04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149" y="5835618"/>
            <a:ext cx="5243830" cy="4316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1" y="640611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9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4641850" y="1815290"/>
            <a:ext cx="10519226" cy="59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98" b="1" dirty="0">
                <a:solidFill>
                  <a:srgbClr val="002060"/>
                </a:solidFill>
                <a:latin typeface="Georgia" panose="02040502050405020303" pitchFamily="18" charset="0"/>
              </a:rPr>
              <a:t>МЕТОДИЧЕСКИЙ ЖУРНАЛ  «Мастер-класс» </a:t>
            </a:r>
          </a:p>
        </p:txBody>
      </p:sp>
      <p:pic>
        <p:nvPicPr>
          <p:cNvPr id="16387" name="Рисунок 4" descr="C:\Users\Секретарь\Downloads\89e6f7170d1b0be3ce2950697b0422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05" y="2929343"/>
            <a:ext cx="5518544" cy="296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42" y="2352789"/>
            <a:ext cx="3041842" cy="4317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6707767"/>
            <a:ext cx="3042766" cy="4411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515" y="6514269"/>
            <a:ext cx="3048000" cy="4420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" y="6645275"/>
            <a:ext cx="3048000" cy="4319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50" y="2477315"/>
            <a:ext cx="3188071" cy="45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33" y="6577978"/>
            <a:ext cx="3251859" cy="467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1450" y="152995"/>
            <a:ext cx="1424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</p:spTree>
    <p:extLst>
      <p:ext uri="{BB962C8B-B14F-4D97-AF65-F5344CB8AC3E}">
        <p14:creationId xmlns:p14="http://schemas.microsoft.com/office/powerpoint/2010/main" val="9212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38773"/>
          </a:xfrm>
        </p:spPr>
        <p:txBody>
          <a:bodyPr/>
          <a:lstStyle/>
          <a:p>
            <a:r>
              <a:rPr lang="ru-RU" dirty="0"/>
              <a:t>Система поддержки и сопровождения карьерного роста педагогов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0749" r="3594"/>
          <a:stretch/>
        </p:blipFill>
        <p:spPr>
          <a:xfrm>
            <a:off x="603250" y="2913563"/>
            <a:ext cx="5249344" cy="7174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4" t="35447" r="9938" b="3634"/>
          <a:stretch/>
        </p:blipFill>
        <p:spPr>
          <a:xfrm>
            <a:off x="4032250" y="3292475"/>
            <a:ext cx="15163800" cy="64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38773"/>
          </a:xfrm>
        </p:spPr>
        <p:txBody>
          <a:bodyPr/>
          <a:lstStyle/>
          <a:p>
            <a:r>
              <a:rPr lang="ru-RU" dirty="0"/>
              <a:t>Система поддержки и сопровождения карьерного роста педагогов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3" y="1649948"/>
            <a:ext cx="7191375" cy="7229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6755803"/>
            <a:ext cx="4291533" cy="4817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46" y="1702655"/>
            <a:ext cx="12147230" cy="80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84940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30789" r="2399" b="5051"/>
          <a:stretch/>
        </p:blipFill>
        <p:spPr>
          <a:xfrm>
            <a:off x="374650" y="1692275"/>
            <a:ext cx="8825536" cy="4840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850" y="5883275"/>
            <a:ext cx="11010900" cy="4962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3" y="5587266"/>
            <a:ext cx="7062880" cy="5297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86" y="1925686"/>
            <a:ext cx="10240974" cy="46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84940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14331" r="8115" b="3942"/>
          <a:stretch/>
        </p:blipFill>
        <p:spPr>
          <a:xfrm>
            <a:off x="3346450" y="1768475"/>
            <a:ext cx="138303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84940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6006" b="14319"/>
          <a:stretch/>
        </p:blipFill>
        <p:spPr>
          <a:xfrm>
            <a:off x="1060450" y="3368675"/>
            <a:ext cx="9847039" cy="5638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2" r="6542" b="7552"/>
          <a:stretch/>
        </p:blipFill>
        <p:spPr>
          <a:xfrm>
            <a:off x="11438133" y="1463675"/>
            <a:ext cx="8229600" cy="104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84940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4650" y="2530475"/>
            <a:ext cx="19536526" cy="7571303"/>
          </a:xfrm>
        </p:spPr>
        <p:txBody>
          <a:bodyPr/>
          <a:lstStyle/>
          <a:p>
            <a:pPr algn="just"/>
            <a:r>
              <a:rPr lang="ru-RU" dirty="0" smtClean="0"/>
              <a:t>РИСКИ:</a:t>
            </a:r>
          </a:p>
          <a:p>
            <a:pPr algn="just"/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i="1" dirty="0"/>
              <a:t>Формализованное неэффективное наставничество.</a:t>
            </a:r>
          </a:p>
          <a:p>
            <a:pPr algn="just"/>
            <a:r>
              <a:rPr lang="ru-RU" b="0" dirty="0" smtClean="0">
                <a:solidFill>
                  <a:srgbClr val="FF0000"/>
                </a:solidFill>
              </a:rPr>
              <a:t>ЧТО ДЕЛАТЬ? </a:t>
            </a:r>
            <a:r>
              <a:rPr lang="ru-RU" b="0" dirty="0" smtClean="0"/>
              <a:t>Контроль и координация системы службой НМР в рамках работы ВСОКО и вне.</a:t>
            </a:r>
          </a:p>
          <a:p>
            <a:pPr algn="just"/>
            <a:r>
              <a:rPr lang="ru-RU" dirty="0" smtClean="0"/>
              <a:t>2. </a:t>
            </a:r>
            <a:r>
              <a:rPr lang="ru-RU" i="1" dirty="0" smtClean="0"/>
              <a:t>Недостаточная компетентность наставника.</a:t>
            </a:r>
          </a:p>
          <a:p>
            <a:pPr algn="just"/>
            <a:r>
              <a:rPr lang="ru-RU" b="0" dirty="0">
                <a:solidFill>
                  <a:srgbClr val="FF0000"/>
                </a:solidFill>
              </a:rPr>
              <a:t>ЧТО ДЕЛАТЬ? </a:t>
            </a:r>
            <a:r>
              <a:rPr lang="ru-RU" b="0" dirty="0" smtClean="0"/>
              <a:t>Работа </a:t>
            </a:r>
            <a:r>
              <a:rPr lang="ru-RU" b="0" dirty="0"/>
              <a:t>в рамках повышения квалификации наставников на базе школьной методической площадке, курсов ПК.</a:t>
            </a:r>
          </a:p>
          <a:p>
            <a:pPr algn="just"/>
            <a:r>
              <a:rPr lang="ru-RU" dirty="0"/>
              <a:t>3. </a:t>
            </a:r>
            <a:r>
              <a:rPr lang="ru-RU" i="1" dirty="0" smtClean="0"/>
              <a:t>Угасание </a:t>
            </a:r>
            <a:r>
              <a:rPr lang="ru-RU" i="1" dirty="0"/>
              <a:t>или даже отсутствие мотивации, неготовность вновь прибывшего специалиста принимать помощь наставника. </a:t>
            </a:r>
          </a:p>
          <a:p>
            <a:pPr algn="just"/>
            <a:r>
              <a:rPr lang="ru-RU" b="0" dirty="0">
                <a:solidFill>
                  <a:srgbClr val="FF0000"/>
                </a:solidFill>
              </a:rPr>
              <a:t>ЧТО ДЕЛАТЬ? </a:t>
            </a:r>
            <a:r>
              <a:rPr lang="ru-RU" b="0" i="1" dirty="0" smtClean="0"/>
              <a:t>Помощь </a:t>
            </a:r>
            <a:r>
              <a:rPr lang="ru-RU" b="0" i="1" dirty="0"/>
              <a:t>службы СППС в рамках создания позитивного рабочего поля, включение пары (группы) в проекты, применение интегрированных форм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34630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2301875"/>
            <a:ext cx="12448974" cy="830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5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350" y="1844675"/>
            <a:ext cx="20218805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ОБЕСПЕЧЕНИЕ СИСТЕМЫ НАСТАВНИЧЕСТВА В МБОУ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 В 2022-2023 ГОДУ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2250" y="2428425"/>
            <a:ext cx="195072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14400" y="2682875"/>
            <a:ext cx="18586450" cy="823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Положение о системе наставничества в МБОУ СОШ № 160;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Дорожная карта по реализации положения «о системе наставничества в МБОУ СОШ № 160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Программа развития кадрового потенциала МБОУ СОШ № 160;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Положение об организации научно-методической работы в МБОУ СОШ № 160;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Положение о непрерывном профессиональном развитии педагогических работников МБОУ СОШ № 160;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План работы НМЦ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учебном 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Планы работы ШМО с блоком сопровождения наставничества;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Пакет методических материалов для оценки профессиональных компетенций преподавателей; 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База педагогов-наставников МБОУ СОШ № 160 в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учебном 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Персонализированные программы сопровождения педагогов по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требуемым направлениям кадровой поддержки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(Базовое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сопровождение, повышенное, углублённое)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План мероприятий («дорожная карта») по повышению объективности оценивания образовательных результатов на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 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 педагогов, требующих повышенной методической поддержки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План перекрестного контроля педагогического коллектива;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Положение о ВСОКО;</a:t>
            </a:r>
          </a:p>
          <a:p>
            <a:pPr indent="450215" algn="just">
              <a:spcAft>
                <a:spcPts val="0"/>
              </a:spcAft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План ВСОКО на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год.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007019"/>
            <a:ext cx="6505575" cy="83911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850" y="1997075"/>
            <a:ext cx="6553200" cy="8386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25" y="2022894"/>
            <a:ext cx="6219825" cy="83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2682875"/>
            <a:ext cx="10267950" cy="7258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250" y="1844675"/>
            <a:ext cx="6477000" cy="866431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9747250" y="3444875"/>
            <a:ext cx="1295400" cy="6248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8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2073275"/>
            <a:ext cx="6962378" cy="8077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28050" y="4359275"/>
            <a:ext cx="110144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Важнейшими направлениями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кадровой политики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подготовки, переподготовки и повышения уровня квалификации и профессионализма педагогических и руководящих работников;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удовлетворению потребностей ОО в высококвалифицированных и творческих кадрах; повышение престижа педагогической профессии.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2073275"/>
            <a:ext cx="13716000" cy="86973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89250" y="6492876"/>
            <a:ext cx="3124200" cy="3962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89250" y="3673475"/>
            <a:ext cx="3124200" cy="2362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633450" y="3673475"/>
            <a:ext cx="2590800" cy="2362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850" y="191412"/>
            <a:ext cx="14170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и сопровождения карьерного роста педагогов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3850" y="1914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160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640749"/>
            <a:ext cx="15925800" cy="96692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8050" y="3597275"/>
            <a:ext cx="2209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2650" y="9921875"/>
            <a:ext cx="2971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2150" y="10379075"/>
            <a:ext cx="31623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576050" y="10912475"/>
            <a:ext cx="3352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728450" y="10379075"/>
            <a:ext cx="3352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795250" y="3444875"/>
            <a:ext cx="3352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880850" y="10531475"/>
            <a:ext cx="3352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0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5A8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11433</TotalTime>
  <Words>1085</Words>
  <Application>Microsoft Office PowerPoint</Application>
  <PresentationFormat>Произвольный</PresentationFormat>
  <Paragraphs>152</Paragraphs>
  <Slides>31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Система поддержки и сопровождения карьерного роста педагогов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Система поддержки и сопровождения карьерного роста педагогов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АНОНС ВИДЕОКОНФЕРЕНЦИИ ПРОЕКТА «ВЗАИМООБУЧЕНИЕ ГОРОДОВ» ТЕМА: «РАЗВИТИЕ ТАЛАНТОВ: НОВЫЕ ВОЗМОЖНОСТИ ДЛЯ КАЖДОГО РЕБЕНКА»</dc:title>
  <dc:creator>Елена Васкан</dc:creator>
  <cp:lastModifiedBy>Богомолов Иван Сергеевич</cp:lastModifiedBy>
  <cp:revision>677</cp:revision>
  <dcterms:created xsi:type="dcterms:W3CDTF">2020-10-15T06:00:39Z</dcterms:created>
  <dcterms:modified xsi:type="dcterms:W3CDTF">2023-10-26T09:47:24Z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2020-10-11T00:00:00Z</vt:filetime>
  </property>
  <property fmtid="{D5CDD505-2E9C-101B-9397-08002B2CF9AE}" pid="3" name="Creator">
    <vt:lpwstr>Keynote</vt:lpwstr>
  </property>
  <property fmtid="{D5CDD505-2E9C-101B-9397-08002B2CF9AE}" pid="4" name="LastSaved">
    <vt:filetime>2020-10-15T00:00:00Z</vt:filetime>
  </property>
</Properties>
</file>