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5" r:id="rId8"/>
    <p:sldId id="264" r:id="rId9"/>
    <p:sldId id="267" r:id="rId10"/>
    <p:sldId id="268" r:id="rId11"/>
    <p:sldId id="269" r:id="rId12"/>
    <p:sldId id="266" r:id="rId1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0gqSESThri76TbRU5/QtrQ==" hashData="oXFR1wZdL7AKi6nXUZqLtMgHi10="/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0F70"/>
    <a:srgbClr val="F00E6F"/>
    <a:srgbClr val="5D28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859"/>
  </p:normalViewPr>
  <p:slideViewPr>
    <p:cSldViewPr snapToGrid="0" snapToObjects="1">
      <p:cViewPr varScale="1">
        <p:scale>
          <a:sx n="91" d="100"/>
          <a:sy n="91" d="100"/>
        </p:scale>
        <p:origin x="-102" y="-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8F97B3-26D8-A24A-A58A-C46888F697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C719E3A-2315-114B-B7B9-241715F1D6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E2F2BA-2E10-8D4E-BBE4-929342F5F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BE4CE-5EE0-9C41-BA87-95283CC6D850}" type="datetimeFigureOut">
              <a:rPr lang="x-none" smtClean="0"/>
              <a:t>26.10.2023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F928C8-5348-D74C-A2DC-BDF90BE86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62B3DA-5496-A343-84CD-6B69A1E15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9BC74-6437-F94E-BD40-09D40DEDD9C9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C2BE89E-5431-8442-BD35-ABF5E7B174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391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B7D27A-4466-B945-B942-2D3555F17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AD32045-5D8E-E046-AF3A-E4B99E9942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DE86F7B-86F4-1E45-A19A-5CFBFEB18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BE4CE-5EE0-9C41-BA87-95283CC6D850}" type="datetimeFigureOut">
              <a:rPr lang="x-none" smtClean="0"/>
              <a:t>26.10.2023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DD1096-27F2-4A4E-A33B-64353690A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A6DE58-BFD7-D24D-B56F-06C908FFC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9BC74-6437-F94E-BD40-09D40DEDD9C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98097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52C6AEF-BE3D-034C-9C25-3F4E73BC35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9C8294C-8D69-D947-A601-F3064A03B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E96F90-8452-E846-A432-A3E750477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BE4CE-5EE0-9C41-BA87-95283CC6D850}" type="datetimeFigureOut">
              <a:rPr lang="x-none" smtClean="0"/>
              <a:t>26.10.2023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912B38-0283-754F-8067-CF951CC04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096C46-EC39-424F-9427-72ED7C01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9BC74-6437-F94E-BD40-09D40DEDD9C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35519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3A2376-D91C-8F42-8B44-F96A774DC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FFC844A-D821-2642-8E5F-4A8DDE18D9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8047EE-A686-554E-8DB0-C95C36598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BE4CE-5EE0-9C41-BA87-95283CC6D850}" type="datetimeFigureOut">
              <a:rPr lang="x-none" smtClean="0"/>
              <a:t>26.10.2023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764A44-7B43-1E4D-8AE1-7C095107E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9AEFC8-4E9F-424E-893F-58F32DC03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9BC74-6437-F94E-BD40-09D40DEDD9C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06692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7DE18B-878A-6845-8900-C13CE8C6A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F8878AB-E4F8-924E-952A-0D4DD7DB3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40145-C87F-C74E-91E9-DF864DC45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BE4CE-5EE0-9C41-BA87-95283CC6D850}" type="datetimeFigureOut">
              <a:rPr lang="x-none" smtClean="0"/>
              <a:t>26.10.2023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1C77A6-72B9-4D46-8435-2C083892A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E7316C-E4B3-8546-9620-7456F9E5A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9BC74-6437-F94E-BD40-09D40DEDD9C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93798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BE5D09-1FCA-EB48-9DF6-8FFC0AB23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847025-B57B-2645-8EA6-D7F1F10770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9BA2D03-21E2-394C-8F28-47AA39C7DD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44FCC88-3784-EB43-95C8-C2D11DEF3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BE4CE-5EE0-9C41-BA87-95283CC6D850}" type="datetimeFigureOut">
              <a:rPr lang="x-none" smtClean="0"/>
              <a:t>26.10.2023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4A6E2F4-0D58-3A4A-9BD2-D70C8EE3F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16C00BF-9160-1548-973F-D02CC6C64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9BC74-6437-F94E-BD40-09D40DEDD9C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0476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AF6E76-63EE-9A4C-958C-B016BA1BD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38C6B79-C1B4-3440-8A3E-FAA90FE98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F72140A-8B2C-9D4C-AC57-7F5BB6E2D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6BCA5FB-D8BA-DD4A-BF55-7CFA26B48C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538CD66-7F60-2A4A-BE2F-D5000429AD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DB1AFAA-0420-C14D-9240-73725CA33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BE4CE-5EE0-9C41-BA87-95283CC6D850}" type="datetimeFigureOut">
              <a:rPr lang="x-none" smtClean="0"/>
              <a:t>26.10.2023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B68D363-8484-9449-A4DB-1FAD6F686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C08F0F8-F7CF-7447-A64A-A967F1F9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9BC74-6437-F94E-BD40-09D40DEDD9C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17477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CCBD19-13E2-6742-9098-07F9FFC0E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AD0FD6B-C6D6-C142-A275-62999C45E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BE4CE-5EE0-9C41-BA87-95283CC6D850}" type="datetimeFigureOut">
              <a:rPr lang="x-none" smtClean="0"/>
              <a:t>26.10.2023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4164ACD-0D1A-1A49-9A71-2F22B7313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A394343-578E-7042-AD08-809E17C96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9BC74-6437-F94E-BD40-09D40DEDD9C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20360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1A1701D-2DB2-9743-BA31-44F374971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BE4CE-5EE0-9C41-BA87-95283CC6D850}" type="datetimeFigureOut">
              <a:rPr lang="x-none" smtClean="0"/>
              <a:t>26.10.2023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38E72FE-0FBD-8B4E-B61B-5F9EB2A23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E5D7D89-1C52-B84F-93EC-3DC3D3423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9BC74-6437-F94E-BD40-09D40DEDD9C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3427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ED5E14-591E-B542-899C-5FF79F8E4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CE0D4BE-551C-A246-AD22-4366FBAB2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2A2ACB6-EE7A-584E-BE0A-B935A05CA9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BFA3A51-3C8F-9047-9D5E-CBCC613FE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BE4CE-5EE0-9C41-BA87-95283CC6D850}" type="datetimeFigureOut">
              <a:rPr lang="x-none" smtClean="0"/>
              <a:t>26.10.2023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0BB4B68-3D57-A343-BDA9-71CC4CFD8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12F7038-8218-CC43-A05C-4107345E9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9BC74-6437-F94E-BD40-09D40DEDD9C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43018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B4E823-C3FD-DE41-9684-314CE492E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8F5E269-5C58-3A46-A4E5-980891F45F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C192364-3194-154C-996E-3499A20608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5B4B209-9AC9-A149-A1AB-8D2F7C94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BE4CE-5EE0-9C41-BA87-95283CC6D850}" type="datetimeFigureOut">
              <a:rPr lang="x-none" smtClean="0"/>
              <a:t>26.10.2023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5C6E87-24F5-BD47-B81B-7207411D4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9644DA4-9B04-8746-96C0-ABA6359FD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9BC74-6437-F94E-BD40-09D40DEDD9C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14439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315E9CF-2855-5240-91F0-07975855E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E52E33-BFAC-3C49-9040-C3F8F6107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3739D2-64B7-E44A-8D06-59021EF82B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BE4CE-5EE0-9C41-BA87-95283CC6D850}" type="datetimeFigureOut">
              <a:rPr lang="x-none" smtClean="0"/>
              <a:t>26.10.2023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78A25D-8876-9F4C-B753-D2A730639A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558917-9A14-8842-94C4-B6BF31C013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9BC74-6437-F94E-BD40-09D40DEDD9C9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0AA6011-C126-7E48-8595-22EB6D68CF6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392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11" Type="http://schemas.openxmlformats.org/officeDocument/2006/relationships/image" Target="../media/image26.jpg"/><Relationship Id="rId5" Type="http://schemas.openxmlformats.org/officeDocument/2006/relationships/image" Target="../media/image20.jpg"/><Relationship Id="rId10" Type="http://schemas.openxmlformats.org/officeDocument/2006/relationships/image" Target="../media/image25.jpg"/><Relationship Id="rId4" Type="http://schemas.openxmlformats.org/officeDocument/2006/relationships/image" Target="../media/image19.jpg"/><Relationship Id="rId9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1874F5-C9E7-8749-AB78-2B4CC56FF4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353" y="2013012"/>
            <a:ext cx="5553694" cy="2387600"/>
          </a:xfrm>
        </p:spPr>
        <p:txBody>
          <a:bodyPr>
            <a:noAutofit/>
          </a:bodyPr>
          <a:lstStyle/>
          <a:p>
            <a:pPr algn="l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КОНКУРСЫ ПЕДАГОГИЧЕСКОГО МАСТЕРСТВА КАК ИНСТРУМЕНТ ПРОФЕССИНАЛЬНОГО РОСТА ПЕДАГОГА</a:t>
            </a:r>
            <a:endParaRPr lang="x-none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3DBA79D-6BE1-934D-88FD-8FC4CB5477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4141" y="5141575"/>
            <a:ext cx="7592687" cy="165576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Мальцева Алина Дмитриевна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Победитель муниципального этапа конкурса Учитель года 2023 г. Новосибирска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Победитель регионального этапа конкурса Учитель года 2023 НСО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Финалист конкурса Учитель Года России 2023</a:t>
            </a:r>
            <a:endParaRPr lang="x-none" sz="2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4BA47FF-BC7E-EEFF-7B11-E1F79EC0D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7106" y="1045994"/>
            <a:ext cx="2619444" cy="36673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8296EE6-7EC0-D4D3-4288-EDAE4F339C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53" y="38263"/>
            <a:ext cx="2619445" cy="20154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BF4316C-85F0-F3C4-4115-928FF629AA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464" y="1764066"/>
            <a:ext cx="858707" cy="111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11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903CD4-0656-D22C-6C4C-604D9846F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212725"/>
            <a:ext cx="10515600" cy="1325563"/>
          </a:xfrm>
        </p:spPr>
        <p:txBody>
          <a:bodyPr/>
          <a:lstStyle/>
          <a:p>
            <a:r>
              <a:rPr lang="ru-RU" b="1" dirty="0"/>
              <a:t>Умение просить помощи и оказывать ее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35831E4D-5552-AF20-6175-F27E694519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4874" y="1624328"/>
            <a:ext cx="6238452" cy="46788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E392394-536C-0D75-7DD9-BCF16E9D3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114" y="2440305"/>
            <a:ext cx="3101341" cy="41351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585D531-0942-D133-6B15-DF75D65B9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6906" y="1249680"/>
            <a:ext cx="3268980" cy="43586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57914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4402DA-A622-B00A-C4DD-080E553D5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Чего даст конкурс участнику?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00604BF-32CF-3262-76B2-04B3E5320F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Глубокую трансформацию: как профессиональную, так и личностную;</a:t>
            </a:r>
          </a:p>
          <a:p>
            <a:r>
              <a:rPr lang="ru-RU" dirty="0"/>
              <a:t>Возможность горизонтального и вертикального профессионального роста;</a:t>
            </a:r>
          </a:p>
          <a:p>
            <a:r>
              <a:rPr lang="ru-RU" dirty="0"/>
              <a:t>Лучшую осведомленность и большую осознанность в области профессиональных интересов;</a:t>
            </a:r>
          </a:p>
          <a:p>
            <a:r>
              <a:rPr lang="ru-RU" dirty="0"/>
              <a:t>Незабываемые впечатления от пережитого уникального опыта;</a:t>
            </a:r>
          </a:p>
          <a:p>
            <a:r>
              <a:rPr lang="ru-RU" dirty="0"/>
              <a:t>ЛЮДЕЙ;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Осознания своей миссии в профессии: «Что я хочу своей дальнейшей деятельностью сказать о себе профессиональному сообществу?»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1343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D8C822E-5B08-72FF-DE68-EC492C67E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40" y="213360"/>
            <a:ext cx="6075680" cy="45567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42BE14D-9560-4F0A-F9AE-B8799922F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950" y="1901190"/>
            <a:ext cx="4743450" cy="47434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AFADDA1-F32C-C220-7723-3CB7891B56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4840" y="186690"/>
            <a:ext cx="6075680" cy="45567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A9E1256-1AAE-33E0-5509-8AEAEF842D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280" y="598170"/>
            <a:ext cx="7513320" cy="56349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7F54E58-E8FD-D222-DC6D-A694BB1085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3530" y="402419"/>
            <a:ext cx="9366990" cy="62422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AC45D81-F1A4-4820-E27E-FD41EFB78D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526" y="1063653"/>
            <a:ext cx="7144754" cy="53585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7871E4E2-BFD6-E16B-642E-470A7D36B9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5514" y="402419"/>
            <a:ext cx="8315960" cy="62369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A94FC14-FCCF-5207-0CF0-0B82AF014C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019727">
            <a:off x="2087866" y="841621"/>
            <a:ext cx="3014193" cy="53585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29F4977D-DD5B-06B4-FB05-81493C8482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47422" y="1413742"/>
            <a:ext cx="9251076" cy="41557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D4C414AD-7FDD-1111-0713-B86D5C949F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8960" y="626515"/>
            <a:ext cx="10271760" cy="52923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460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4402DA-A622-B00A-C4DD-080E553D5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Чего потребует конкурс от участника?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00604BF-32CF-3262-76B2-04B3E5320F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Конструктивного внутреннего настроя;</a:t>
            </a:r>
          </a:p>
          <a:p>
            <a:r>
              <a:rPr lang="ru-RU" dirty="0"/>
              <a:t>Мобилизации всех внутренних ресурсов как профессиональных, так и личностных;</a:t>
            </a:r>
          </a:p>
          <a:p>
            <a:r>
              <a:rPr lang="ru-RU" dirty="0"/>
              <a:t>Возможного пересмотра имеющихся убеждений в профессии;</a:t>
            </a:r>
          </a:p>
          <a:p>
            <a:r>
              <a:rPr lang="ru-RU" dirty="0"/>
              <a:t>Восприимчивости и умения слушать;</a:t>
            </a:r>
          </a:p>
          <a:p>
            <a:r>
              <a:rPr lang="ru-RU" dirty="0"/>
              <a:t>Умения просить помощи и оказывать ее;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Осознания своей миссии в профессии: «Что я хочу своим выступлением рассказать о себе профессиональному сообществу?»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2403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D79D3F-BD98-6AF6-6ADA-46A5E7616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766218"/>
            <a:ext cx="10515600" cy="1325563"/>
          </a:xfrm>
        </p:spPr>
        <p:txBody>
          <a:bodyPr>
            <a:noAutofit/>
          </a:bodyPr>
          <a:lstStyle/>
          <a:p>
            <a:r>
              <a:rPr lang="ru-RU" sz="3600" b="1" dirty="0"/>
              <a:t>Конструктивный настрой </a:t>
            </a:r>
            <a:r>
              <a:rPr lang="ru-RU" sz="3600" dirty="0"/>
              <a:t>— это </a:t>
            </a:r>
            <a:r>
              <a:rPr lang="ru-RU" sz="3600" b="1" dirty="0">
                <a:solidFill>
                  <a:srgbClr val="F10F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позитивное</a:t>
            </a:r>
            <a:r>
              <a:rPr lang="ru-RU" sz="3600" dirty="0"/>
              <a:t> </a:t>
            </a:r>
            <a:r>
              <a:rPr lang="ru-RU" sz="3600" b="1" dirty="0">
                <a:solidFill>
                  <a:srgbClr val="F10F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рациональное отношение</a:t>
            </a:r>
            <a:r>
              <a:rPr lang="ru-RU" sz="3600" dirty="0"/>
              <a:t> к ситуациям, которые возникают в нашей жизни. </a:t>
            </a:r>
            <a:br>
              <a:rPr lang="ru-RU" sz="3600" dirty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>Вместо того, чтобы впадать в отчаяние, злость или страх, мы учимся искать способы решения проблем и </a:t>
            </a:r>
            <a:r>
              <a:rPr lang="ru-RU" sz="3600" b="1" dirty="0">
                <a:solidFill>
                  <a:srgbClr val="F00E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развития себя</a:t>
            </a:r>
            <a:r>
              <a:rPr lang="ru-RU" sz="3600" dirty="0"/>
              <a:t>. </a:t>
            </a:r>
            <a:br>
              <a:rPr lang="ru-RU" sz="3600" dirty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>Конструктивный настрой помогает нам справляться с ситуациями, не теряя </a:t>
            </a:r>
            <a:r>
              <a:rPr lang="ru-RU" sz="3600" b="1" dirty="0">
                <a:solidFill>
                  <a:srgbClr val="F10F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внутренней силы </a:t>
            </a:r>
            <a:r>
              <a:rPr lang="ru-RU" sz="3600" dirty="0"/>
              <a:t>и мотивации.</a:t>
            </a:r>
          </a:p>
        </p:txBody>
      </p:sp>
    </p:spTree>
    <p:extLst>
      <p:ext uri="{BB962C8B-B14F-4D97-AF65-F5344CB8AC3E}">
        <p14:creationId xmlns:p14="http://schemas.microsoft.com/office/powerpoint/2010/main" val="3616051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5DA81733-5B84-4AA9-4BCC-3D1A9E616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2EC9F40-7965-742F-5F88-8C9295662A73}"/>
              </a:ext>
            </a:extLst>
          </p:cNvPr>
          <p:cNvSpPr txBox="1"/>
          <p:nvPr/>
        </p:nvSpPr>
        <p:spPr>
          <a:xfrm>
            <a:off x="426720" y="5288280"/>
            <a:ext cx="112614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2">
                    <a:lumMod val="90000"/>
                  </a:schemeClr>
                </a:solidFill>
              </a:rPr>
              <a:t>ПРИНЦИП ДЗЕН: ЕСЛИ ПРОБЛЕМА ИМЕЕТ РЕШЕНИЕ – ТО ВОЛНОВАТЬСЯ НЕЗАЧЕМ, </a:t>
            </a:r>
          </a:p>
          <a:p>
            <a:r>
              <a:rPr lang="ru-RU" sz="2400" b="1" dirty="0">
                <a:solidFill>
                  <a:schemeClr val="bg2">
                    <a:lumMod val="90000"/>
                  </a:schemeClr>
                </a:solidFill>
              </a:rPr>
              <a:t>ЕСЛИ РЕШЕНИЯ НЕТ – ТО ВОЛНОВАТЬСЯ БЕССМЫСЛЕННО. </a:t>
            </a:r>
          </a:p>
        </p:txBody>
      </p:sp>
    </p:spTree>
    <p:extLst>
      <p:ext uri="{BB962C8B-B14F-4D97-AF65-F5344CB8AC3E}">
        <p14:creationId xmlns:p14="http://schemas.microsoft.com/office/powerpoint/2010/main" val="3772714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32E774A-03EB-DD51-4550-25BEFCAB23E3}"/>
              </a:ext>
            </a:extLst>
          </p:cNvPr>
          <p:cNvSpPr txBox="1"/>
          <p:nvPr/>
        </p:nvSpPr>
        <p:spPr>
          <a:xfrm>
            <a:off x="365760" y="2153246"/>
            <a:ext cx="11460480" cy="4370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800" b="0" i="0" dirty="0">
                <a:effectLst/>
                <a:latin typeface="ui-sans-serif"/>
              </a:rPr>
              <a:t>«Когда в неблагоприятных обстоятельствах будешь помнить о выгоде, а в благоприятных – об убытках, вот тогда сможешь предупредить всяческие беды и неудачи.»</a:t>
            </a:r>
          </a:p>
          <a:p>
            <a:endParaRPr lang="ru-RU" sz="2800" dirty="0">
              <a:latin typeface="ui-sans-serif"/>
            </a:endParaRPr>
          </a:p>
          <a:p>
            <a:pPr algn="r"/>
            <a:r>
              <a:rPr lang="ru-RU" sz="2800" dirty="0">
                <a:latin typeface="ui-sans-serif"/>
              </a:rPr>
              <a:t>«владеть ситуацией – значит уметь использовать любые сложившиеся обстоятельства себе на пользу»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zh-CN" altLang="en-US" sz="2800" b="1" i="0" dirty="0">
                <a:solidFill>
                  <a:srgbClr val="333333"/>
                </a:solidFill>
                <a:effectLst/>
                <a:latin typeface="YS Text"/>
              </a:rPr>
              <a:t>孙子兵法</a:t>
            </a:r>
            <a:endParaRPr lang="ru-RU" altLang="zh-CN" sz="2800" b="1" i="0" dirty="0">
              <a:solidFill>
                <a:srgbClr val="333333"/>
              </a:solidFill>
              <a:effectLst/>
              <a:latin typeface="YS Text"/>
            </a:endParaRPr>
          </a:p>
          <a:p>
            <a:pPr algn="r"/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«Искусство войны» </a:t>
            </a:r>
            <a:r>
              <a:rPr lang="ru-RU" b="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i-sans-serif"/>
              </a:rPr>
              <a:t>Сунь Цзы (древнекитайский стратег и мыслитель</a:t>
            </a:r>
            <a:r>
              <a:rPr lang="ru-RU" b="0" i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i-sans-serif"/>
              </a:rPr>
              <a:t>)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F3882FC-9AB6-07FE-B9CD-D9FB1BAA50F3}"/>
              </a:ext>
            </a:extLst>
          </p:cNvPr>
          <p:cNvSpPr txBox="1"/>
          <p:nvPr/>
        </p:nvSpPr>
        <p:spPr>
          <a:xfrm>
            <a:off x="579120" y="347395"/>
            <a:ext cx="1008888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latin typeface="+mj-lt"/>
              </a:rPr>
              <a:t>Мобилизация всех внутренних ресурсов как профессиональных, так и личностных</a:t>
            </a:r>
          </a:p>
        </p:txBody>
      </p:sp>
    </p:spTree>
    <p:extLst>
      <p:ext uri="{BB962C8B-B14F-4D97-AF65-F5344CB8AC3E}">
        <p14:creationId xmlns:p14="http://schemas.microsoft.com/office/powerpoint/2010/main" val="3195202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0C62B1E-E677-A157-2CA6-CED2E1420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364490"/>
            <a:ext cx="10515600" cy="1325563"/>
          </a:xfrm>
        </p:spPr>
        <p:txBody>
          <a:bodyPr/>
          <a:lstStyle/>
          <a:p>
            <a:r>
              <a:rPr lang="ru-RU" b="1" dirty="0"/>
              <a:t>Возможность пересмотра имеющихся убеждений в профессии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A2952EF-F2AB-0E3F-A35D-83BD31FEB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80" y="1911032"/>
            <a:ext cx="6401207" cy="43655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B055CFF-7FB0-AA40-22B3-E941D354D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934" y="1422083"/>
            <a:ext cx="3903646" cy="49766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29252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0C62B1E-E677-A157-2CA6-CED2E1420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364490"/>
            <a:ext cx="10515600" cy="1325563"/>
          </a:xfrm>
        </p:spPr>
        <p:txBody>
          <a:bodyPr/>
          <a:lstStyle/>
          <a:p>
            <a:r>
              <a:rPr lang="ru-RU" b="1" dirty="0"/>
              <a:t>Возможность пересмотра имеющихся убеждений в профессии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3233A7D-6A2D-2122-30CE-0D4D3B8C3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833076"/>
            <a:ext cx="6854612" cy="40190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D55301A-A7A9-766E-E0FE-784972B12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0980" y="2423160"/>
            <a:ext cx="5152627" cy="3764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87954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5B124531-638F-F08B-5C4F-A5BDE1794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A302265-264A-1B9E-0E0B-F4DF53E6839E}"/>
              </a:ext>
            </a:extLst>
          </p:cNvPr>
          <p:cNvSpPr txBox="1"/>
          <p:nvPr/>
        </p:nvSpPr>
        <p:spPr>
          <a:xfrm>
            <a:off x="861060" y="461695"/>
            <a:ext cx="790194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0" dirty="0">
                <a:solidFill>
                  <a:srgbClr val="333333"/>
                </a:solidFill>
                <a:effectLst/>
                <a:latin typeface="YS Text"/>
              </a:rPr>
              <a:t>Тот, кто, обращаясь к старому, способен открывать новое, достоин быть учителем (Конфуций)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850990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9CE19D-4C9F-3B2D-2215-94CB47B6A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56673"/>
            <a:ext cx="10515600" cy="1325563"/>
          </a:xfrm>
        </p:spPr>
        <p:txBody>
          <a:bodyPr/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Восприимчивость и умение слушать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6609453-96A8-BD38-6DB7-F6A61A98D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471" y="1150302"/>
            <a:ext cx="7345680" cy="4351338"/>
          </a:xfrm>
        </p:spPr>
        <p:txBody>
          <a:bodyPr>
            <a:normAutofit/>
          </a:bodyPr>
          <a:lstStyle/>
          <a:p>
            <a:r>
              <a:rPr lang="ru-RU" sz="2400" b="0" i="0" dirty="0">
                <a:effectLst/>
                <a:latin typeface="ui-sans-serif"/>
              </a:rPr>
              <a:t>„Тот, кто правильно указывает на мои ошибки, — мой учитель; тот, кто правильно отмечает мои верные поступки, — мой друг; тот, кто мне льстит, — мой враг.“ Сунь Цзы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8EA1866-831E-4791-A00F-4F3A82A9B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1" y="2628656"/>
            <a:ext cx="5288280" cy="37924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08DB0FD-DDA0-83A4-DF1D-142181ABE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3840" y="1100931"/>
            <a:ext cx="3802380" cy="53201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909559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319</Words>
  <Application>Microsoft Office PowerPoint</Application>
  <PresentationFormat>Произвольный</PresentationFormat>
  <Paragraphs>36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Office Theme</vt:lpstr>
      <vt:lpstr>КОНКУРСЫ ПЕДАГОГИЧЕСКОГО МАСТЕРСТВА КАК ИНСТРУМЕНТ ПРОФЕССИНАЛЬНОГО РОСТА ПЕДАГОГА</vt:lpstr>
      <vt:lpstr>Чего потребует конкурс от участника?</vt:lpstr>
      <vt:lpstr>Конструктивный настрой — это позитивное и рациональное отношение к ситуациям, которые возникают в нашей жизни.   Вместо того, чтобы впадать в отчаяние, злость или страх, мы учимся искать способы решения проблем и развития себя.   Конструктивный настрой помогает нам справляться с ситуациями, не теряя внутренней силы и мотивации.</vt:lpstr>
      <vt:lpstr>Презентация PowerPoint</vt:lpstr>
      <vt:lpstr>Презентация PowerPoint</vt:lpstr>
      <vt:lpstr>Возможность пересмотра имеющихся убеждений в профессии</vt:lpstr>
      <vt:lpstr>Возможность пересмотра имеющихся убеждений в профессии</vt:lpstr>
      <vt:lpstr>Презентация PowerPoint</vt:lpstr>
      <vt:lpstr>Восприимчивость и умение слушать</vt:lpstr>
      <vt:lpstr>Умение просить помощи и оказывать ее</vt:lpstr>
      <vt:lpstr>Чего даст конкурс участнику?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Богомолов Иван Сергеевич</cp:lastModifiedBy>
  <cp:revision>11</cp:revision>
  <dcterms:created xsi:type="dcterms:W3CDTF">2022-01-31T14:21:37Z</dcterms:created>
  <dcterms:modified xsi:type="dcterms:W3CDTF">2023-10-26T09:46:46Z</dcterms:modified>
</cp:coreProperties>
</file>