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3" r:id="rId3"/>
    <p:sldMasterId id="2147483715" r:id="rId4"/>
  </p:sldMasterIdLst>
  <p:notesMasterIdLst>
    <p:notesMasterId r:id="rId21"/>
  </p:notesMasterIdLst>
  <p:sldIdLst>
    <p:sldId id="313" r:id="rId5"/>
    <p:sldId id="318" r:id="rId6"/>
    <p:sldId id="307" r:id="rId7"/>
    <p:sldId id="302" r:id="rId8"/>
    <p:sldId id="303" r:id="rId9"/>
    <p:sldId id="305" r:id="rId10"/>
    <p:sldId id="310" r:id="rId11"/>
    <p:sldId id="306" r:id="rId12"/>
    <p:sldId id="308" r:id="rId13"/>
    <p:sldId id="309" r:id="rId14"/>
    <p:sldId id="315" r:id="rId15"/>
    <p:sldId id="316" r:id="rId16"/>
    <p:sldId id="319" r:id="rId17"/>
    <p:sldId id="320" r:id="rId18"/>
    <p:sldId id="317" r:id="rId19"/>
    <p:sldId id="32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JIciikYGsAGqzTVRaWr2w==" hashData="sd4Y0tGXKXeUWH6HzylA7IssjTM="/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8D29"/>
    <a:srgbClr val="007BB8"/>
    <a:srgbClr val="6CC8DE"/>
    <a:srgbClr val="00A9FE"/>
    <a:srgbClr val="66CCFF"/>
    <a:srgbClr val="00CC66"/>
    <a:srgbClr val="216F3F"/>
    <a:srgbClr val="64BCE0"/>
    <a:srgbClr val="646A6D"/>
    <a:srgbClr val="F066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-72" y="-72"/>
      </p:cViewPr>
      <p:guideLst>
        <p:guide orient="horz" pos="913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79436C-222E-4A2A-97E4-5FD09D036955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47A15DF4-930A-49C7-9A93-180E3F50731E}">
      <dgm:prSet custT="1"/>
      <dgm:spPr/>
      <dgm:t>
        <a:bodyPr/>
        <a:lstStyle/>
        <a:p>
          <a:r>
            <a:rPr lang="ru-RU" sz="1800" b="0" dirty="0" smtClean="0">
              <a:solidFill>
                <a:schemeClr val="bg1"/>
              </a:solidFill>
              <a:latin typeface="Arial Narrow" pitchFamily="34" charset="0"/>
              <a:ea typeface="Calibri"/>
              <a:cs typeface="Calibri"/>
            </a:rPr>
            <a:t>профессионально-субъектную направленность исследований, формирование индивидуальных образовательных маршрутов</a:t>
          </a:r>
          <a:r>
            <a:rPr lang="ru-RU" sz="18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Calibri"/>
              <a:cs typeface="Calibri"/>
            </a:rPr>
            <a:t/>
          </a:r>
          <a:br>
            <a:rPr lang="ru-RU" sz="18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Calibri"/>
              <a:cs typeface="Calibri"/>
            </a:rPr>
          </a:br>
          <a:endParaRPr lang="ru-RU" sz="1800" dirty="0">
            <a:latin typeface="Arial Narrow" panose="020B0606020202030204" pitchFamily="34" charset="0"/>
          </a:endParaRPr>
        </a:p>
      </dgm:t>
    </dgm:pt>
    <dgm:pt modelId="{597EAD20-0204-4068-930B-F770AAF5AE46}" type="parTrans" cxnId="{7C33FC00-8FDC-4F7B-B8EA-FD84FB631187}">
      <dgm:prSet/>
      <dgm:spPr/>
      <dgm:t>
        <a:bodyPr/>
        <a:lstStyle/>
        <a:p>
          <a:endParaRPr lang="ru-RU"/>
        </a:p>
      </dgm:t>
    </dgm:pt>
    <dgm:pt modelId="{2550FBF9-EBB0-4079-AC8C-B42C9B133825}" type="sibTrans" cxnId="{7C33FC00-8FDC-4F7B-B8EA-FD84FB631187}">
      <dgm:prSet/>
      <dgm:spPr/>
      <dgm:t>
        <a:bodyPr/>
        <a:lstStyle/>
        <a:p>
          <a:endParaRPr lang="ru-RU"/>
        </a:p>
      </dgm:t>
    </dgm:pt>
    <dgm:pt modelId="{DA3F4062-F96D-45C2-81EF-9023A95C6DB5}">
      <dgm:prSet custT="1"/>
      <dgm:spPr/>
      <dgm:t>
        <a:bodyPr/>
        <a:lstStyle/>
        <a:p>
          <a:r>
            <a:rPr lang="ru-RU" sz="2000" b="0" dirty="0" smtClean="0">
              <a:solidFill>
                <a:schemeClr val="bg1"/>
              </a:solidFill>
              <a:latin typeface="Arial Narrow" pitchFamily="34" charset="0"/>
              <a:ea typeface="Calibri"/>
              <a:cs typeface="Calibri"/>
            </a:rPr>
            <a:t>опережающий характер непрерывного профессионального образования</a:t>
          </a:r>
          <a:endParaRPr lang="ru-RU" sz="2000" b="0" dirty="0">
            <a:solidFill>
              <a:schemeClr val="bg1"/>
            </a:solidFill>
            <a:latin typeface="Arial Narrow" pitchFamily="34" charset="0"/>
          </a:endParaRPr>
        </a:p>
      </dgm:t>
    </dgm:pt>
    <dgm:pt modelId="{FCE0728E-2B4A-4BF8-B283-052551792CF8}" type="parTrans" cxnId="{2B01C851-B726-4BC6-850A-5083BB0814AE}">
      <dgm:prSet/>
      <dgm:spPr/>
      <dgm:t>
        <a:bodyPr/>
        <a:lstStyle/>
        <a:p>
          <a:endParaRPr lang="ru-RU"/>
        </a:p>
      </dgm:t>
    </dgm:pt>
    <dgm:pt modelId="{EE33BFF2-9207-414C-A1F5-1FC86BFD97E8}" type="sibTrans" cxnId="{2B01C851-B726-4BC6-850A-5083BB0814AE}">
      <dgm:prSet/>
      <dgm:spPr/>
      <dgm:t>
        <a:bodyPr/>
        <a:lstStyle/>
        <a:p>
          <a:endParaRPr lang="ru-RU"/>
        </a:p>
      </dgm:t>
    </dgm:pt>
    <dgm:pt modelId="{5B10440A-027C-429E-904F-8CD7584E908E}">
      <dgm:prSet custT="1"/>
      <dgm:spPr/>
      <dgm:t>
        <a:bodyPr/>
        <a:lstStyle/>
        <a:p>
          <a:r>
            <a:rPr lang="ru-RU" sz="2000" b="0" dirty="0" smtClean="0">
              <a:solidFill>
                <a:schemeClr val="bg1"/>
              </a:solidFill>
              <a:latin typeface="Arial Narrow" pitchFamily="34" charset="0"/>
              <a:ea typeface="Calibri"/>
              <a:cs typeface="Calibri"/>
            </a:rPr>
            <a:t>сетевые механизмы взаимодействия на региональном и межрегиональном уровнях </a:t>
          </a:r>
          <a:endParaRPr lang="ru-RU" sz="2000" b="0" dirty="0">
            <a:solidFill>
              <a:schemeClr val="bg1"/>
            </a:solidFill>
            <a:latin typeface="Arial Narrow" pitchFamily="34" charset="0"/>
          </a:endParaRPr>
        </a:p>
      </dgm:t>
    </dgm:pt>
    <dgm:pt modelId="{4F9F7DA9-A6EA-4554-B1A1-5F3D16F1ED50}" type="parTrans" cxnId="{363335FC-EBDF-4E16-874B-B1132EFBED44}">
      <dgm:prSet/>
      <dgm:spPr/>
      <dgm:t>
        <a:bodyPr/>
        <a:lstStyle/>
        <a:p>
          <a:endParaRPr lang="ru-RU"/>
        </a:p>
      </dgm:t>
    </dgm:pt>
    <dgm:pt modelId="{ADE6997F-4F8E-4011-B45A-7C8AB4656520}" type="sibTrans" cxnId="{363335FC-EBDF-4E16-874B-B1132EFBED44}">
      <dgm:prSet/>
      <dgm:spPr/>
      <dgm:t>
        <a:bodyPr/>
        <a:lstStyle/>
        <a:p>
          <a:endParaRPr lang="ru-RU"/>
        </a:p>
      </dgm:t>
    </dgm:pt>
    <dgm:pt modelId="{9D5B97E9-6337-428F-9B4D-07411FB17931}" type="pres">
      <dgm:prSet presAssocID="{F479436C-222E-4A2A-97E4-5FD09D036955}" presName="linearFlow" presStyleCnt="0">
        <dgm:presLayoutVars>
          <dgm:dir/>
          <dgm:resizeHandles val="exact"/>
        </dgm:presLayoutVars>
      </dgm:prSet>
      <dgm:spPr/>
    </dgm:pt>
    <dgm:pt modelId="{8083D745-A2CA-425C-BAC9-CF2D6CDCEC45}" type="pres">
      <dgm:prSet presAssocID="{47A15DF4-930A-49C7-9A93-180E3F50731E}" presName="composite" presStyleCnt="0"/>
      <dgm:spPr/>
    </dgm:pt>
    <dgm:pt modelId="{E3C0C48A-A2DB-4FF6-9C54-56B5E661CEE2}" type="pres">
      <dgm:prSet presAssocID="{47A15DF4-930A-49C7-9A93-180E3F50731E}" presName="imgShp" presStyleLbl="fgImgPlace1" presStyleIdx="0" presStyleCnt="3" custScaleX="51591" custScaleY="4813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1"/>
          </a:solidFill>
        </a:ln>
      </dgm:spPr>
    </dgm:pt>
    <dgm:pt modelId="{C6FE2F20-929E-4ED2-977E-7B49EFC26EB7}" type="pres">
      <dgm:prSet presAssocID="{47A15DF4-930A-49C7-9A93-180E3F50731E}" presName="txShp" presStyleLbl="node1" presStyleIdx="0" presStyleCnt="3" custScaleX="99407" custScaleY="1096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2642E-FECA-44E5-82D8-363510E5A469}" type="pres">
      <dgm:prSet presAssocID="{2550FBF9-EBB0-4079-AC8C-B42C9B133825}" presName="spacing" presStyleCnt="0"/>
      <dgm:spPr/>
    </dgm:pt>
    <dgm:pt modelId="{CB9B5BDF-8E25-4686-A3A3-777360A0A17D}" type="pres">
      <dgm:prSet presAssocID="{DA3F4062-F96D-45C2-81EF-9023A95C6DB5}" presName="composite" presStyleCnt="0"/>
      <dgm:spPr/>
    </dgm:pt>
    <dgm:pt modelId="{F443B533-E85E-46F5-AC82-94A5B3331A12}" type="pres">
      <dgm:prSet presAssocID="{DA3F4062-F96D-45C2-81EF-9023A95C6DB5}" presName="imgShp" presStyleLbl="fgImgPlace1" presStyleIdx="1" presStyleCnt="3" custScaleX="49766" custScaleY="44705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tx1"/>
          </a:solidFill>
        </a:ln>
      </dgm:spPr>
    </dgm:pt>
    <dgm:pt modelId="{51927B6E-9C05-4491-8E60-859A0E7F1048}" type="pres">
      <dgm:prSet presAssocID="{DA3F4062-F96D-45C2-81EF-9023A95C6DB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D12FF-C89A-4FBE-B600-53A8489CEE1A}" type="pres">
      <dgm:prSet presAssocID="{EE33BFF2-9207-414C-A1F5-1FC86BFD97E8}" presName="spacing" presStyleCnt="0"/>
      <dgm:spPr/>
    </dgm:pt>
    <dgm:pt modelId="{C6879102-722C-41A1-903D-946ACBEC553E}" type="pres">
      <dgm:prSet presAssocID="{5B10440A-027C-429E-904F-8CD7584E908E}" presName="composite" presStyleCnt="0"/>
      <dgm:spPr/>
    </dgm:pt>
    <dgm:pt modelId="{43AD7D3A-C7A6-477F-B36A-2681E7D2E28F}" type="pres">
      <dgm:prSet presAssocID="{5B10440A-027C-429E-904F-8CD7584E908E}" presName="imgShp" presStyleLbl="fgImgPlace1" presStyleIdx="2" presStyleCnt="3" custScaleX="51247" custScaleY="48597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1"/>
          </a:solidFill>
        </a:ln>
      </dgm:spPr>
    </dgm:pt>
    <dgm:pt modelId="{D01E1FB6-CF8E-4A95-9DC4-0563AA3D37BB}" type="pres">
      <dgm:prSet presAssocID="{5B10440A-027C-429E-904F-8CD7584E908E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609FB8-DBA0-4CA8-95DB-0C0E5496C227}" type="presOf" srcId="{47A15DF4-930A-49C7-9A93-180E3F50731E}" destId="{C6FE2F20-929E-4ED2-977E-7B49EFC26EB7}" srcOrd="0" destOrd="0" presId="urn:microsoft.com/office/officeart/2005/8/layout/vList3#1"/>
    <dgm:cxn modelId="{DC7CBCE2-0CF2-4381-8C47-F2F12314752D}" type="presOf" srcId="{DA3F4062-F96D-45C2-81EF-9023A95C6DB5}" destId="{51927B6E-9C05-4491-8E60-859A0E7F1048}" srcOrd="0" destOrd="0" presId="urn:microsoft.com/office/officeart/2005/8/layout/vList3#1"/>
    <dgm:cxn modelId="{7C33FC00-8FDC-4F7B-B8EA-FD84FB631187}" srcId="{F479436C-222E-4A2A-97E4-5FD09D036955}" destId="{47A15DF4-930A-49C7-9A93-180E3F50731E}" srcOrd="0" destOrd="0" parTransId="{597EAD20-0204-4068-930B-F770AAF5AE46}" sibTransId="{2550FBF9-EBB0-4079-AC8C-B42C9B133825}"/>
    <dgm:cxn modelId="{4A875120-C2B3-4375-8840-79AEC44CB659}" type="presOf" srcId="{5B10440A-027C-429E-904F-8CD7584E908E}" destId="{D01E1FB6-CF8E-4A95-9DC4-0563AA3D37BB}" srcOrd="0" destOrd="0" presId="urn:microsoft.com/office/officeart/2005/8/layout/vList3#1"/>
    <dgm:cxn modelId="{363335FC-EBDF-4E16-874B-B1132EFBED44}" srcId="{F479436C-222E-4A2A-97E4-5FD09D036955}" destId="{5B10440A-027C-429E-904F-8CD7584E908E}" srcOrd="2" destOrd="0" parTransId="{4F9F7DA9-A6EA-4554-B1A1-5F3D16F1ED50}" sibTransId="{ADE6997F-4F8E-4011-B45A-7C8AB4656520}"/>
    <dgm:cxn modelId="{E54ED00D-6303-49AB-879B-1FF376CD0FAF}" type="presOf" srcId="{F479436C-222E-4A2A-97E4-5FD09D036955}" destId="{9D5B97E9-6337-428F-9B4D-07411FB17931}" srcOrd="0" destOrd="0" presId="urn:microsoft.com/office/officeart/2005/8/layout/vList3#1"/>
    <dgm:cxn modelId="{2B01C851-B726-4BC6-850A-5083BB0814AE}" srcId="{F479436C-222E-4A2A-97E4-5FD09D036955}" destId="{DA3F4062-F96D-45C2-81EF-9023A95C6DB5}" srcOrd="1" destOrd="0" parTransId="{FCE0728E-2B4A-4BF8-B283-052551792CF8}" sibTransId="{EE33BFF2-9207-414C-A1F5-1FC86BFD97E8}"/>
    <dgm:cxn modelId="{F698D984-11B9-4958-BDF9-B2C011DBE06D}" type="presParOf" srcId="{9D5B97E9-6337-428F-9B4D-07411FB17931}" destId="{8083D745-A2CA-425C-BAC9-CF2D6CDCEC45}" srcOrd="0" destOrd="0" presId="urn:microsoft.com/office/officeart/2005/8/layout/vList3#1"/>
    <dgm:cxn modelId="{46C55B85-4405-46CF-888B-E946C86178D2}" type="presParOf" srcId="{8083D745-A2CA-425C-BAC9-CF2D6CDCEC45}" destId="{E3C0C48A-A2DB-4FF6-9C54-56B5E661CEE2}" srcOrd="0" destOrd="0" presId="urn:microsoft.com/office/officeart/2005/8/layout/vList3#1"/>
    <dgm:cxn modelId="{B3BF750D-5372-4CCC-8A7D-8AB5DB06446C}" type="presParOf" srcId="{8083D745-A2CA-425C-BAC9-CF2D6CDCEC45}" destId="{C6FE2F20-929E-4ED2-977E-7B49EFC26EB7}" srcOrd="1" destOrd="0" presId="urn:microsoft.com/office/officeart/2005/8/layout/vList3#1"/>
    <dgm:cxn modelId="{25610D73-5F5A-4373-8107-853797DEDFE4}" type="presParOf" srcId="{9D5B97E9-6337-428F-9B4D-07411FB17931}" destId="{2AB2642E-FECA-44E5-82D8-363510E5A469}" srcOrd="1" destOrd="0" presId="urn:microsoft.com/office/officeart/2005/8/layout/vList3#1"/>
    <dgm:cxn modelId="{2F6932FE-63E3-4B32-95E9-93C0E13AA005}" type="presParOf" srcId="{9D5B97E9-6337-428F-9B4D-07411FB17931}" destId="{CB9B5BDF-8E25-4686-A3A3-777360A0A17D}" srcOrd="2" destOrd="0" presId="urn:microsoft.com/office/officeart/2005/8/layout/vList3#1"/>
    <dgm:cxn modelId="{8C817063-7FCF-40EC-BE49-D18452BE729E}" type="presParOf" srcId="{CB9B5BDF-8E25-4686-A3A3-777360A0A17D}" destId="{F443B533-E85E-46F5-AC82-94A5B3331A12}" srcOrd="0" destOrd="0" presId="urn:microsoft.com/office/officeart/2005/8/layout/vList3#1"/>
    <dgm:cxn modelId="{7700B8B4-959B-45FC-9D07-11AC4EA4384D}" type="presParOf" srcId="{CB9B5BDF-8E25-4686-A3A3-777360A0A17D}" destId="{51927B6E-9C05-4491-8E60-859A0E7F1048}" srcOrd="1" destOrd="0" presId="urn:microsoft.com/office/officeart/2005/8/layout/vList3#1"/>
    <dgm:cxn modelId="{3F4FBF73-C751-48D8-B269-D22000121A5A}" type="presParOf" srcId="{9D5B97E9-6337-428F-9B4D-07411FB17931}" destId="{A90D12FF-C89A-4FBE-B600-53A8489CEE1A}" srcOrd="3" destOrd="0" presId="urn:microsoft.com/office/officeart/2005/8/layout/vList3#1"/>
    <dgm:cxn modelId="{9DBCDE2E-84E2-47F1-89B9-4FDBFCA971EC}" type="presParOf" srcId="{9D5B97E9-6337-428F-9B4D-07411FB17931}" destId="{C6879102-722C-41A1-903D-946ACBEC553E}" srcOrd="4" destOrd="0" presId="urn:microsoft.com/office/officeart/2005/8/layout/vList3#1"/>
    <dgm:cxn modelId="{B8D4A5E4-0C65-45A7-9534-1C408D50C7D6}" type="presParOf" srcId="{C6879102-722C-41A1-903D-946ACBEC553E}" destId="{43AD7D3A-C7A6-477F-B36A-2681E7D2E28F}" srcOrd="0" destOrd="0" presId="urn:microsoft.com/office/officeart/2005/8/layout/vList3#1"/>
    <dgm:cxn modelId="{BF629929-8176-4B46-B96D-3D52EB8448D4}" type="presParOf" srcId="{C6879102-722C-41A1-903D-946ACBEC553E}" destId="{D01E1FB6-CF8E-4A95-9DC4-0563AA3D37B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FE2F20-929E-4ED2-977E-7B49EFC26EB7}">
      <dsp:nvSpPr>
        <dsp:cNvPr id="0" name=""/>
        <dsp:cNvSpPr/>
      </dsp:nvSpPr>
      <dsp:spPr>
        <a:xfrm rot="10800000">
          <a:off x="1329803" y="938"/>
          <a:ext cx="4510659" cy="14168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994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chemeClr val="bg1"/>
              </a:solidFill>
              <a:latin typeface="Arial Narrow" pitchFamily="34" charset="0"/>
              <a:ea typeface="Calibri"/>
              <a:cs typeface="Calibri"/>
            </a:rPr>
            <a:t>профессионально-субъектную направленность исследований, формирование индивидуальных образовательных маршрутов</a:t>
          </a:r>
          <a: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Calibri"/>
              <a:cs typeface="Calibri"/>
            </a:rPr>
            <a:t/>
          </a:r>
          <a:br>
            <a:rPr lang="ru-RU" sz="1800" kern="1200" dirty="0" smtClean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  <a:ea typeface="Calibri"/>
              <a:cs typeface="Calibri"/>
            </a:rPr>
          </a:br>
          <a:endParaRPr lang="ru-RU" sz="1800" kern="1200" dirty="0">
            <a:latin typeface="Arial Narrow" panose="020B0606020202030204" pitchFamily="34" charset="0"/>
          </a:endParaRPr>
        </a:p>
      </dsp:txBody>
      <dsp:txXfrm rot="10800000">
        <a:off x="1684024" y="938"/>
        <a:ext cx="4156438" cy="1416884"/>
      </dsp:txXfrm>
    </dsp:sp>
    <dsp:sp modelId="{E3C0C48A-A2DB-4FF6-9C54-56B5E661CEE2}">
      <dsp:nvSpPr>
        <dsp:cNvPr id="0" name=""/>
        <dsp:cNvSpPr/>
      </dsp:nvSpPr>
      <dsp:spPr>
        <a:xfrm>
          <a:off x="982946" y="398318"/>
          <a:ext cx="666804" cy="62212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27B6E-9C05-4491-8E60-859A0E7F1048}">
      <dsp:nvSpPr>
        <dsp:cNvPr id="0" name=""/>
        <dsp:cNvSpPr/>
      </dsp:nvSpPr>
      <dsp:spPr>
        <a:xfrm rot="10800000">
          <a:off x="1303725" y="1803638"/>
          <a:ext cx="4537567" cy="129248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99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latin typeface="Arial Narrow" pitchFamily="34" charset="0"/>
              <a:ea typeface="Calibri"/>
              <a:cs typeface="Calibri"/>
            </a:rPr>
            <a:t>опережающий характер непрерывного профессионального образования</a:t>
          </a:r>
          <a:endParaRPr lang="ru-RU" sz="2000" b="0" kern="1200" dirty="0">
            <a:solidFill>
              <a:schemeClr val="bg1"/>
            </a:solidFill>
            <a:latin typeface="Arial Narrow" pitchFamily="34" charset="0"/>
          </a:endParaRPr>
        </a:p>
      </dsp:txBody>
      <dsp:txXfrm rot="10800000">
        <a:off x="1626846" y="1803638"/>
        <a:ext cx="4214446" cy="1292483"/>
      </dsp:txXfrm>
    </dsp:sp>
    <dsp:sp modelId="{F443B533-E85E-46F5-AC82-94A5B3331A12}">
      <dsp:nvSpPr>
        <dsp:cNvPr id="0" name=""/>
        <dsp:cNvSpPr/>
      </dsp:nvSpPr>
      <dsp:spPr>
        <a:xfrm>
          <a:off x="982116" y="2160977"/>
          <a:ext cx="643217" cy="57780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1E1FB6-CF8E-4A95-9DC4-0563AA3D37BB}">
      <dsp:nvSpPr>
        <dsp:cNvPr id="0" name=""/>
        <dsp:cNvSpPr/>
      </dsp:nvSpPr>
      <dsp:spPr>
        <a:xfrm rot="10800000">
          <a:off x="1308510" y="3481937"/>
          <a:ext cx="4537567" cy="129248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994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bg1"/>
              </a:solidFill>
              <a:latin typeface="Arial Narrow" pitchFamily="34" charset="0"/>
              <a:ea typeface="Calibri"/>
              <a:cs typeface="Calibri"/>
            </a:rPr>
            <a:t>сетевые механизмы взаимодействия на региональном и межрегиональном уровнях </a:t>
          </a:r>
          <a:endParaRPr lang="ru-RU" sz="2000" b="0" kern="1200" dirty="0">
            <a:solidFill>
              <a:schemeClr val="bg1"/>
            </a:solidFill>
            <a:latin typeface="Arial Narrow" pitchFamily="34" charset="0"/>
          </a:endParaRPr>
        </a:p>
      </dsp:txBody>
      <dsp:txXfrm rot="10800000">
        <a:off x="1631631" y="3481937"/>
        <a:ext cx="4214446" cy="1292483"/>
      </dsp:txXfrm>
    </dsp:sp>
    <dsp:sp modelId="{43AD7D3A-C7A6-477F-B36A-2681E7D2E28F}">
      <dsp:nvSpPr>
        <dsp:cNvPr id="0" name=""/>
        <dsp:cNvSpPr/>
      </dsp:nvSpPr>
      <dsp:spPr>
        <a:xfrm>
          <a:off x="977331" y="3814125"/>
          <a:ext cx="662358" cy="628108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9C4B8-ADAB-4631-99C9-09FACBCE9F4C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11066-E568-4C4C-AEA0-EB5863DACC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96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111EA-3772-4872-AF3C-F1D9B6FC729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879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707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656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494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67861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269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748726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70611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388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37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0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8543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389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985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25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434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78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169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80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68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38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E99793-90D7-5C41-B825-D0F0403F4D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41BA7A9-8E37-9442-975A-59B02AA7B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645A90-243E-894C-B7E5-4263AC7D4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A99FFDF-594F-BC40-B219-459648AEF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A173887-53DD-6448-B2E9-CBBB7EFA2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5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037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ADB717-3E7C-DA4C-A209-93EDA34E3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5524189-8525-9546-9824-119047F0C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68A83DC-F190-B843-996C-84CC8CF1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1E3F136-C331-F846-8C8F-1C320FB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D2AA05A-969E-BE49-B6FC-6D3BB0DD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34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51665-45C5-A74A-90A8-E8EE284C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BD41CC2-CB68-DD48-B956-32A631F7E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20CB13E-35D1-824E-96F6-BFC806A5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E24ADAA-7FDD-054A-A693-469236F26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74B7D0B-F048-B740-AD83-33868492D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218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411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9658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81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02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88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079C376-08ED-9A4C-BF71-26568C75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A4D8150-C91C-244C-8DD6-0D0E5DF50E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7D14F29-6E99-3245-9126-31D456F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4C69098-94D1-374C-BD61-3388B975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E45D988-B062-B94A-895A-F4078B62D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0497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D75BAA7F-371C-8340-B39F-A9F0A1AC1D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73DF874-4458-6A4F-9E7A-01FD8779B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490515-0BB0-A747-BDF8-EE36AE08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1209D9-EAFF-9540-94B2-803085673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1E636C9-4EF3-FE4B-AF7A-FE9462EE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07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D91128-E21B-A04E-AC9D-AA253E2A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2322CB-97A3-124A-AD9C-50A63242BE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9709F3-1C4A-AA4D-B5FD-B83E098BC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1DDBE1D-ACB4-D049-96D8-C3DEB0FE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FA53DEE-1068-CE4D-8DED-DBBA6074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6FCE617-84EE-C44E-82CE-123A7B1F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26629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2072520" y="71280"/>
            <a:ext cx="10017720" cy="13003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181818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subTitle"/>
          </p:nvPr>
        </p:nvSpPr>
        <p:spPr>
          <a:xfrm>
            <a:off x="1295280" y="1828800"/>
            <a:ext cx="10794600" cy="43430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77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F25DB0-7BFD-474E-BEB4-08BB0FB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875FC3E-4C50-0441-844E-181B57FB5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13F9FC-BFBC-094E-B256-07E6B7555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02ACB45-98CC-634A-AB68-A8BA596F8A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8725193-2E72-2147-B399-D3E2A8B1F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8F504A9-B854-4644-B77B-8A21755F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2EB7D2B-DC99-F54E-8351-29A25CF2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141CC4-A5A2-5F4F-A755-BFAD0FC2F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0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F324CD-C323-204A-8877-30EA152A2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D46BFE9-6331-D644-B75E-A5BD13B2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9824931-CA8A-DF47-905F-07C5CA8C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B24C2B4-A684-3E43-8092-28FFAB1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406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BAC74B9-0BF9-3844-87F0-675E77B3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1103C8B-D9D1-2E40-927B-AE7AB470A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61E4D5-30B1-A44E-BA63-0E56806D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206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90A14C-F443-3D4A-B574-F620FC86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72C99F-60FA-D84E-AE7A-957D594173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2A2B38A-DD52-CC4C-ACCE-11AF020B5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ECA3203-E981-0545-A2ED-47D054A3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920FEA8-A5AF-0047-83BD-DC7C70B3B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77AFB01-6387-1D4B-B84B-459EC7938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8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019599-A242-DE49-B65A-496ECC390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E02507C-607F-1844-BAEF-E68CD878F0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3D2B51-DCDA-D242-ABB0-EB9F962E9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360E74-63A5-7147-8A61-0C313A0CD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6722820-6302-814F-8250-F949A81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EB74C7F-E51E-DC4A-8BE9-B5905A49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974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8F05D-DE4D-E04A-A7DB-F2F645796711}" type="datetimeFigureOut">
              <a:rPr lang="ru-RU" smtClean="0"/>
              <a:pPr/>
              <a:t>26.10.2023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1D962-E59F-6646-8FBD-5F53A0D98D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64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hangingPunct="0"/>
            <a:fld id="{86CB4B4D-7CA3-9044-876B-883B54F8677D}" type="slidenum">
              <a:rPr kern="0">
                <a:latin typeface="Calibri"/>
                <a:cs typeface="Calibri"/>
                <a:sym typeface="Calibri"/>
              </a:rPr>
              <a:pPr hangingPunct="0"/>
              <a:t>‹#›</a:t>
            </a:fld>
            <a:endParaRPr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795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ransition spd="med"/>
  <p:hf hd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26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A209F9-9562-5448-9D1B-E111E4F6E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AD04E47-98EE-1442-A21D-AEF7C908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1A7DC62-CE18-BD47-9E7C-46C8FE342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8F05D-DE4D-E04A-A7DB-F2F645796711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Calibri"/>
              </a:rPr>
              <a:pPr/>
              <a:t>26.10.2023</a:t>
            </a:fld>
            <a:endParaRPr lang="ru-RU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4A74D8A-CF7A-B945-99CD-F47A97009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7FD02FD-8C9E-8443-8316-784C0E4FF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1D962-E59F-6646-8FBD-5F53A0D98DF3}" type="slidenum">
              <a:rPr lang="ru-RU" smtClean="0">
                <a:solidFill>
                  <a:prstClr val="black">
                    <a:tint val="75000"/>
                  </a:prstClr>
                </a:solidFill>
                <a:sym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46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tiff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image" Target="../media/image1.tiff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image" Target="../media/image1.tiff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5" Type="http://schemas.openxmlformats.org/officeDocument/2006/relationships/image" Target="../media/image50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hyperlink" Target="https://prepod.nspu.ru/course/view.php?id=121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3" Type="http://schemas.openxmlformats.org/officeDocument/2006/relationships/image" Target="../media/image1.tiff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3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13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0.gif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2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4.gif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6.gif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5" Type="http://schemas.openxmlformats.org/officeDocument/2006/relationships/image" Target="../media/image37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39.gif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.tiff"/><Relationship Id="rId9" Type="http://schemas.openxmlformats.org/officeDocument/2006/relationships/image" Target="../media/image22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\\172.16.15.171\обмен\Пресс-центр\Полина\папка\фон легкий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3" t="34641" r="16881" b="2255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78970" y="556212"/>
            <a:ext cx="6884348" cy="123537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федеральное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государственное бюджетное образовательное учреждение высшего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образования</a:t>
            </a:r>
            <a:b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«Новосибирский </a:t>
            </a:r>
            <a:r>
              <a:rPr lang="ru-RU" sz="24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государственный педагогический </a:t>
            </a:r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университет»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59400" y="2324620"/>
            <a:ext cx="8488017" cy="17526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+mj-lt"/>
                <a:cs typeface="Arial" pitchFamily="34" charset="0"/>
                <a:sym typeface="Muller Bold"/>
              </a:rPr>
              <a:t>ПРАКТИКА НАУЧНО-МЕТОДИЧЕСКОГО СОПРОВОЖДЕНИЯ ПЕДАГОГИЧЕСКИХ РАБОТНИКОВ: ТОЧКИ ПРИТЯЖЕНИЯ </a:t>
            </a:r>
          </a:p>
          <a:p>
            <a:pPr defTabSz="1219169" hangingPunct="0">
              <a:defRPr sz="7000" spc="140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lang="ru-RU" sz="2000" kern="0" spc="70" dirty="0" smtClean="0">
              <a:solidFill>
                <a:schemeClr val="bg1"/>
              </a:solidFill>
              <a:latin typeface="Arial Narrow" pitchFamily="34" charset="0"/>
              <a:cs typeface="Arial" panose="020B0604020202020204" pitchFamily="34" charset="0"/>
              <a:sym typeface="Muller Light"/>
            </a:endParaRPr>
          </a:p>
          <a:p>
            <a:endParaRPr lang="ru-RU" sz="40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  <a:sym typeface="Muller Bold"/>
            </a:endParaRPr>
          </a:p>
          <a:p>
            <a:endParaRPr lang="ru-RU" sz="4000" b="1" dirty="0" smtClean="0">
              <a:solidFill>
                <a:schemeClr val="accent4">
                  <a:lumMod val="75000"/>
                </a:schemeClr>
              </a:solidFill>
              <a:latin typeface="Arial" pitchFamily="34" charset="0"/>
              <a:cs typeface="Arial" pitchFamily="34" charset="0"/>
              <a:sym typeface="Muller Bold"/>
            </a:endParaRPr>
          </a:p>
          <a:p>
            <a:endParaRPr lang="ru-RU" sz="4000" b="1" dirty="0">
              <a:solidFill>
                <a:srgbClr val="D7B5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esktop\Кубы png\беж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0" b="11266"/>
          <a:stretch/>
        </p:blipFill>
        <p:spPr bwMode="auto">
          <a:xfrm>
            <a:off x="0" y="5301208"/>
            <a:ext cx="136090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Кубы png\гол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20" y="3384949"/>
            <a:ext cx="1763456" cy="155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Кубы png\жел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59" y="5148410"/>
            <a:ext cx="1065089" cy="103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Кубы png\Зел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61" y="1457109"/>
            <a:ext cx="772195" cy="79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Кубы png\свзел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65"/>
          <a:stretch/>
        </p:blipFill>
        <p:spPr bwMode="auto">
          <a:xfrm>
            <a:off x="11812173" y="3703680"/>
            <a:ext cx="379829" cy="7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Кубы png\сер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39"/>
          <a:stretch/>
        </p:blipFill>
        <p:spPr bwMode="auto">
          <a:xfrm>
            <a:off x="11652448" y="1471062"/>
            <a:ext cx="539552" cy="181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Кубы png\син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5"/>
          <a:stretch/>
        </p:blipFill>
        <p:spPr bwMode="auto">
          <a:xfrm>
            <a:off x="-4403" y="1792952"/>
            <a:ext cx="899592" cy="163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User\Desktop\Кубы png\сир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13" b="30163"/>
          <a:stretch/>
        </p:blipFill>
        <p:spPr bwMode="auto">
          <a:xfrm>
            <a:off x="10572328" y="5301436"/>
            <a:ext cx="1619672" cy="15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User\Desktop\Кубы png\сргол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50"/>
          <a:stretch/>
        </p:blipFill>
        <p:spPr bwMode="auto">
          <a:xfrm>
            <a:off x="3650668" y="6018887"/>
            <a:ext cx="1362596" cy="83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User\Desktop\Кубы png\тор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704" y="1647057"/>
            <a:ext cx="654744" cy="60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User\Desktop\Кубы png\тсер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73" y="4638082"/>
            <a:ext cx="525462" cy="60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User\Desktop\Кубы png\фиол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307" y="4164038"/>
            <a:ext cx="1808163" cy="18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User\Полина Штофф\От Лены с любовью\файлы ДЛЯ РЕДАКЦИИ\Логотипы НГПУ\Логотип НГПУ для рассылки\Логотип НГПУ в PNG без фон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9009" y="292182"/>
            <a:ext cx="1576817" cy="117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2889904" y="6309321"/>
            <a:ext cx="6662481" cy="445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2023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Наташа\Desktop\ФЦ 2023\04_10_23\Логотипы для презентаций на ФКР 2023\Год педагога и наставникка (белый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21" y="0"/>
            <a:ext cx="2491960" cy="179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2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434" y="305490"/>
            <a:ext cx="8391939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БИБЛИОТЕКА НГПУ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</a:br>
            <a:endParaRPr lang="ru-RU" sz="4000" b="1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51204" name="Picture 4" descr="http://qrcoder.ru/code/?https%3A%2F%2Flib.nspu.ru%2Freaders%2Fvirtual-exhibition%2F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52514" y="0"/>
            <a:ext cx="1562100" cy="1562100"/>
          </a:xfrm>
          <a:prstGeom prst="rect">
            <a:avLst/>
          </a:prstGeom>
          <a:noFill/>
        </p:spPr>
      </p:pic>
      <p:grpSp>
        <p:nvGrpSpPr>
          <p:cNvPr id="5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6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8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C:\Users\Наташа\Pictures\Библиотека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56" y="1101577"/>
            <a:ext cx="8642902" cy="54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3800" y="0"/>
            <a:ext cx="46482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Заголовок 1"/>
          <p:cNvSpPr txBox="1">
            <a:spLocks noGrp="1"/>
          </p:cNvSpPr>
          <p:nvPr>
            <p:ph type="ctrTitle"/>
          </p:nvPr>
        </p:nvSpPr>
        <p:spPr>
          <a:xfrm>
            <a:off x="1341438" y="1364609"/>
            <a:ext cx="3906423" cy="480759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>
                <a:solidFill>
                  <a:srgbClr val="334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342900" indent="-3429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Цель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получить знание, необходимое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для решения практических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задач </a:t>
            </a:r>
            <a:b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8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Идея: 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/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</a:b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тиражирование полученного знания в процессе научно-методического сопровождения, которое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Calibri"/>
                <a:cs typeface="Calibri"/>
              </a:rPr>
              <a:t>предполагает: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ea typeface="Calibri"/>
                <a:cs typeface="Calibri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> 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</a:b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  <a:t/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  <a:ea typeface="Calibri"/>
                <a:cs typeface="Calibri"/>
              </a:rPr>
            </a:br>
            <a:endParaRPr dirty="0"/>
          </a:p>
        </p:txBody>
      </p:sp>
      <p:sp>
        <p:nvSpPr>
          <p:cNvPr id="121" name="Подзаголовок 2"/>
          <p:cNvSpPr txBox="1"/>
          <p:nvPr/>
        </p:nvSpPr>
        <p:spPr>
          <a:xfrm>
            <a:off x="1530625" y="388971"/>
            <a:ext cx="10100541" cy="62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334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hangingPunct="0"/>
            <a:r>
              <a:rPr lang="ru-RU" sz="4000" b="1" kern="0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itchFamily="34" charset="0"/>
              </a:rPr>
              <a:t>НАУЧНЫЕ ИССЛЕДОВАНИЯ</a:t>
            </a:r>
            <a:endParaRPr lang="ru-RU" sz="4000" b="1" kern="0" dirty="0">
              <a:solidFill>
                <a:schemeClr val="accent4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11631167" y="6235471"/>
            <a:ext cx="191717" cy="286232"/>
          </a:xfrm>
        </p:spPr>
        <p:txBody>
          <a:bodyPr/>
          <a:lstStyle/>
          <a:p>
            <a:pPr>
              <a:lnSpc>
                <a:spcPct val="90000"/>
              </a:lnSpc>
            </a:pPr>
            <a:fld id="{86CB4B4D-7CA3-9044-876B-883B54F8677D}" type="slidenum">
              <a:rPr lang="ru-RU" sz="1400">
                <a:solidFill>
                  <a:srgbClr val="334C80"/>
                </a:solidFill>
                <a:latin typeface="Helvetica"/>
                <a:ea typeface="+mn-ea"/>
                <a:cs typeface="Helvetica"/>
                <a:sym typeface="Helvetica"/>
              </a:rPr>
              <a:pPr>
                <a:lnSpc>
                  <a:spcPct val="90000"/>
                </a:lnSpc>
              </a:pPr>
              <a:t>11</a:t>
            </a:fld>
            <a:endParaRPr lang="ru-RU" sz="1400" dirty="0">
              <a:solidFill>
                <a:srgbClr val="334C80"/>
              </a:solidFill>
              <a:latin typeface="Helvetica"/>
              <a:ea typeface="+mn-ea"/>
              <a:cs typeface="Helvetica"/>
              <a:sym typeface="Helvetica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058575308"/>
              </p:ext>
            </p:extLst>
          </p:nvPr>
        </p:nvGraphicFramePr>
        <p:xfrm>
          <a:off x="5122258" y="1345721"/>
          <a:ext cx="6823410" cy="4775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0" name="Прямая со стрелкой 19"/>
          <p:cNvCxnSpPr/>
          <p:nvPr/>
        </p:nvCxnSpPr>
        <p:spPr>
          <a:xfrm flipV="1">
            <a:off x="4232135" y="5656333"/>
            <a:ext cx="1408014" cy="16184"/>
          </a:xfrm>
          <a:prstGeom prst="straightConnector1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Соединительная линия уступом 114"/>
          <p:cNvCxnSpPr/>
          <p:nvPr/>
        </p:nvCxnSpPr>
        <p:spPr>
          <a:xfrm flipV="1">
            <a:off x="4232135" y="4183582"/>
            <a:ext cx="1780247" cy="1294726"/>
          </a:xfrm>
          <a:prstGeom prst="bentConnector3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906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3800" y="0"/>
            <a:ext cx="46482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Заголовок 1"/>
          <p:cNvSpPr txBox="1">
            <a:spLocks noGrp="1"/>
          </p:cNvSpPr>
          <p:nvPr>
            <p:ph type="ctrTitle"/>
          </p:nvPr>
        </p:nvSpPr>
        <p:spPr>
          <a:xfrm>
            <a:off x="1451113" y="743322"/>
            <a:ext cx="10371771" cy="59954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>
                <a:solidFill>
                  <a:srgbClr val="334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800" b="1" dirty="0" smtClean="0">
                <a:latin typeface="Arial Narrow" pitchFamily="34" charset="0"/>
              </a:rPr>
              <a:t>Методика развития естественно-научной грамотности у обучающихся на уроках физики, математики, химии, биологии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№ 073-03-2021-029)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Методика преподавания химии в общеобразовательной организации с учетом реализации моделей смешанного обучения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№ 073-03-2021-029 )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Разработка модели взаимодействия педагогических вузов с базовыми школами и организации их методического сопровождения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№ 073-03-2021-029)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Цифровая трансформация образования: разработка, апробация моделей внедрения дистанционного обучения в образовательных организациях всех уровнях образования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№ 073-03-2022-037)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Разработка научно-методического сопровождения подготовки классных руководителей и кураторов студенческих групп в условиях внедрения программы воспитания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№ 073-03-2022-037)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Обучение сквозным цифровым технологиям в условиях персонализации образовательных траекторий школьников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№ 073-03-2022-037)</a:t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dirty="0" smtClean="0">
                <a:latin typeface="Arial Narrow" pitchFamily="34" charset="0"/>
              </a:rPr>
              <a:t/>
            </a:r>
            <a:br>
              <a:rPr lang="ru-RU" sz="1800" dirty="0" smtClean="0">
                <a:latin typeface="Arial Narrow" pitchFamily="34" charset="0"/>
              </a:rPr>
            </a:br>
            <a:r>
              <a:rPr lang="ru-RU" sz="1800" b="1" dirty="0" smtClean="0">
                <a:latin typeface="Arial Narrow" pitchFamily="34" charset="0"/>
              </a:rPr>
              <a:t>Научно-методическое обоснование геймификации в педагогическом образовании </a:t>
            </a:r>
            <a:r>
              <a:rPr lang="ru-RU" sz="1800" dirty="0" smtClean="0">
                <a:latin typeface="Arial Narrow" pitchFamily="34" charset="0"/>
              </a:rPr>
              <a:t>(государственное задание 073-03-2022-037/3)</a:t>
            </a:r>
            <a:br>
              <a:rPr lang="ru-RU" sz="1800" dirty="0" smtClean="0">
                <a:latin typeface="Arial Narrow" pitchFamily="34" charset="0"/>
              </a:rPr>
            </a:br>
            <a:endParaRPr lang="ru-RU" sz="1800" dirty="0">
              <a:latin typeface="Arial Narrow" pitchFamily="34" charset="0"/>
            </a:endParaRPr>
          </a:p>
        </p:txBody>
      </p:sp>
      <p:sp>
        <p:nvSpPr>
          <p:cNvPr id="131" name="Подзаголовок 2"/>
          <p:cNvSpPr txBox="1"/>
          <p:nvPr/>
        </p:nvSpPr>
        <p:spPr>
          <a:xfrm>
            <a:off x="1451113" y="235222"/>
            <a:ext cx="10180054" cy="62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334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hangingPunct="0"/>
            <a:r>
              <a:rPr lang="ru-RU" sz="3200" b="1" kern="0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itchFamily="34" charset="0"/>
              </a:rPr>
              <a:t>КЛЮЧЕВЫЕ ТЕМЫ НИР В 2021-2022 ГОДАХ</a:t>
            </a:r>
            <a:endParaRPr lang="ru-RU" sz="3200" b="1" kern="0" dirty="0">
              <a:solidFill>
                <a:schemeClr val="accent4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11631167" y="6235471"/>
            <a:ext cx="191717" cy="286232"/>
          </a:xfrm>
        </p:spPr>
        <p:txBody>
          <a:bodyPr/>
          <a:lstStyle/>
          <a:p>
            <a:pPr>
              <a:lnSpc>
                <a:spcPct val="90000"/>
              </a:lnSpc>
            </a:pPr>
            <a:fld id="{86CB4B4D-7CA3-9044-876B-883B54F8677D}" type="slidenum">
              <a:rPr lang="ru-RU" sz="1400">
                <a:solidFill>
                  <a:srgbClr val="334C80"/>
                </a:solidFill>
                <a:latin typeface="Helvetica"/>
                <a:ea typeface="+mn-ea"/>
                <a:cs typeface="Helvetica"/>
                <a:sym typeface="Helvetica"/>
              </a:rPr>
              <a:pPr>
                <a:lnSpc>
                  <a:spcPct val="90000"/>
                </a:lnSpc>
              </a:pPr>
              <a:t>12</a:t>
            </a:fld>
            <a:endParaRPr lang="ru-RU" sz="1400" dirty="0">
              <a:solidFill>
                <a:srgbClr val="334C80"/>
              </a:solidFill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044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Подзаголовок 2"/>
          <p:cNvSpPr txBox="1"/>
          <p:nvPr/>
        </p:nvSpPr>
        <p:spPr>
          <a:xfrm>
            <a:off x="525664" y="204333"/>
            <a:ext cx="11070334" cy="62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hangingPunct="0">
              <a:spcBef>
                <a:spcPts val="0"/>
              </a:spcBef>
            </a:pPr>
            <a:r>
              <a:rPr lang="ru-RU" kern="0" dirty="0" smtClean="0">
                <a:latin typeface="Arial" pitchFamily="34" charset="0"/>
                <a:cs typeface="Arial" pitchFamily="34" charset="0"/>
              </a:rPr>
              <a:t>Внедренческий потенциал результатов НИР: </a:t>
            </a:r>
          </a:p>
          <a:p>
            <a:pPr hangingPunct="0">
              <a:spcBef>
                <a:spcPts val="0"/>
              </a:spcBef>
            </a:pPr>
            <a:r>
              <a:rPr lang="ru-RU" kern="0" dirty="0" smtClean="0">
                <a:latin typeface="Arial" pitchFamily="34" charset="0"/>
                <a:cs typeface="Arial" pitchFamily="34" charset="0"/>
              </a:rPr>
              <a:t>Федеральный уровень</a:t>
            </a:r>
          </a:p>
          <a:p>
            <a:pPr hangingPunct="0">
              <a:spcBef>
                <a:spcPts val="0"/>
              </a:spcBef>
            </a:pPr>
            <a:r>
              <a:rPr lang="ru-RU" kern="0" dirty="0" smtClean="0">
                <a:latin typeface="Arial" pitchFamily="34" charset="0"/>
                <a:cs typeface="Arial" pitchFamily="34" charset="0"/>
              </a:rPr>
              <a:t>Конференция 2022 г. </a:t>
            </a:r>
          </a:p>
          <a:p>
            <a:pPr hangingPunct="0"/>
            <a:endParaRPr kern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11631167" y="6235471"/>
            <a:ext cx="191717" cy="286232"/>
          </a:xfrm>
        </p:spPr>
        <p:txBody>
          <a:bodyPr/>
          <a:lstStyle/>
          <a:p>
            <a:pPr>
              <a:lnSpc>
                <a:spcPct val="90000"/>
              </a:lnSpc>
            </a:pPr>
            <a:fld id="{86CB4B4D-7CA3-9044-876B-883B54F8677D}" type="slidenum">
              <a:rPr lang="ru-RU" sz="1400">
                <a:solidFill>
                  <a:srgbClr val="FFFFFF"/>
                </a:solidFill>
                <a:latin typeface="Helvetica"/>
                <a:ea typeface="+mn-ea"/>
                <a:cs typeface="Helvetica"/>
                <a:sym typeface="Helvetica"/>
              </a:rPr>
              <a:pPr>
                <a:lnSpc>
                  <a:spcPct val="90000"/>
                </a:lnSpc>
              </a:pPr>
              <a:t>13</a:t>
            </a:fld>
            <a:endParaRPr lang="ru-RU" sz="1400" dirty="0">
              <a:solidFill>
                <a:srgbClr val="FFFFFF"/>
              </a:solidFill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628775"/>
            <a:ext cx="11657012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8288" y="5476771"/>
            <a:ext cx="3778980" cy="1200327"/>
          </a:xfrm>
          <a:prstGeom prst="rect">
            <a:avLst/>
          </a:prstGeom>
          <a:noFill/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hangingPunct="0"/>
            <a:r>
              <a:rPr lang="ru-RU" sz="2400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/>
                <a:sym typeface="Calibri"/>
              </a:rPr>
              <a:t>239 участников очно</a:t>
            </a:r>
          </a:p>
          <a:p>
            <a:pPr hangingPunct="0"/>
            <a:r>
              <a:rPr lang="ru-RU" sz="2400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/>
                <a:sym typeface="Calibri"/>
              </a:rPr>
              <a:t>1027 участников он </a:t>
            </a:r>
            <a:r>
              <a:rPr lang="ru-RU" sz="2400" kern="0" dirty="0" err="1" smtClean="0">
                <a:solidFill>
                  <a:srgbClr val="FFFFFF"/>
                </a:solidFill>
                <a:latin typeface="Arial Narrow" panose="020B0606020202030204" pitchFamily="34" charset="0"/>
                <a:cs typeface="Calibri"/>
                <a:sym typeface="Calibri"/>
              </a:rPr>
              <a:t>лайн</a:t>
            </a:r>
            <a:endParaRPr lang="ru-RU" sz="2400" kern="0" dirty="0" smtClean="0">
              <a:solidFill>
                <a:srgbClr val="FFFFFF"/>
              </a:solidFill>
              <a:latin typeface="Arial Narrow" panose="020B0606020202030204" pitchFamily="34" charset="0"/>
              <a:cs typeface="Calibri"/>
              <a:sym typeface="Calibri"/>
            </a:endParaRPr>
          </a:p>
          <a:p>
            <a:pPr hangingPunct="0"/>
            <a:r>
              <a:rPr lang="ru-RU" sz="2400" kern="0" dirty="0" smtClean="0">
                <a:solidFill>
                  <a:srgbClr val="FFFFFF"/>
                </a:solidFill>
                <a:latin typeface="Arial Narrow" panose="020B0606020202030204" pitchFamily="34" charset="0"/>
                <a:cs typeface="Calibri"/>
                <a:sym typeface="Calibri"/>
              </a:rPr>
              <a:t>25 регионов </a:t>
            </a:r>
            <a:endParaRPr lang="ru-RU" sz="2400" kern="0" dirty="0">
              <a:solidFill>
                <a:srgbClr val="FFFFFF"/>
              </a:solidFill>
              <a:latin typeface="Arial Narrow" panose="020B0606020202030204" pitchFamily="34" charset="0"/>
              <a:cs typeface="Calibri"/>
              <a:sym typeface="Calibri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26" y="5476771"/>
            <a:ext cx="1122362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838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5E07CA24-2C06-43AD-853A-CA78AFB79844}"/>
              </a:ext>
            </a:extLst>
          </p:cNvPr>
          <p:cNvGrpSpPr/>
          <p:nvPr/>
        </p:nvGrpSpPr>
        <p:grpSpPr>
          <a:xfrm>
            <a:off x="0" y="-1"/>
            <a:ext cx="1343472" cy="6858001"/>
            <a:chOff x="0" y="-1"/>
            <a:chExt cx="1343472" cy="6858001"/>
          </a:xfrm>
        </p:grpSpPr>
        <p:pic>
          <p:nvPicPr>
            <p:cNvPr id="18" name="Picture 9" descr="\\172.16.15.171\обмен\Пресс-центр\Полина\папка\фон легкий.tif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33" t="27508" r="66911" b="20944"/>
            <a:stretch/>
          </p:blipFill>
          <p:spPr bwMode="auto">
            <a:xfrm>
              <a:off x="0" y="0"/>
              <a:ext cx="1343472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User\Desktop\Кубы png\беж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77"/>
            <a:stretch/>
          </p:blipFill>
          <p:spPr bwMode="auto">
            <a:xfrm>
              <a:off x="0" y="5223471"/>
              <a:ext cx="500093" cy="1291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User\Desktop\Кубы png\гол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556" y="5629819"/>
              <a:ext cx="1102788" cy="974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:\Users\User\Desktop\Кубы png\жел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23"/>
            <a:stretch/>
          </p:blipFill>
          <p:spPr bwMode="auto">
            <a:xfrm>
              <a:off x="0" y="2960859"/>
              <a:ext cx="534267" cy="1440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User\Desktop\Кубы png\Зел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133" y="2520730"/>
              <a:ext cx="568448" cy="588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User\Desktop\Кубы png\ор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06" t="15737"/>
            <a:stretch/>
          </p:blipFill>
          <p:spPr bwMode="auto">
            <a:xfrm>
              <a:off x="0" y="-1"/>
              <a:ext cx="749417" cy="1044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User\Desktop\Кубы png\син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33"/>
            <a:stretch/>
          </p:blipFill>
          <p:spPr bwMode="auto">
            <a:xfrm>
              <a:off x="0" y="1465644"/>
              <a:ext cx="510638" cy="1204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C:\Users\User\Desktop\Кубы png\тор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"/>
            <a:stretch/>
          </p:blipFill>
          <p:spPr bwMode="auto">
            <a:xfrm>
              <a:off x="0" y="4425564"/>
              <a:ext cx="679557" cy="675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:\Users\User\Desktop\Кубы png\фиол.pn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21" t="-1" b="60850"/>
            <a:stretch/>
          </p:blipFill>
          <p:spPr bwMode="auto">
            <a:xfrm>
              <a:off x="0" y="6041257"/>
              <a:ext cx="1094581" cy="816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User\Desktop\Кубы png\св гол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73"/>
            <a:stretch/>
          </p:blipFill>
          <p:spPr bwMode="auto">
            <a:xfrm>
              <a:off x="338524" y="0"/>
              <a:ext cx="943664" cy="323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7" descr="C:\Users\User\Полина Штофф\От Лены с любовью\файлы ДЛЯ РЕДАКЦИИ\Логотипы НГПУ\Логотип НГПУ для рассылки\Логотип НГПУ в PNG без фон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97" y="459812"/>
            <a:ext cx="1123949" cy="84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4AB5B28-3603-482B-B9B9-0073BE74F58A}"/>
              </a:ext>
            </a:extLst>
          </p:cNvPr>
          <p:cNvSpPr txBox="1"/>
          <p:nvPr/>
        </p:nvSpPr>
        <p:spPr>
          <a:xfrm>
            <a:off x="1983762" y="260781"/>
            <a:ext cx="97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НАУЧНО-МЕТОДИЧЕСКИЕ РАЗРАБОТКИ</a:t>
            </a:r>
            <a:endParaRPr lang="ru-RU" sz="4000" b="1" dirty="0">
              <a:solidFill>
                <a:schemeClr val="accent4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2732" y="614724"/>
            <a:ext cx="10194041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endParaRPr lang="ru-RU" kern="0" dirty="0">
              <a:solidFill>
                <a:srgbClr val="4F81BD">
                  <a:lumMod val="50000"/>
                </a:srgbClr>
              </a:solidFill>
              <a:latin typeface="Arial Narrow" pitchFamily="34" charset="0"/>
              <a:cs typeface="Calibri"/>
              <a:sym typeface="Calibri"/>
            </a:endParaRPr>
          </a:p>
          <a:p>
            <a:pPr hangingPunct="0"/>
            <a:r>
              <a:rPr lang="ru-RU" b="1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База </a:t>
            </a:r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данных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«Современное содержание деятельности классных руководителей </a:t>
            </a:r>
            <a:endParaRPr lang="ru-RU" kern="0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Calibri"/>
              <a:sym typeface="Calibri"/>
            </a:endParaRPr>
          </a:p>
          <a:p>
            <a:pPr hangingPunct="0"/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и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кураторов студенческих групп: информационный ресурс» </a:t>
            </a:r>
            <a:endParaRPr lang="ru-RU" kern="0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Calibri"/>
              <a:sym typeface="Calibri"/>
            </a:endParaRPr>
          </a:p>
          <a:p>
            <a:pPr hangingPunct="0"/>
            <a:r>
              <a:rPr lang="ru-RU" i="1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(Тема 20 на </a:t>
            </a:r>
            <a:r>
              <a:rPr lang="en-US" i="1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  <a:hlinkClick r:id="rId14"/>
              </a:rPr>
              <a:t>https://</a:t>
            </a:r>
            <a:r>
              <a:rPr lang="en-US" i="1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  <a:hlinkClick r:id="rId14"/>
              </a:rPr>
              <a:t>prepod.nspu.ru/course/view.php?id=1214</a:t>
            </a:r>
            <a:r>
              <a:rPr lang="ru-RU" i="1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)</a:t>
            </a:r>
          </a:p>
          <a:p>
            <a:pPr hangingPunct="0"/>
            <a:endParaRPr lang="ru-RU" kern="0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Calibri"/>
              <a:sym typeface="Calibri"/>
            </a:endParaRPr>
          </a:p>
          <a:p>
            <a:pPr hangingPunct="0"/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Комплект учебно-методических пособий</a:t>
            </a:r>
          </a:p>
          <a:p>
            <a:pPr hangingPunct="0"/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Социально-педагогическое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сопровождение  детей  </a:t>
            </a: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мигрантов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/>
            </a:r>
            <a:b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</a:b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Воспитательная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деятельность </a:t>
            </a: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классного руководителя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	</a:t>
            </a:r>
            <a:b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</a:b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Деятельность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классного руководителя в условиях внедрения программы </a:t>
            </a: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воспитания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	</a:t>
            </a:r>
            <a:b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</a:b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Кураторы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: научно-методическое сопровождение в современных </a:t>
            </a: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условиях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	</a:t>
            </a:r>
            <a:b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</a:b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Воспитательный </a:t>
            </a: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ресурс кураторской </a:t>
            </a: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itchFamily="34" charset="0"/>
                <a:sym typeface="Calibri Light"/>
              </a:rPr>
              <a:t>деятельности</a:t>
            </a:r>
          </a:p>
          <a:p>
            <a:pPr hangingPunct="0">
              <a:defRPr/>
            </a:pPr>
            <a:endParaRPr lang="ru-RU" kern="0" dirty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Calibri"/>
              <a:sym typeface="Calibri"/>
            </a:endParaRPr>
          </a:p>
          <a:p>
            <a:pPr hangingPunct="0">
              <a:defRPr/>
            </a:pPr>
            <a:r>
              <a:rPr lang="ru-RU" b="1" kern="0" dirty="0" err="1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Медиаконтент</a:t>
            </a:r>
            <a:r>
              <a:rPr lang="ru-RU" b="1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 </a:t>
            </a:r>
          </a:p>
          <a:p>
            <a:pPr hangingPunct="0">
              <a:defRPr/>
            </a:pP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Воспитательная деятельность классного руководителя: формула успеха</a:t>
            </a:r>
          </a:p>
          <a:p>
            <a:pPr hangingPunct="0">
              <a:defRPr/>
            </a:pPr>
            <a:r>
              <a:rPr lang="ru-RU" kern="0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Программа воспитания. «Разговоры о важном» – инструменты диалога в деятельности классного руководителя</a:t>
            </a:r>
          </a:p>
          <a:p>
            <a:pPr hangingPunct="0">
              <a:defRPr/>
            </a:pPr>
            <a:r>
              <a:rPr lang="ru-RU" kern="0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Calibri"/>
                <a:sym typeface="Calibri"/>
              </a:rPr>
              <a:t>Классный руководитель и родители: новые векторы взаимодействия </a:t>
            </a:r>
            <a:endParaRPr lang="ru-RU" kern="0" dirty="0" smtClean="0">
              <a:solidFill>
                <a:schemeClr val="accent1">
                  <a:lumMod val="50000"/>
                </a:schemeClr>
              </a:solidFill>
              <a:latin typeface="Arial Narrow" pitchFamily="34" charset="0"/>
              <a:cs typeface="Calibri"/>
              <a:sym typeface="Calibri"/>
            </a:endParaRPr>
          </a:p>
          <a:p>
            <a:pPr hangingPunct="0"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  <a:cs typeface="Arial" panose="020B0604020202020204" pitchFamily="34" charset="0"/>
                <a:sym typeface="Calibri"/>
              </a:rPr>
              <a:t>Экспертиза процесса воспитания в образовательной организации</a:t>
            </a:r>
          </a:p>
          <a:p>
            <a:pPr hangingPunct="0"/>
            <a:endParaRPr lang="ru-RU" sz="1600" i="1" kern="0" dirty="0">
              <a:solidFill>
                <a:srgbClr val="4F81BD">
                  <a:lumMod val="50000"/>
                </a:srgbClr>
              </a:solidFill>
              <a:latin typeface="Arial Narrow" pitchFamily="34" charset="0"/>
              <a:cs typeface="Calibri"/>
              <a:sym typeface="Calibri"/>
            </a:endParaRPr>
          </a:p>
          <a:p>
            <a:pPr lvl="0" hangingPunct="0">
              <a:defRPr/>
            </a:pPr>
            <a:r>
              <a:rPr lang="ru-RU" b="1" kern="0" dirty="0">
                <a:solidFill>
                  <a:srgbClr val="4F81BD">
                    <a:lumMod val="50000"/>
                  </a:srgbClr>
                </a:solidFill>
                <a:latin typeface="Arial Narrow" pitchFamily="34" charset="0"/>
                <a:cs typeface="Calibri"/>
                <a:sym typeface="Calibri"/>
              </a:rPr>
              <a:t>Мастер-классы, методические сессии </a:t>
            </a:r>
          </a:p>
          <a:p>
            <a:pPr lvl="0" hangingPunct="0">
              <a:defRPr/>
            </a:pPr>
            <a:r>
              <a:rPr lang="ru-RU" kern="0" dirty="0">
                <a:solidFill>
                  <a:srgbClr val="4F81BD">
                    <a:lumMod val="50000"/>
                  </a:srgbClr>
                </a:solidFill>
                <a:latin typeface="Arial Narrow" pitchFamily="34" charset="0"/>
                <a:cs typeface="Calibri"/>
                <a:sym typeface="Calibri"/>
              </a:rPr>
              <a:t>«Классный руководитель и родитель: стратегии взаимодействия» </a:t>
            </a:r>
          </a:p>
          <a:p>
            <a:pPr lvl="0" hangingPunct="0">
              <a:defRPr/>
            </a:pPr>
            <a:r>
              <a:rPr lang="ru-RU" kern="0" dirty="0">
                <a:solidFill>
                  <a:srgbClr val="4F81BD">
                    <a:lumMod val="50000"/>
                  </a:srgbClr>
                </a:solidFill>
                <a:latin typeface="Arial Narrow" pitchFamily="34" charset="0"/>
                <a:cs typeface="Calibri"/>
                <a:sym typeface="Calibri"/>
              </a:rPr>
              <a:t>«Фасилитация как методический инструмент организации групповой работы»</a:t>
            </a:r>
          </a:p>
          <a:p>
            <a:pPr lvl="0" hangingPunct="0">
              <a:defRPr/>
            </a:pPr>
            <a:r>
              <a:rPr lang="ru-RU" kern="0" dirty="0">
                <a:solidFill>
                  <a:srgbClr val="4F81BD">
                    <a:lumMod val="50000"/>
                  </a:srgbClr>
                </a:solidFill>
                <a:latin typeface="Arial Narrow" pitchFamily="34" charset="0"/>
                <a:cs typeface="Calibri"/>
                <a:sym typeface="Calibri"/>
              </a:rPr>
              <a:t>«Что важного в разговорах о важном»</a:t>
            </a:r>
          </a:p>
          <a:p>
            <a:pPr hangingPunct="0"/>
            <a:endParaRPr lang="ru-RU" i="1" kern="0" dirty="0">
              <a:solidFill>
                <a:srgbClr val="4F81BD">
                  <a:lumMod val="50000"/>
                </a:srgbClr>
              </a:solidFill>
              <a:latin typeface="Arial Narrow" pitchFamily="34" charset="0"/>
              <a:cs typeface="Calibri"/>
              <a:sym typeface="Calibri"/>
            </a:endParaRPr>
          </a:p>
          <a:p>
            <a:pPr algn="ctr" hangingPunct="0"/>
            <a:endParaRPr lang="ru-RU" i="1" kern="0" dirty="0">
              <a:solidFill>
                <a:srgbClr val="4F81BD">
                  <a:lumMod val="50000"/>
                </a:srgbClr>
              </a:solidFill>
              <a:latin typeface="Arial Narrow" pitchFamily="34" charset="0"/>
              <a:cs typeface="Calibri"/>
              <a:sym typeface="Calibri"/>
            </a:endParaRPr>
          </a:p>
          <a:p>
            <a:pPr algn="ctr" hangingPunct="0"/>
            <a:endParaRPr lang="ru-RU" sz="1600" kern="0" dirty="0">
              <a:solidFill>
                <a:srgbClr val="4F81BD">
                  <a:lumMod val="50000"/>
                </a:srgbClr>
              </a:solidFill>
              <a:latin typeface="Arial Narrow" pitchFamily="34" charset="0"/>
              <a:cs typeface="Calibri"/>
              <a:sym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166" y="847603"/>
            <a:ext cx="906276" cy="90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585" y="2034914"/>
            <a:ext cx="983657" cy="98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37" y="4788942"/>
            <a:ext cx="909605" cy="90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3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43800" y="0"/>
            <a:ext cx="46482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Заголовок 1"/>
          <p:cNvSpPr txBox="1">
            <a:spLocks noGrp="1"/>
          </p:cNvSpPr>
          <p:nvPr>
            <p:ph type="ctrTitle"/>
          </p:nvPr>
        </p:nvSpPr>
        <p:spPr>
          <a:xfrm>
            <a:off x="1451113" y="862592"/>
            <a:ext cx="10371771" cy="599540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000">
                <a:solidFill>
                  <a:srgbClr val="334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Разработка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научно-методического сопровождения подготовки классных руководителей и кураторов студенческих групп в условиях внедрения программы 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воспитания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(продолжающаяся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тема), руководитель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– доктор педагогических наук, профессор, заведующий кафедрой педагогики и психологии ИИГСО НГПУ Татьяна Александровна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Ромм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Исследование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 разработка методики занятий по оздоровительной физической 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культуре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руководитель – кандидат биологических наук, доцент кафедры спортивных дисциплин ФФК НГПУ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Константин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Михайлович </a:t>
            </a:r>
            <a:r>
              <a:rPr lang="ru-RU" sz="19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Жомин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Научно-методическое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сопровождение развития профессиональной компетентности советника директора по воспитанию и взаимодействию с детскими общественными 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объединениями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руководитель – доктор педагогических наук, профессор кафедры педагогики и психологии ИИГСО НГПУ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Зоя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Ивановна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Лаврентьева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Совершенствование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модели взаимодействия педагогических вузов с базовыми школами и организации их методического сопровождения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(на базе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научно-методического центра сопровождения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педагогических работников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),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руководитель – кандидат психологических наук, директор ИНО НГПУ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Евгения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Борисовна </a:t>
            </a:r>
            <a:r>
              <a:rPr lang="ru-RU" sz="1900" dirty="0" err="1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Марущак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Проектирование </a:t>
            </a:r>
            <a:r>
              <a:rPr lang="ru-RU" sz="19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модели организационно-методического и кадрового обеспечения образовательной деятельности на русском языке в системе образования Китайской Народной </a:t>
            </a:r>
            <a:r>
              <a:rPr lang="ru-RU" sz="1900" b="1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Республике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руководитель – кандидат филологических наук, директор ИФМИП НГПУ Елена Юрьевна </a:t>
            </a:r>
            <a:r>
              <a:rPr lang="ru-RU" sz="1900" dirty="0" smtClean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Булыгина</a:t>
            </a:r>
            <a: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19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ru-RU" sz="19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1" name="Подзаголовок 2"/>
          <p:cNvSpPr txBox="1"/>
          <p:nvPr/>
        </p:nvSpPr>
        <p:spPr>
          <a:xfrm>
            <a:off x="1451113" y="235222"/>
            <a:ext cx="10180054" cy="627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334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hangingPunct="0"/>
            <a:r>
              <a:rPr lang="ru-RU" sz="4000" b="1" kern="0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itchFamily="34" charset="0"/>
              </a:rPr>
              <a:t>КЛЮЧЕВЫЕ ТЕМЫ НИР В 2023 ГОДУ</a:t>
            </a:r>
            <a:endParaRPr lang="ru-RU" sz="4000" b="1" kern="0" dirty="0">
              <a:solidFill>
                <a:schemeClr val="accent4">
                  <a:lumMod val="5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>
          <a:xfrm>
            <a:off x="11631167" y="6235471"/>
            <a:ext cx="191717" cy="286232"/>
          </a:xfrm>
          <a:solidFill>
            <a:srgbClr val="FFFFFF"/>
          </a:solidFill>
        </p:spPr>
        <p:txBody>
          <a:bodyPr/>
          <a:lstStyle/>
          <a:p>
            <a:pPr>
              <a:lnSpc>
                <a:spcPct val="90000"/>
              </a:lnSpc>
            </a:pPr>
            <a:fld id="{86CB4B4D-7CA3-9044-876B-883B54F8677D}" type="slidenum">
              <a:rPr lang="ru-RU" sz="1400">
                <a:solidFill>
                  <a:srgbClr val="334C80"/>
                </a:solidFill>
                <a:latin typeface="Helvetica"/>
                <a:ea typeface="+mn-ea"/>
                <a:cs typeface="Helvetica"/>
                <a:sym typeface="Helvetica"/>
              </a:rPr>
              <a:pPr>
                <a:lnSpc>
                  <a:spcPct val="90000"/>
                </a:lnSpc>
              </a:pPr>
              <a:t>15</a:t>
            </a:fld>
            <a:endParaRPr lang="ru-RU" sz="1400" dirty="0">
              <a:solidFill>
                <a:srgbClr val="334C80"/>
              </a:solidFill>
              <a:latin typeface="Helvetica"/>
              <a:ea typeface="+mn-ea"/>
              <a:cs typeface="Helvetica"/>
              <a:sym typeface="Helvetic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31167" y="6291470"/>
            <a:ext cx="176520" cy="17890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05355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>
            <a:extLst>
              <a:ext uri="{FF2B5EF4-FFF2-40B4-BE49-F238E27FC236}">
                <a16:creationId xmlns="" xmlns:a16="http://schemas.microsoft.com/office/drawing/2014/main" id="{F6E3D7F9-D220-4AD8-8AA5-45379A9BB8DF}"/>
              </a:ext>
            </a:extLst>
          </p:cNvPr>
          <p:cNvSpPr txBox="1">
            <a:spLocks/>
          </p:cNvSpPr>
          <p:nvPr/>
        </p:nvSpPr>
        <p:spPr>
          <a:xfrm>
            <a:off x="9122244" y="5952737"/>
            <a:ext cx="3586707" cy="1562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400" dirty="0">
              <a:solidFill>
                <a:prstClr val="black">
                  <a:lumMod val="95000"/>
                  <a:lumOff val="5000"/>
                </a:prstClr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B426A9E-26A3-448B-9DEE-213BA9DD1498}"/>
              </a:ext>
            </a:extLst>
          </p:cNvPr>
          <p:cNvSpPr txBox="1"/>
          <p:nvPr/>
        </p:nvSpPr>
        <p:spPr>
          <a:xfrm>
            <a:off x="2222868" y="1571348"/>
            <a:ext cx="91581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  <a:sym typeface="Arial"/>
              </a:rPr>
              <a:t>ВСЕГДА РАДЫ СОТРУДНИЧЕСТВУ</a:t>
            </a:r>
          </a:p>
          <a:p>
            <a:pPr algn="ctr">
              <a:defRPr/>
            </a:pPr>
            <a:endParaRPr lang="ru-RU" sz="3200" dirty="0"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561" y="2354513"/>
            <a:ext cx="2098064" cy="209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54126" y="4566866"/>
            <a:ext cx="3726934" cy="1273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Научно-методический центр сопровождения педагогических работников </a:t>
            </a:r>
          </a:p>
          <a:p>
            <a:pPr algn="ctr"/>
            <a:r>
              <a:rPr lang="ru-RU" sz="2400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ФГБОУ ВО «НГПУ» </a:t>
            </a:r>
            <a:endParaRPr lang="ru-RU" sz="2400" dirty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795" y="2344625"/>
            <a:ext cx="1699619" cy="1879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95401" y="4953077"/>
            <a:ext cx="3672408" cy="8868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Наталья Владимировна </a:t>
            </a:r>
            <a:r>
              <a:rPr lang="ru-RU" dirty="0" err="1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Кохан</a:t>
            </a:r>
            <a:r>
              <a:rPr lang="ru-RU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, </a:t>
            </a:r>
            <a:endParaRPr lang="en-US" dirty="0" smtClean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канд. </a:t>
            </a:r>
            <a:r>
              <a:rPr lang="ru-RU" dirty="0" err="1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пед</a:t>
            </a:r>
            <a:r>
              <a:rPr lang="ru-RU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. наук, доцент кафедры управления образованием, руководитель научно-методического центра сопровождения педагогических работников</a:t>
            </a:r>
          </a:p>
          <a:p>
            <a:pPr algn="ctr"/>
            <a:r>
              <a:rPr lang="en-US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</a:rPr>
              <a:t>nkokhan@mail.ru</a:t>
            </a:r>
            <a:endParaRPr lang="ru-RU" dirty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14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Наташа\Desktop\ФЦ 2023\04_10_23\Логотипы для презентаций на ФКР 2023\Год педагога и наставникка (цвет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43" y="80068"/>
            <a:ext cx="2203174" cy="134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88" y="206168"/>
            <a:ext cx="1573212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39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849" y="365125"/>
            <a:ext cx="8254314" cy="132556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ИНСТИТУТ НЕПРЕРЫВНОГО ОБРАЗОВАНИЯ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4529" y="1833863"/>
            <a:ext cx="987922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b="1" dirty="0" smtClean="0">
                <a:latin typeface="Arial Narrow" panose="020B0606020202030204" pitchFamily="34" charset="0"/>
              </a:rPr>
              <a:t>Программы ДПО (ПК и ПП)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dirty="0" smtClean="0">
              <a:latin typeface="Arial Narrow" panose="020B0606020202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Arial Narrow" panose="020B0606020202030204" pitchFamily="34" charset="0"/>
              </a:rPr>
              <a:t>44.04.01 Педагогическое образование</a:t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b="1" dirty="0" smtClean="0">
                <a:latin typeface="Arial Narrow" panose="020B0606020202030204" pitchFamily="34" charset="0"/>
              </a:rPr>
              <a:t>Магистерские программы:</a:t>
            </a:r>
            <a:r>
              <a:rPr lang="ru-RU" sz="2200" dirty="0" smtClean="0"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«Образовательный менеджмент»</a:t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«Управление инновационным развитием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Arial Narrow" panose="020B0606020202030204" pitchFamily="34" charset="0"/>
              </a:rPr>
              <a:t> дошкольной образовательной организации»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Arial Narrow" panose="020B0606020202030204" pitchFamily="34" charset="0"/>
              </a:rPr>
              <a:t>«</a:t>
            </a:r>
            <a:r>
              <a:rPr lang="ru-RU" sz="2200" dirty="0" err="1" smtClean="0">
                <a:latin typeface="Arial Narrow" panose="020B0606020202030204" pitchFamily="34" charset="0"/>
              </a:rPr>
              <a:t>Тьюторство</a:t>
            </a:r>
            <a:r>
              <a:rPr lang="ru-RU" sz="2200" dirty="0" smtClean="0">
                <a:latin typeface="Arial Narrow" panose="020B0606020202030204" pitchFamily="34" charset="0"/>
              </a:rPr>
              <a:t> в образовании»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Arial Narrow" panose="020B0606020202030204" pitchFamily="34" charset="0"/>
              </a:rPr>
              <a:t>«Педагогика и психология высшей школы»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 descr="http://qrcoder.ru/code/?https%3A%2F%2Fnspu.ru%2Fobuchenie%2Finstituty-fakultety%2Fdetail.php%3FID%3D9&amp;4&amp;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21488" y="252326"/>
            <a:ext cx="1558925" cy="155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.MB-5\Desktop\Кохан\фц\Серия вебинаров 2022-2023\9 ноября\ИНО скрин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1165" y="2186610"/>
            <a:ext cx="5790351" cy="3846316"/>
          </a:xfrm>
          <a:prstGeom prst="rect">
            <a:avLst/>
          </a:prstGeom>
          <a:noFill/>
        </p:spPr>
      </p:pic>
      <p:grpSp>
        <p:nvGrpSpPr>
          <p:cNvPr id="7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10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989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8739" y="365125"/>
            <a:ext cx="8835888" cy="1325563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ДОПОЛНИТЕЛЬНОЕ ОБРАЗОВАНИЕ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</a:br>
            <a:endParaRPr lang="ru-RU" sz="4000" b="1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49158" name="Picture 6" descr="http://qrcoder.ru/code/?https%3A%2F%2Fido-de.nspu.ru%2F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0931" y="0"/>
            <a:ext cx="1257300" cy="1257301"/>
          </a:xfrm>
          <a:prstGeom prst="rect">
            <a:avLst/>
          </a:prstGeom>
          <a:noFill/>
        </p:spPr>
      </p:pic>
      <p:grpSp>
        <p:nvGrpSpPr>
          <p:cNvPr id="5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6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8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29" y="1336877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54425" y="3997430"/>
            <a:ext cx="2415208" cy="805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Жанна Николаевна </a:t>
            </a:r>
            <a:r>
              <a:rPr lang="ru-RU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Истюфеева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канд. психол. </a:t>
            </a:r>
            <a:r>
              <a:rPr lang="ru-RU" dirty="0">
                <a:solidFill>
                  <a:schemeClr val="tx1"/>
                </a:solidFill>
                <a:latin typeface="Arial Narrow" panose="020B0606020202030204" pitchFamily="34" charset="0"/>
              </a:rPr>
              <a:t>н</a:t>
            </a:r>
            <a:r>
              <a:rPr lang="ru-RU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аук, руководитель Центра дополнительного профессионального образования</a:t>
            </a:r>
            <a:endParaRPr lang="ru-RU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9220" name="Picture 4" descr="C:\Users\Наташа\Pictures\ДПО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33" y="1331108"/>
            <a:ext cx="7944679" cy="513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849" y="365125"/>
            <a:ext cx="8254314" cy="132556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ИНСТИТУТ НЕПРЕРЫВНОГО ОБРАЗОВАНИЯ</a:t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4529" y="1833863"/>
            <a:ext cx="9879227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Н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rPr>
              <a:t>аучно-методический центр сопровождения педагогических работников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  <a:p>
            <a:pPr marL="0" indent="0">
              <a:buNone/>
            </a:pPr>
            <a:r>
              <a:rPr lang="ru-RU" i="1" dirty="0" smtClean="0"/>
              <a:t>Основная задача НМЦ</a:t>
            </a:r>
            <a:endParaRPr lang="ru-RU" i="1" dirty="0"/>
          </a:p>
          <a:p>
            <a:pPr marL="0" indent="0">
              <a:buNone/>
            </a:pPr>
            <a:r>
              <a:rPr lang="ru-RU" dirty="0"/>
              <a:t>развитие системы непрерывного педагогического образования за счет проведения прикладных исследований образовательных систем, тиражирования образовательных практик, трансфера научных достижений и передовых педагогических технологий в сферу образования. </a:t>
            </a:r>
          </a:p>
          <a:p>
            <a:pPr marL="0" indent="0">
              <a:buNone/>
            </a:pPr>
            <a:r>
              <a:rPr lang="ru-RU" i="1" dirty="0" smtClean="0"/>
              <a:t>Направления</a:t>
            </a:r>
            <a:r>
              <a:rPr lang="ru-RU" i="1" dirty="0"/>
              <a:t>, реализуемые </a:t>
            </a:r>
            <a:r>
              <a:rPr lang="ru-RU" i="1" dirty="0" smtClean="0"/>
              <a:t>НМЦ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школьных воспитательных систем; </a:t>
            </a:r>
            <a:endParaRPr lang="ru-RU" dirty="0" smtClean="0"/>
          </a:p>
          <a:p>
            <a:r>
              <a:rPr lang="ru-RU" dirty="0" smtClean="0"/>
              <a:t>научно-методическая </a:t>
            </a:r>
            <a:r>
              <a:rPr lang="ru-RU" dirty="0"/>
              <a:t>поддержка педагогов дополнительного образования детей; </a:t>
            </a:r>
            <a:endParaRPr lang="ru-RU" dirty="0" smtClean="0"/>
          </a:p>
          <a:p>
            <a:r>
              <a:rPr lang="ru-RU" dirty="0" smtClean="0"/>
              <a:t>технологии </a:t>
            </a:r>
            <a:r>
              <a:rPr lang="ru-RU" dirty="0"/>
              <a:t>формирования управленческих компетенций руководителей образовательных организаций.</a:t>
            </a:r>
          </a:p>
          <a:p>
            <a:endParaRPr lang="ru-RU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200" b="1" dirty="0" smtClean="0"/>
          </a:p>
        </p:txBody>
      </p:sp>
      <p:grpSp>
        <p:nvGrpSpPr>
          <p:cNvPr id="7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10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339" y="272539"/>
            <a:ext cx="1500119" cy="150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982" y="365125"/>
            <a:ext cx="9554817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РЕГИОНАЛЬНЫЙ РЕСУРСНЫЙ ЦЕНТР «СЕМЬЯ И ДЕТИ»</a:t>
            </a: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178287" y="1699591"/>
            <a:ext cx="6711508" cy="4850297"/>
            <a:chOff x="1223120" y="1196752"/>
            <a:chExt cx="7920880" cy="54006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18536" t="8485" r="20586" b="17688"/>
            <a:stretch>
              <a:fillRect/>
            </a:stretch>
          </p:blipFill>
          <p:spPr bwMode="auto">
            <a:xfrm>
              <a:off x="1223120" y="1196752"/>
              <a:ext cx="7920880" cy="54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l="53874" t="83468" r="27863" b="5704"/>
            <a:stretch>
              <a:fillRect/>
            </a:stretch>
          </p:blipFill>
          <p:spPr bwMode="auto">
            <a:xfrm>
              <a:off x="2195736" y="2924944"/>
              <a:ext cx="2376264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1351721" y="1825625"/>
            <a:ext cx="3687418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Arial Narrow" pitchFamily="34" charset="0"/>
              </a:rPr>
              <a:t>В рамках федерального проекта «Современная школа» национального проекта «Образование»  можно получить БЕСПЛАТНУЮ психолого-педагогическую, методическую и консультативную помощь специалистов центра (педагога-психолога, учителя-логопеда, учителя-дефектолога, педагога)</a:t>
            </a:r>
          </a:p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054" name="Picture 6" descr="http://qrcoder.ru/code/?https%3A%2F%2Fdeti.nspu.ru%2Froditelyam%2F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35250" y="219761"/>
            <a:ext cx="1409700" cy="1409700"/>
          </a:xfrm>
          <a:prstGeom prst="rect">
            <a:avLst/>
          </a:prstGeom>
          <a:noFill/>
        </p:spPr>
      </p:pic>
      <p:grpSp>
        <p:nvGrpSpPr>
          <p:cNvPr id="11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12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14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9226" y="365125"/>
            <a:ext cx="8587498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ТЕХНОПАРК УНИВЕРСАЛЬНЫХ ПЕДАГОГИЧЕСКИХ КОМПЕТЕНЦИЙ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7106" name="Picture 2" descr="http://qrcoder.ru/code/?https%3A%2F%2Fnspu.ru%2Ftechnopark%2F&amp;4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85447" y="251010"/>
            <a:ext cx="1409700" cy="1409700"/>
          </a:xfrm>
          <a:prstGeom prst="rect">
            <a:avLst/>
          </a:prstGeom>
          <a:noFill/>
        </p:spPr>
      </p:pic>
      <p:pic>
        <p:nvPicPr>
          <p:cNvPr id="47108" name="Picture 4" descr="C:\Users\User.MB-5\Desktop\Кохан\фц\Серия вебинаров 2022-2023\9 ноября\Технопарк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20079" y="1728740"/>
            <a:ext cx="10018683" cy="4896451"/>
          </a:xfrm>
          <a:prstGeom prst="rect">
            <a:avLst/>
          </a:prstGeom>
          <a:noFill/>
        </p:spPr>
      </p:pic>
      <p:grpSp>
        <p:nvGrpSpPr>
          <p:cNvPr id="5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6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8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8434" y="365125"/>
            <a:ext cx="9465365" cy="1325563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ПЕДАГОГИЧЕСКИЙ ТЕХНОПАРК «КВАНТОРИУМ» ИМЕНИ </a:t>
            </a:r>
            <a:b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</a:br>
            <a:r>
              <a:rPr lang="ru-RU" sz="4000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ЮРИЯ БОРИСОВИЧА РУМЕРА</a:t>
            </a:r>
            <a:endParaRPr lang="ru-RU" sz="4000" dirty="0">
              <a:solidFill>
                <a:schemeClr val="accent4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52226" name="Picture 2" descr="C:\Users\User.MB-5\Desktop\Кохан\фц\Серия вебинаров 2022-2023\9 ноября\кванториум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77887" y="1848677"/>
            <a:ext cx="9854175" cy="4889253"/>
          </a:xfrm>
          <a:prstGeom prst="rect">
            <a:avLst/>
          </a:prstGeom>
          <a:noFill/>
        </p:spPr>
      </p:pic>
      <p:pic>
        <p:nvPicPr>
          <p:cNvPr id="52228" name="Picture 4" descr="http://qrcoder.ru/code/?https%3A%2F%2Fnspu.ru%2Fquantorium%2F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26756" y="135143"/>
            <a:ext cx="1694484" cy="1694484"/>
          </a:xfrm>
          <a:prstGeom prst="rect">
            <a:avLst/>
          </a:prstGeom>
          <a:noFill/>
        </p:spPr>
      </p:pic>
      <p:grpSp>
        <p:nvGrpSpPr>
          <p:cNvPr id="5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6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8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618" y="365125"/>
            <a:ext cx="8895522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РЕСУРСНЫЙ ЦЕНТР СОПРОВОЖДЕНИЯ ОБУЧАЮЩИХСЯ С ОГРАНИЧЕННЫМИ ВОЗМОЖНОСТЯМИ ЗДОРОВЬЯ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8130" name="Picture 2" descr="C:\Users\User.MB-5\Desktop\Кохан\фц\Серия вебинаров 2022-2023\9 ноября\ОВЗ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8617" y="1911763"/>
            <a:ext cx="10050948" cy="4568549"/>
          </a:xfrm>
          <a:prstGeom prst="rect">
            <a:avLst/>
          </a:prstGeom>
          <a:noFill/>
        </p:spPr>
      </p:pic>
      <p:pic>
        <p:nvPicPr>
          <p:cNvPr id="48132" name="Picture 4" descr="http://qrcoder.ru/code/?https%3A%2F%2Fnspu.ru%2Fobuchenie%2Finstituty-fakultety%2Fkafedra.php%3FID%3D27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55964" y="256832"/>
            <a:ext cx="1537965" cy="1537965"/>
          </a:xfrm>
          <a:prstGeom prst="rect">
            <a:avLst/>
          </a:prstGeom>
          <a:noFill/>
        </p:spPr>
      </p:pic>
      <p:grpSp>
        <p:nvGrpSpPr>
          <p:cNvPr id="7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10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938" y="3010183"/>
            <a:ext cx="1540289" cy="207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8982" y="404881"/>
            <a:ext cx="9243391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accent4">
                    <a:lumMod val="50000"/>
                  </a:schemeClr>
                </a:solidFill>
                <a:cs typeface="Arial" pitchFamily="34" charset="0"/>
              </a:rPr>
              <a:t>ЦЕНТР СОДЕЙСТВИЯ ТРУДОУСТРОЙСТВУ СТУДЕНТОВ И ВЫПУСКНИКОВ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C:\Users\User.MB-5\Desktop\Кохан\фц\Серия вебинаров 2022-2023\9 ноября\ЦТУ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0141" y="1905682"/>
            <a:ext cx="10346634" cy="4696006"/>
          </a:xfrm>
          <a:prstGeom prst="rect">
            <a:avLst/>
          </a:prstGeom>
          <a:noFill/>
        </p:spPr>
      </p:pic>
      <p:pic>
        <p:nvPicPr>
          <p:cNvPr id="50180" name="Picture 4" descr="http://qrcoder.ru/code/?https%3A%2F%2Fjob.nspu.ru%2F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99612" y="0"/>
            <a:ext cx="1492388" cy="1492389"/>
          </a:xfrm>
          <a:prstGeom prst="rect">
            <a:avLst/>
          </a:prstGeom>
          <a:noFill/>
        </p:spPr>
      </p:pic>
      <p:grpSp>
        <p:nvGrpSpPr>
          <p:cNvPr id="7" name="Группа 3"/>
          <p:cNvGrpSpPr/>
          <p:nvPr/>
        </p:nvGrpSpPr>
        <p:grpSpPr>
          <a:xfrm>
            <a:off x="0" y="-1"/>
            <a:ext cx="1800867" cy="6858001"/>
            <a:chOff x="0" y="-1"/>
            <a:chExt cx="1800867" cy="685800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0" y="-1"/>
              <a:ext cx="1213503" cy="6858001"/>
              <a:chOff x="0" y="-1"/>
              <a:chExt cx="1213503" cy="6858001"/>
            </a:xfrm>
          </p:grpSpPr>
          <p:pic>
            <p:nvPicPr>
              <p:cNvPr id="10" name="Picture 9" descr="\\172.16.15.171\обмен\Пресс-центр\Полина\папка\фон легкий.tif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33" t="27508" r="66911" b="15423"/>
              <a:stretch/>
            </p:blipFill>
            <p:spPr bwMode="auto">
              <a:xfrm>
                <a:off x="0" y="0"/>
                <a:ext cx="1213503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C:\Users\User\Desktop\Кубы png\беж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7"/>
              <a:stretch/>
            </p:blipFill>
            <p:spPr bwMode="auto">
              <a:xfrm>
                <a:off x="0" y="4718146"/>
                <a:ext cx="451713" cy="11665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C:\Users\User\Desktop\Кубы png\гол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346" y="5085184"/>
                <a:ext cx="996103" cy="880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C:\Users\User\Desktop\Кубы png\жел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23"/>
              <a:stretch/>
            </p:blipFill>
            <p:spPr bwMode="auto">
              <a:xfrm>
                <a:off x="0" y="2674422"/>
                <a:ext cx="482581" cy="1300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5" descr="C:\Users\User\Desktop\Кубы png\Зел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234" y="2276872"/>
                <a:ext cx="513456" cy="531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" descr="C:\Users\User\Desktop\Кубы png\ор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406" t="15737"/>
              <a:stretch/>
            </p:blipFill>
            <p:spPr bwMode="auto">
              <a:xfrm>
                <a:off x="0" y="-1"/>
                <a:ext cx="676918" cy="9437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1" descr="C:\Users\User\Desktop\Кубы png\син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733"/>
              <a:stretch/>
            </p:blipFill>
            <p:spPr bwMode="auto">
              <a:xfrm>
                <a:off x="0" y="1323856"/>
                <a:ext cx="461238" cy="108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C:\Users\User\Desktop\Кубы png\тор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51"/>
              <a:stretch/>
            </p:blipFill>
            <p:spPr bwMode="auto">
              <a:xfrm>
                <a:off x="0" y="3997430"/>
                <a:ext cx="613816" cy="6097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" descr="C:\Users\User\Desktop\Кубы png\фиол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321" b="25642"/>
              <a:stretch/>
            </p:blipFill>
            <p:spPr bwMode="auto">
              <a:xfrm>
                <a:off x="0" y="5456819"/>
                <a:ext cx="988690" cy="1401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7" descr="C:\Users\User\Desktop\Кубы png\св гол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4773"/>
              <a:stretch/>
            </p:blipFill>
            <p:spPr bwMode="auto">
              <a:xfrm>
                <a:off x="305775" y="0"/>
                <a:ext cx="852373" cy="2921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17" descr="C:\Users\User\Полина Штофф\От Лены с любовью\файлы ДЛЯ РЕДАКЦИИ\Логотипы НГПУ\Логотип НГПУ для рассылки\Логотип НГПУ в PNG без фон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18" y="260648"/>
              <a:ext cx="1123949" cy="840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286</Words>
  <Application>Microsoft Office PowerPoint</Application>
  <PresentationFormat>Произвольный</PresentationFormat>
  <Paragraphs>78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3_Тема Office</vt:lpstr>
      <vt:lpstr>1_Тема Office</vt:lpstr>
      <vt:lpstr>Тема Office</vt:lpstr>
      <vt:lpstr>4_Тема Office</vt:lpstr>
      <vt:lpstr>федеральное государственное бюджетное образовательное учреждение высшего образования «Новосибирский государственный педагогический университет»</vt:lpstr>
      <vt:lpstr>   ИНСТИТУТ НЕПРЕРЫВНОГО ОБРАЗОВАНИЯ    </vt:lpstr>
      <vt:lpstr>ДОПОЛНИТЕЛЬНОЕ ОБРАЗОВАНИЕ </vt:lpstr>
      <vt:lpstr>   ИНСТИТУТ НЕПРЕРЫВНОГО ОБРАЗОВАНИЯ    </vt:lpstr>
      <vt:lpstr> РЕГИОНАЛЬНЫЙ РЕСУРСНЫЙ ЦЕНТР «СЕМЬЯ И ДЕТИ»  </vt:lpstr>
      <vt:lpstr>  ТЕХНОПАРК УНИВЕРСАЛЬНЫХ ПЕДАГОГИЧЕСКИХ КОМПЕТЕНЦИЙ  </vt:lpstr>
      <vt:lpstr>ПЕДАГОГИЧЕСКИЙ ТЕХНОПАРК «КВАНТОРИУМ» ИМЕНИ  ЮРИЯ БОРИСОВИЧА РУМЕРА</vt:lpstr>
      <vt:lpstr> РЕСУРСНЫЙ ЦЕНТР СОПРОВОЖДЕНИЯ ОБУЧАЮЩИХСЯ С ОГРАНИЧЕННЫМИ ВОЗМОЖНОСТЯМИ ЗДОРОВЬЯ </vt:lpstr>
      <vt:lpstr> ЦЕНТР СОДЕЙСТВИЯ ТРУДОУСТРОЙСТВУ СТУДЕНТОВ И ВЫПУСКНИКОВ </vt:lpstr>
      <vt:lpstr>БИБЛИОТЕКА НГПУ </vt:lpstr>
      <vt:lpstr>Цель: получить знание, необходимое для решения практических задач   Идея:   тиражирование полученного знания в процессе научно-методического сопровождения, которое предполагает:    </vt:lpstr>
      <vt:lpstr>Методика развития естественно-научной грамотности у обучающихся на уроках физики, математики, химии, биологии (государственное задание № 073-03-2021-029)  Методика преподавания химии в общеобразовательной организации с учетом реализации моделей смешанного обучения (государственное задание № 073-03-2021-029 )  Разработка модели взаимодействия педагогических вузов с базовыми школами и организации их методического сопровождения (государственное задание № 073-03-2021-029)  Цифровая трансформация образования: разработка, апробация моделей внедрения дистанционного обучения в образовательных организациях всех уровнях образования (государственное задание № 073-03-2022-037)  Разработка научно-методического сопровождения подготовки классных руководителей и кураторов студенческих групп в условиях внедрения программы воспитания (государственное задание № 073-03-2022-037)  Обучение сквозным цифровым технологиям в условиях персонализации образовательных траекторий школьников (государственное задание № 073-03-2022-037)  Научно-методическое обоснование геймификации в педагогическом образовании (государственное задание 073-03-2022-037/3) </vt:lpstr>
      <vt:lpstr>Презентация PowerPoint</vt:lpstr>
      <vt:lpstr>Презентация PowerPoint</vt:lpstr>
      <vt:lpstr>Разработка научно-методического сопровождения подготовки классных руководителей и кураторов студенческих групп в условиях внедрения программы воспитания (продолжающаяся тема), руководитель – доктор педагогических наук, профессор, заведующий кафедрой педагогики и психологии ИИГСО НГПУ Татьяна Александровна Ромм  Исследование и разработка методики занятий по оздоровительной физической культуре, руководитель – кандидат биологических наук, доцент кафедры спортивных дисциплин ФФК НГПУ  Константин Михайлович Жомин  Научно-методическое сопровождение развития профессиональной компетентности советника директора по воспитанию и взаимодействию с детскими общественными объединениями, руководитель – доктор педагогических наук, профессор кафедры педагогики и психологии ИИГСО НГПУ  Зоя Ивановна Лаврентьева  Совершенствование модели взаимодействия педагогических вузов с базовыми школами и организации их методического сопровождения (на базе научно-методического центра сопровождения педагогических работников), руководитель – кандидат психологических наук, директор ИНО НГПУ  Евгения Борисовна Марущак  Проектирование модели организационно-методического и кадрового обеспечения образовательной деятельности на русском языке в системе образования Китайской Народной Республике, руководитель – кандидат филологических наук, директор ИФМИП НГПУ Елена Юрьевна Булыгина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Богомолов Иван Сергеевич</cp:lastModifiedBy>
  <cp:revision>153</cp:revision>
  <dcterms:created xsi:type="dcterms:W3CDTF">2022-02-03T08:56:00Z</dcterms:created>
  <dcterms:modified xsi:type="dcterms:W3CDTF">2023-10-26T09:46:26Z</dcterms:modified>
</cp:coreProperties>
</file>