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59" r:id="rId5"/>
    <p:sldId id="260" r:id="rId6"/>
    <p:sldId id="262" r:id="rId7"/>
    <p:sldId id="263" r:id="rId8"/>
    <p:sldId id="287" r:id="rId9"/>
    <p:sldId id="288" r:id="rId10"/>
    <p:sldId id="289" r:id="rId11"/>
    <p:sldId id="266" r:id="rId12"/>
    <p:sldId id="267" r:id="rId13"/>
    <p:sldId id="269" r:id="rId14"/>
    <p:sldId id="275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HFLxyLcUj95QxDPK6r9gg==" hashData="o4o0qwNk8s4X+uYEn/FRzDKX6ZE="/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D66DC2-D86B-4ED5-B966-55A630B85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6339DE-D2E8-4C93-9C63-5D8BB2122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F7FA35-5003-419F-831D-9EC6C5AF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3B96A2-F386-4A90-990E-AF036900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E7D715-CD7E-48BC-AFA8-63DBD7FD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8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C6E415-1D5C-43FB-83BC-4AAF1642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97C411-BEA8-4A1E-B60B-999197D1B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AD21E2-01EB-47AD-9EB3-A9945C02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F7EAE5-8170-44A7-BD47-BFBAE12E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F7B27D-2F4D-4B1D-BBC5-44910A33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45B4B58-D0CF-4684-9B66-363D86221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0C8991C-C5CD-48A1-BAB4-E60BF4C78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9DC17-0FF4-4CC6-BF33-E6782016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A8498C-566C-4B02-8B46-81DB7140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92A43C-CF39-446D-8695-4A2FD7E0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140B4A-26A8-42F5-AFE4-EC8AA2A4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02A89F-0551-48B2-8CD1-5774C7FB8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83AABD-CBC9-4283-A3AE-118807CD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747C6E-91C4-410C-9A67-687815BB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9A19DD-E6BF-43A0-BA1C-EA531D41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5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7C8B5A-144A-49AF-B9E0-FCD708CA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FF5B9C-5E14-47B6-9E97-E18DA010F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070625-E4F5-45E9-BE15-2064AE04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E48AF3-446A-48CE-8AD4-D9C1D6CB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21B5FE-E79F-4A96-B4EF-35AA4F48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0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DD6119-0AD2-4BCD-8A33-91F305E0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1A682B-858D-47C7-A641-4D40B38FC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64886F-9E43-439E-835E-47106DB8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FD54DA6-DB91-4FC0-AA86-971014F6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40437DE-B141-4BEE-B4DD-06331A35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E81EF77-3B54-4927-B5D6-0200002A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078DB-1B0D-44E4-99CD-73B222E5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7D6E75-E86D-4E2C-816B-80ACDE80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7787F62-1884-40EF-A555-B6FDDF99D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E9AEC22-4D3D-4A87-A125-B5C46F55F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3EC2CE3-0822-4734-97A9-35D75528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0A75EED-6569-409C-AC43-59873A25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EB06C0-D8EC-4B0D-A2BA-0C7399F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FF6C11-42DC-49AC-B237-94AC9CD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4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A0A8D-29FE-4D8C-9F12-BC77CC02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4F27AB6-96A3-4503-B6C3-2E307B5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87EF832-D4B2-44B6-87BD-E29E4582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6B4D231-5D82-4869-857E-5F9C8DEE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1DD0BDC-F9E7-4F9A-A0C3-C6A7AD7F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D1722F-A8E6-4B64-94A9-76B29FD9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E9D1176-29A2-45A9-99A1-3E4E5F85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5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7EEA1F-8027-44A7-8FCC-CD0FEF8B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BBE6BF-469C-4CD0-AB69-18A319DD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6F21D40-B36A-4312-B632-C1DE4508B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DA1416-1783-4752-8EDD-873BDFEE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56C7B51-8926-4F28-82F3-5329DAC8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D01703-FD69-417A-86C7-D00E14CE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7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EAA1E4-BCFF-4136-AD6F-E0D488BE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C23F0B3-3DE6-425B-9127-EAACCA192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B43348-162E-4A86-B608-21D813940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0870BBA-C616-43BD-BC45-C9D8BD8B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81BC76-960A-4FA1-B302-8F8569EF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C9CC04-44C7-4181-95AE-AD3FE1E1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E1F1BE-E44A-449D-A799-7EB96E32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19EEB84-975F-448C-9C3F-A58F730B3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B346F5-1348-40C7-83DF-1CE0CCB75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4433-D2C1-4621-BA1E-BEF6CCE9476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B1AB63-788D-42DA-9217-F40287F3C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725B62-BDF8-4B99-9F88-FEED06716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nppm.nipkipro.ru/mer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dppo.apkpro.ru/bank?organization=%D0%9D%D0%BE%D0%B2%D0%BE%D1%81%D0%B8%D0%B1%D0%B8%D1%80%D1%81%D0%BA%D0%B8%D0%B9%20%D0%B8%D0%BD%D1%81%D1%82%D0%B8%D1%82%D1%83%D1%82%20%D1%81%D0%BE%D0%B2%D1%80%D0%B5%D0%BC%D0%B5%D0%BD%D0%BD%D0%BE%D0%B3%D0%BE%20%D0%BE%D0%B1%D1%80%D0%B0%D0%B7%D0%BE%D0%B2%D0%B0%D0%BD%D0%B8%D1%8F&amp;page=1&amp;region=50&amp;sortType=1&amp;year=202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kpro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s://cnppm.nipkipro.ru/m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apkpro.ru/programmy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apkpro.ru/cours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D08C5F-6D1E-4158-93D0-EA47CA017BAE}"/>
              </a:ext>
            </a:extLst>
          </p:cNvPr>
          <p:cNvSpPr txBox="1">
            <a:spLocks/>
          </p:cNvSpPr>
          <p:nvPr/>
        </p:nvSpPr>
        <p:spPr>
          <a:xfrm>
            <a:off x="6204012" y="3681028"/>
            <a:ext cx="5760640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Myriad Pro" panose="020B0503030403020204" pitchFamily="34" charset="0"/>
                <a:cs typeface="Arial" panose="020B0604020202020204" pitchFamily="34" charset="0"/>
              </a:rPr>
              <a:t>ЕДИНАЯ ФЕДЕРАЛЬНАЯ СИСТЕМА</a:t>
            </a:r>
            <a:endParaRPr lang="ru-RU" sz="3200" b="1" dirty="0"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latin typeface="Myriad Pro" panose="020B0503030403020204" pitchFamily="34" charset="0"/>
                <a:cs typeface="Arial" panose="020B0604020202020204" pitchFamily="34" charset="0"/>
              </a:rPr>
              <a:t>НАУЧНО-МЕТОДИЧЕСКОГО</a:t>
            </a:r>
          </a:p>
          <a:p>
            <a:pPr algn="l"/>
            <a:r>
              <a:rPr lang="ru-RU" sz="3200" b="1" dirty="0">
                <a:latin typeface="Myriad Pro" panose="020B0503030403020204" pitchFamily="34" charset="0"/>
                <a:cs typeface="Arial" panose="020B0604020202020204" pitchFamily="34" charset="0"/>
              </a:rPr>
              <a:t>СОПРОВОЖДЕНИЯ ПЕДАГОГИЧЕСКИХ</a:t>
            </a:r>
          </a:p>
          <a:p>
            <a:pPr algn="l"/>
            <a:r>
              <a:rPr lang="ru-RU" sz="3200" b="1" dirty="0">
                <a:latin typeface="Myriad Pro" panose="020B0503030403020204" pitchFamily="34" charset="0"/>
                <a:cs typeface="Arial" panose="020B0604020202020204" pitchFamily="34" charset="0"/>
              </a:rPr>
              <a:t>РАБОТНИКОВ И УПРАВЛЕНЧЕСКИХ</a:t>
            </a:r>
          </a:p>
          <a:p>
            <a:pPr algn="l"/>
            <a:r>
              <a:rPr lang="ru-RU" sz="3200" b="1" dirty="0" smtClean="0">
                <a:latin typeface="Myriad Pro" panose="020B0503030403020204" pitchFamily="34" charset="0"/>
                <a:cs typeface="Arial" panose="020B0604020202020204" pitchFamily="34" charset="0"/>
              </a:rPr>
              <a:t>КАДРОВ КАК ИНСТРУМЕНТ ИХ ПРОФЕССИОНАЛЬНОГО РАЗВИТИЯ</a:t>
            </a:r>
            <a:endParaRPr lang="ru-RU" sz="3200" b="1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28D9C07-FD85-41FC-90AD-23644229A551}"/>
              </a:ext>
            </a:extLst>
          </p:cNvPr>
          <p:cNvSpPr txBox="1">
            <a:spLocks/>
          </p:cNvSpPr>
          <p:nvPr/>
        </p:nvSpPr>
        <p:spPr>
          <a:xfrm>
            <a:off x="8132293" y="5805264"/>
            <a:ext cx="3816424" cy="76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latin typeface="Myriad Pro" panose="020B0503030403020204" pitchFamily="34" charset="0"/>
                <a:cs typeface="Arial" panose="020B0604020202020204" pitchFamily="34" charset="0"/>
              </a:rPr>
              <a:t>Глухоедова Н.Н.,</a:t>
            </a:r>
            <a:endParaRPr lang="ru-RU" sz="2400" dirty="0"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latin typeface="Myriad Pro" panose="020B0503030403020204" pitchFamily="34" charset="0"/>
                <a:cs typeface="Arial" panose="020B0604020202020204" pitchFamily="34" charset="0"/>
              </a:rPr>
              <a:t>старший методист, </a:t>
            </a:r>
            <a:r>
              <a:rPr lang="ru-RU" sz="2400" dirty="0" err="1" smtClean="0">
                <a:latin typeface="Myriad Pro" panose="020B0503030403020204" pitchFamily="34" charset="0"/>
                <a:cs typeface="Arial" panose="020B0604020202020204" pitchFamily="34" charset="0"/>
              </a:rPr>
              <a:t>к.филол.н</a:t>
            </a:r>
            <a:r>
              <a:rPr lang="ru-RU" sz="2400" dirty="0" smtClean="0">
                <a:latin typeface="Myriad Pro" panose="020B0503030403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597" t="3937" r="5450" b="5994"/>
          <a:stretch/>
        </p:blipFill>
        <p:spPr>
          <a:xfrm>
            <a:off x="130905" y="872716"/>
            <a:ext cx="7545318" cy="46648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58" y="224644"/>
            <a:ext cx="42876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Настоящий </a:t>
            </a:r>
            <a:r>
              <a:rPr lang="ru-RU" dirty="0"/>
              <a:t>демонстрационный вариант (демоверсия, ДЕМО) предназначен для ознакомления участников с функционалом и структурой управленческой диагностики профессиональных </a:t>
            </a:r>
            <a:r>
              <a:rPr lang="ru-RU" dirty="0" smtClean="0"/>
              <a:t>компетенций. </a:t>
            </a:r>
          </a:p>
          <a:p>
            <a:pPr algn="just"/>
            <a:r>
              <a:rPr lang="ru-RU" dirty="0" smtClean="0"/>
              <a:t>Время </a:t>
            </a:r>
            <a:r>
              <a:rPr lang="ru-RU" dirty="0"/>
              <a:t>выполнения диагностической работы: 60 минут. </a:t>
            </a:r>
            <a:endParaRPr lang="ru-RU" dirty="0" smtClean="0"/>
          </a:p>
          <a:p>
            <a:pPr algn="just"/>
            <a:r>
              <a:rPr lang="ru-RU" dirty="0" smtClean="0"/>
              <a:t>Количество </a:t>
            </a:r>
            <a:r>
              <a:rPr lang="ru-RU" dirty="0"/>
              <a:t>заданий диагностической работы: 24. </a:t>
            </a:r>
            <a:endParaRPr lang="ru-RU" dirty="0" smtClean="0"/>
          </a:p>
          <a:p>
            <a:pPr algn="just"/>
            <a:r>
              <a:rPr lang="ru-RU" dirty="0" smtClean="0"/>
              <a:t>Типы </a:t>
            </a:r>
            <a:r>
              <a:rPr lang="ru-RU" dirty="0"/>
              <a:t>заданий диагностической работы: задания с выбором одного правильного ответа; </a:t>
            </a:r>
            <a:r>
              <a:rPr lang="ru-RU" dirty="0" smtClean="0"/>
              <a:t>задания с выбором </a:t>
            </a:r>
            <a:r>
              <a:rPr lang="ru-RU" dirty="0"/>
              <a:t>нескольких правильных ответов; задания с кратким ответом (число и/или слово); задания на установление последовательности; задания на заполнение </a:t>
            </a:r>
            <a:r>
              <a:rPr lang="ru-RU" dirty="0" smtClean="0"/>
              <a:t>таблицы.</a:t>
            </a:r>
          </a:p>
          <a:p>
            <a:pPr algn="just"/>
            <a:r>
              <a:rPr lang="ru-RU" dirty="0" smtClean="0"/>
              <a:t>Все </a:t>
            </a:r>
            <a:r>
              <a:rPr lang="ru-RU" dirty="0"/>
              <a:t>задания оцениваются автоматически. За верный ответ на каждое задание можно получить: 1, 2 или 3 </a:t>
            </a:r>
            <a:r>
              <a:rPr lang="ru-RU" dirty="0" smtClean="0"/>
              <a:t>балла.</a:t>
            </a:r>
          </a:p>
          <a:p>
            <a:pPr algn="just"/>
            <a:r>
              <a:rPr lang="ru-RU" dirty="0" smtClean="0"/>
              <a:t>Внимательно </a:t>
            </a:r>
            <a:r>
              <a:rPr lang="ru-RU" dirty="0"/>
              <a:t>читайте формулировки </a:t>
            </a:r>
            <a:r>
              <a:rPr lang="ru-RU" dirty="0" smtClean="0"/>
              <a:t>заданий! Желаем успеха!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9336" y="5846374"/>
            <a:ext cx="792088" cy="90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5" t="17286" r="13155" b="9574"/>
          <a:stretch/>
        </p:blipFill>
        <p:spPr bwMode="auto">
          <a:xfrm>
            <a:off x="299355" y="126974"/>
            <a:ext cx="5370743" cy="43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3242" y="4212786"/>
            <a:ext cx="3954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hlinkClick r:id="rId3"/>
              </a:rPr>
              <a:t>https://cnppm.nipkipro.ru/mer</a:t>
            </a:r>
            <a:r>
              <a:rPr lang="ru-RU" sz="2000" dirty="0" smtClean="0">
                <a:hlinkClick r:id="rId3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27847" y="4149407"/>
            <a:ext cx="3237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4"/>
              </a:rPr>
              <a:t>ДПП НИСО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07" y="241435"/>
            <a:ext cx="7991737" cy="3499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1293" t="23991" r="12419" b="25314"/>
          <a:stretch/>
        </p:blipFill>
        <p:spPr>
          <a:xfrm>
            <a:off x="2279576" y="1975545"/>
            <a:ext cx="8593259" cy="46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19852" r="13461" b="10903"/>
          <a:stretch/>
        </p:blipFill>
        <p:spPr bwMode="auto">
          <a:xfrm>
            <a:off x="83332" y="152636"/>
            <a:ext cx="8568952" cy="662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0956540" y="149491"/>
            <a:ext cx="1062680" cy="12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07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4" t="20184" r="13299" b="7036"/>
          <a:stretch/>
        </p:blipFill>
        <p:spPr bwMode="auto">
          <a:xfrm>
            <a:off x="335360" y="104258"/>
            <a:ext cx="7812868" cy="66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0992544" y="104258"/>
            <a:ext cx="1062680" cy="12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67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7997" r="10014" b="7822"/>
          <a:stretch/>
        </p:blipFill>
        <p:spPr bwMode="auto">
          <a:xfrm>
            <a:off x="407368" y="116632"/>
            <a:ext cx="114966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0848528" y="116633"/>
            <a:ext cx="1062680" cy="12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6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7323" r="14229" b="8140"/>
          <a:stretch/>
        </p:blipFill>
        <p:spPr bwMode="auto">
          <a:xfrm>
            <a:off x="0" y="-5824"/>
            <a:ext cx="12192000" cy="68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359487" y="0"/>
            <a:ext cx="832513" cy="9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6" t="19053" r="2021" b="15459"/>
          <a:stretch/>
        </p:blipFill>
        <p:spPr bwMode="auto">
          <a:xfrm>
            <a:off x="479376" y="341657"/>
            <a:ext cx="10643474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9733" t="18211" r="8269" b="5993"/>
          <a:stretch/>
        </p:blipFill>
        <p:spPr>
          <a:xfrm>
            <a:off x="1979570" y="2132855"/>
            <a:ext cx="4800506" cy="46495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321306" y="191560"/>
            <a:ext cx="720473" cy="8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32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9" t="19493" r="11176" b="8151"/>
          <a:stretch/>
        </p:blipFill>
        <p:spPr bwMode="auto">
          <a:xfrm>
            <a:off x="1091444" y="110940"/>
            <a:ext cx="8784976" cy="651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100556" y="116633"/>
            <a:ext cx="810652" cy="9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3" t="16440" r="808" b="7692"/>
          <a:stretch/>
        </p:blipFill>
        <p:spPr bwMode="auto">
          <a:xfrm>
            <a:off x="221263" y="188640"/>
            <a:ext cx="11599373" cy="65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208568" y="188640"/>
            <a:ext cx="757138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2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1" t="17289" r="898" b="7646"/>
          <a:stretch/>
        </p:blipFill>
        <p:spPr bwMode="auto">
          <a:xfrm>
            <a:off x="695400" y="260648"/>
            <a:ext cx="11089232" cy="620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172564" y="116632"/>
            <a:ext cx="918664" cy="10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5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17584" r="1117" b="7103"/>
          <a:stretch/>
        </p:blipFill>
        <p:spPr bwMode="auto">
          <a:xfrm>
            <a:off x="335360" y="224644"/>
            <a:ext cx="11305256" cy="62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388" y="5877272"/>
            <a:ext cx="3550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hlinkClick r:id="rId3"/>
              </a:rPr>
              <a:t>https://apkpro.ru</a:t>
            </a:r>
            <a:r>
              <a:rPr lang="ru-RU" sz="2400" b="1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5760" y="6013928"/>
            <a:ext cx="371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hlinkClick r:id="rId4"/>
              </a:rPr>
              <a:t>https://cnppm.nipkipro.ru/mer</a:t>
            </a:r>
            <a:r>
              <a:rPr lang="ru-RU" sz="2000" b="1" dirty="0" smtClean="0">
                <a:hlinkClick r:id="rId4"/>
              </a:rPr>
              <a:t>/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247369" y="5789334"/>
            <a:ext cx="810652" cy="9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8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8" t="18168" r="1598" b="7127"/>
          <a:stretch/>
        </p:blipFill>
        <p:spPr bwMode="auto">
          <a:xfrm>
            <a:off x="299356" y="260648"/>
            <a:ext cx="11485276" cy="625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9336" y="5944234"/>
            <a:ext cx="720080" cy="8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9" t="18121" r="1110" b="7388"/>
          <a:stretch/>
        </p:blipFill>
        <p:spPr bwMode="auto">
          <a:xfrm>
            <a:off x="119336" y="116631"/>
            <a:ext cx="5652628" cy="303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6" t="16785" r="1355" b="7199"/>
          <a:stretch/>
        </p:blipFill>
        <p:spPr bwMode="auto">
          <a:xfrm>
            <a:off x="6960096" y="233923"/>
            <a:ext cx="4999056" cy="286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17925" r="1022" b="7674"/>
          <a:stretch/>
        </p:blipFill>
        <p:spPr bwMode="auto">
          <a:xfrm>
            <a:off x="120172" y="3450302"/>
            <a:ext cx="5651792" cy="3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55402" y="4522227"/>
            <a:ext cx="5364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5"/>
              </a:rPr>
              <a:t>https://apkpro.ru/programmy</a:t>
            </a:r>
            <a:r>
              <a:rPr lang="en-US" sz="2800" b="1" dirty="0" smtClean="0">
                <a:hlinkClick r:id="rId5"/>
              </a:rPr>
              <a:t>/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064190" y="5625244"/>
            <a:ext cx="894961" cy="1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2897" t="4922" r="3382" b="24696"/>
          <a:stretch/>
        </p:blipFill>
        <p:spPr>
          <a:xfrm>
            <a:off x="412351" y="1690688"/>
            <a:ext cx="6542657" cy="29607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0308" cy="1325563"/>
          </a:xfrm>
        </p:spPr>
        <p:txBody>
          <a:bodyPr/>
          <a:lstStyle/>
          <a:p>
            <a:r>
              <a:rPr lang="ru-RU" dirty="0" smtClean="0"/>
              <a:t>Личный кабинет слушателя в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education.apkpro.ru/courses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1941" t="4922" r="740" b="7962"/>
          <a:stretch/>
        </p:blipFill>
        <p:spPr>
          <a:xfrm>
            <a:off x="5753354" y="3438222"/>
            <a:ext cx="6052333" cy="313234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051884" y="1794366"/>
            <a:ext cx="2340260" cy="549699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42185" r="59671" b="39224"/>
          <a:stretch/>
        </p:blipFill>
        <p:spPr bwMode="auto">
          <a:xfrm>
            <a:off x="11090976" y="116633"/>
            <a:ext cx="820232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1972934" y="2846913"/>
            <a:ext cx="3780420" cy="1908212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59828" y="3639001"/>
            <a:ext cx="619391" cy="324036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2853" t="5414" r="3150" b="9931"/>
          <a:stretch/>
        </p:blipFill>
        <p:spPr>
          <a:xfrm>
            <a:off x="3347935" y="2069215"/>
            <a:ext cx="7655037" cy="41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151</Words>
  <Application>Microsoft Office PowerPoint</Application>
  <PresentationFormat>Произвольный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Личный кабинет слушателя в https://education.apkpro.ru/courses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Богомолов Иван Сергеевич</cp:lastModifiedBy>
  <cp:revision>61</cp:revision>
  <dcterms:created xsi:type="dcterms:W3CDTF">2022-02-10T09:33:50Z</dcterms:created>
  <dcterms:modified xsi:type="dcterms:W3CDTF">2023-10-26T09:45:15Z</dcterms:modified>
</cp:coreProperties>
</file>