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442" r:id="rId4"/>
    <p:sldId id="443" r:id="rId5"/>
    <p:sldId id="444" r:id="rId6"/>
    <p:sldId id="445" r:id="rId7"/>
    <p:sldId id="446" r:id="rId8"/>
    <p:sldId id="447" r:id="rId9"/>
    <p:sldId id="449" r:id="rId10"/>
    <p:sldId id="450" r:id="rId11"/>
    <p:sldId id="448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6" r:id="rId33"/>
    <p:sldId id="477" r:id="rId34"/>
    <p:sldId id="478" r:id="rId35"/>
    <p:sldId id="479" r:id="rId36"/>
    <p:sldId id="483" r:id="rId37"/>
    <p:sldId id="482" r:id="rId38"/>
    <p:sldId id="486" r:id="rId39"/>
    <p:sldId id="487" r:id="rId40"/>
    <p:sldId id="485" r:id="rId41"/>
    <p:sldId id="488" r:id="rId42"/>
    <p:sldId id="495" r:id="rId43"/>
    <p:sldId id="480" r:id="rId44"/>
    <p:sldId id="492" r:id="rId45"/>
    <p:sldId id="481" r:id="rId46"/>
    <p:sldId id="494" r:id="rId47"/>
    <p:sldId id="491" r:id="rId48"/>
    <p:sldId id="493" r:id="rId49"/>
    <p:sldId id="471" r:id="rId50"/>
    <p:sldId id="437" r:id="rId51"/>
    <p:sldId id="472" r:id="rId52"/>
    <p:sldId id="431" r:id="rId53"/>
    <p:sldId id="473" r:id="rId54"/>
    <p:sldId id="432" r:id="rId55"/>
    <p:sldId id="433" r:id="rId56"/>
    <p:sldId id="474" r:id="rId57"/>
    <p:sldId id="475" r:id="rId58"/>
    <p:sldId id="496" r:id="rId59"/>
    <p:sldId id="429" r:id="rId60"/>
  </p:sldIdLst>
  <p:sldSz cx="12192000" cy="6858000"/>
  <p:notesSz cx="6669088" cy="9926638"/>
  <p:embeddedFontLst>
    <p:embeddedFont>
      <p:font typeface="Cambria Math" panose="02040503050406030204" pitchFamily="18" charset="0"/>
      <p:regular r:id="rId62"/>
    </p:embeddedFont>
    <p:embeddedFont>
      <p:font typeface="Lucida Sans Unicode" panose="020B0602030504020204" pitchFamily="34" charset="0"/>
      <p:regular r:id="rId63"/>
    </p:embeddedFont>
    <p:embeddedFont>
      <p:font typeface="Times New Roman CYR" panose="02020603050405020304" pitchFamily="18" charset="0"/>
      <p:regular r:id="rId64"/>
      <p:bold r:id="rId65"/>
      <p:italic r:id="rId66"/>
      <p:boldItalic r:id="rId67"/>
    </p:embeddedFont>
    <p:embeddedFont>
      <p:font typeface="Rage Italic" panose="020B0604020202020204" charset="0"/>
      <p:regular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Open Sans" panose="020B0604020202020204" charset="0"/>
      <p:regular r:id="rId73"/>
      <p:bold r:id="rId74"/>
      <p:italic r:id="rId75"/>
      <p:boldItalic r:id="rId76"/>
    </p:embeddedFont>
    <p:embeddedFont>
      <p:font typeface="Verdana" panose="020B0604030504040204" pitchFamily="34" charset="0"/>
      <p:regular r:id="rId77"/>
      <p:bold r:id="rId78"/>
      <p:italic r:id="rId79"/>
      <p:boldItalic r:id="rId80"/>
    </p:embeddedFont>
    <p:embeddedFont>
      <p:font typeface="Tahoma" panose="020B0604030504040204" pitchFamily="34" charset="0"/>
      <p:regular r:id="rId81"/>
      <p:bold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Full" cryptAlgorithmClass="hash" cryptAlgorithmType="typeAny" cryptAlgorithmSid="4" spinCount="100000" saltData="YxSgcCDGxGOEImibhaARvg==" hashData="SsRdEGIhmwDhM4EAcVu2pdUPvEc="/>
  <p:extLst>
    <p:ext uri="{521415D9-36F7-43E2-AB2F-B90AF26B5E84}">
      <p14:sectionLst xmlns:p14="http://schemas.microsoft.com/office/powerpoint/2010/main">
        <p14:section name="Раздел по умолчанию" id="{D39867AD-534E-47EE-A6F5-04F9FEE83248}">
          <p14:sldIdLst>
            <p14:sldId id="256"/>
            <p14:sldId id="257"/>
            <p14:sldId id="442"/>
            <p14:sldId id="443"/>
            <p14:sldId id="444"/>
            <p14:sldId id="445"/>
            <p14:sldId id="446"/>
            <p14:sldId id="447"/>
            <p14:sldId id="449"/>
            <p14:sldId id="450"/>
            <p14:sldId id="448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6"/>
            <p14:sldId id="477"/>
            <p14:sldId id="478"/>
            <p14:sldId id="479"/>
            <p14:sldId id="483"/>
            <p14:sldId id="482"/>
            <p14:sldId id="486"/>
            <p14:sldId id="487"/>
            <p14:sldId id="485"/>
            <p14:sldId id="488"/>
            <p14:sldId id="495"/>
            <p14:sldId id="480"/>
            <p14:sldId id="492"/>
            <p14:sldId id="481"/>
            <p14:sldId id="494"/>
            <p14:sldId id="491"/>
            <p14:sldId id="493"/>
            <p14:sldId id="471"/>
            <p14:sldId id="437"/>
            <p14:sldId id="472"/>
            <p14:sldId id="431"/>
            <p14:sldId id="473"/>
            <p14:sldId id="432"/>
            <p14:sldId id="433"/>
            <p14:sldId id="474"/>
            <p14:sldId id="475"/>
            <p14:sldId id="496"/>
            <p14:sldId id="429"/>
          </p14:sldIdLst>
        </p14:section>
        <p14:section name="Раздел без заголовка" id="{0A890FD5-DA2E-4662-971A-A54C706AEE7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3" roundtripDataSignature="AMtx7misMCju07JqylF6vsUgY+v4lxQA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ja" initials="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030"/>
    <a:srgbClr val="9E5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27" autoAdjust="0"/>
  </p:normalViewPr>
  <p:slideViewPr>
    <p:cSldViewPr snapToGrid="0">
      <p:cViewPr varScale="1">
        <p:scale>
          <a:sx n="77" d="100"/>
          <a:sy n="77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82" Type="http://schemas.openxmlformats.org/officeDocument/2006/relationships/font" Target="fonts/font21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customschemas.google.com/relationships/presentationmetadata" Target="meta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6880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лилиния 1"/>
          <p:cNvSpPr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01E103A4-3636-4EFC-BB89-B63945C49D86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</a:pPr>
              <a:t>43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699" name="Полилиния 2"/>
          <p:cNvSpPr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5A3B5C23-2AB8-48E1-8C3C-08C879CC2F3E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</a:pPr>
              <a:t>43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700" name="Полилиния 3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</a:pPr>
            <a:fld id="{83DEA9C9-1A57-483B-9FDD-0228AB84BBAD}" type="slidenum">
              <a:rPr lang="ru-RU" altLang="ru-RU" sz="1400">
                <a:solidFill>
                  <a:srgbClr val="FFFFFF"/>
                </a:solidFill>
                <a:cs typeface="Lucida Sans Unicode" panose="020B0602030504020204" pitchFamily="34" charset="0"/>
              </a:rPr>
              <a:pPr eaLnBrk="1">
                <a:lnSpc>
                  <a:spcPct val="93000"/>
                </a:lnSpc>
              </a:pPr>
              <a:t>43</a:t>
            </a:fld>
            <a:endParaRPr lang="ru-RU" altLang="ru-RU" sz="1400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9701" name="Полилиния 4"/>
          <p:cNvSpPr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593383F7-E6E5-47C9-A6DA-7526EE94534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</a:pPr>
              <a:t>43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" name="Образ слайда 5">
            <a:extLst>
              <a:ext uri="{FF2B5EF4-FFF2-40B4-BE49-F238E27FC236}">
                <a16:creationId xmlns:a16="http://schemas.microsoft.com/office/drawing/2014/main" xmlns="" id="{C113A70C-DA1C-476E-BF55-A648485DB0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703" name="Заметки 6"/>
          <p:cNvSpPr>
            <a:spLocks noGrp="1"/>
          </p:cNvSpPr>
          <p:nvPr>
            <p:ph type="body" sz="quarter" idx="1"/>
          </p:nvPr>
        </p:nvSpPr>
        <p:spPr>
          <a:xfrm>
            <a:off x="1169988" y="5086350"/>
            <a:ext cx="5226050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/>
            <a:endParaRPr lang="ru-RU" altLang="ru-RU" smtClean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7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9C562-D348-43C2-9288-1D39AA5FC6B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6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81CAB-E514-4551-B7F4-80C40B3523F9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20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niso-egida.ktalk.ru/hrxvjxtmwwax" TargetMode="External"/><Relationship Id="rId2" Type="http://schemas.openxmlformats.org/officeDocument/2006/relationships/hyperlink" Target="https://niso-egida.ktalk.ru/y36ixktsd50q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iso-egida.ktalk.ru/mtwyfrsg41i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forms.nios.ru/form/konkurs-uchitel-goda" TargetMode="External"/><Relationship Id="rId2" Type="http://schemas.openxmlformats.org/officeDocument/2006/relationships/hyperlink" Target="https://niso54.ru/node/322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26198" y="1722439"/>
            <a:ext cx="1110788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>
              <a:spcBef>
                <a:spcPct val="0"/>
              </a:spcBef>
              <a:buClr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Пользователю официального сайта предоставляется наглядная информация о структуре официального сайта, включающая в себя ссылку на официальные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сайты</a:t>
            </a:r>
          </a:p>
          <a:p>
            <a:pPr indent="0" algn="just">
              <a:spcBef>
                <a:spcPct val="0"/>
              </a:spcBef>
              <a:buClrTx/>
              <a:buNone/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</a:pPr>
            <a:r>
              <a:rPr lang="ru-RU" altLang="ru-RU" sz="2800" u="sng" dirty="0" smtClean="0">
                <a:cs typeface="Times New Roman" panose="02020603050405020304" pitchFamily="18" charset="0"/>
              </a:rPr>
              <a:t>Министерства </a:t>
            </a:r>
            <a:r>
              <a:rPr lang="ru-RU" altLang="ru-RU" sz="2800" u="sng" dirty="0">
                <a:cs typeface="Times New Roman" panose="02020603050405020304" pitchFamily="18" charset="0"/>
              </a:rPr>
              <a:t>науки и высшего образования Российской Федерации </a:t>
            </a:r>
            <a:endParaRPr lang="ru-RU" altLang="ru-RU" sz="2800" u="sng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</a:pPr>
            <a:r>
              <a:rPr lang="ru-RU" altLang="ru-RU" sz="2800" u="sng" dirty="0" smtClean="0">
                <a:cs typeface="Times New Roman" panose="02020603050405020304" pitchFamily="18" charset="0"/>
              </a:rPr>
              <a:t>Министерства </a:t>
            </a:r>
            <a:r>
              <a:rPr lang="ru-RU" altLang="ru-RU" sz="2800" u="sng" dirty="0">
                <a:cs typeface="Times New Roman" panose="02020603050405020304" pitchFamily="18" charset="0"/>
              </a:rPr>
              <a:t>просвещения Российской Федерации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indent="0" algn="just">
              <a:spcBef>
                <a:spcPct val="0"/>
              </a:spcBef>
              <a:buClrTx/>
              <a:buNone/>
            </a:pPr>
            <a:endParaRPr lang="ru-RU" altLang="ru-RU" sz="2800" dirty="0">
              <a:cs typeface="Times New Roman" panose="02020603050405020304" pitchFamily="18" charset="0"/>
            </a:endParaRPr>
          </a:p>
          <a:p>
            <a:pPr indent="0" algn="just">
              <a:spcBef>
                <a:spcPct val="0"/>
              </a:spcBef>
              <a:buClrTx/>
              <a:buNone/>
            </a:pPr>
            <a:r>
              <a:rPr lang="ru-RU" altLang="ru-RU" sz="2800" dirty="0" smtClean="0">
                <a:cs typeface="Times New Roman" panose="02020603050405020304" pitchFamily="18" charset="0"/>
              </a:rPr>
              <a:t>в </a:t>
            </a:r>
            <a:r>
              <a:rPr lang="ru-RU" altLang="ru-RU" sz="2800" dirty="0">
                <a:cs typeface="Times New Roman" panose="02020603050405020304" pitchFamily="18" charset="0"/>
              </a:rPr>
              <a:t>сети "Интернет".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30107" y="363250"/>
            <a:ext cx="320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</a:rPr>
              <a:t>ВАЖНО!</a:t>
            </a:r>
          </a:p>
        </p:txBody>
      </p:sp>
    </p:spTree>
    <p:extLst>
      <p:ext uri="{BB962C8B-B14F-4D97-AF65-F5344CB8AC3E}">
        <p14:creationId xmlns:p14="http://schemas.microsoft.com/office/powerpoint/2010/main" val="20475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13064" y="1033834"/>
            <a:ext cx="107753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определяют: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структуру официального сайта образовательной организации в информационно-телекоммуникационной сети «Интернет»; 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предоставления на нем обязательной к размещению информации об образовательной организации.</a:t>
            </a:r>
          </a:p>
        </p:txBody>
      </p:sp>
      <p:pic>
        <p:nvPicPr>
          <p:cNvPr id="21507" name="Picture 5" descr="Картинки по запросу интерне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401" y="5245535"/>
            <a:ext cx="2176462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7D219F-C110-4D26-8965-8116DFAD013E}"/>
              </a:ext>
            </a:extLst>
          </p:cNvPr>
          <p:cNvSpPr txBox="1"/>
          <p:nvPr/>
        </p:nvSpPr>
        <p:spPr>
          <a:xfrm flipH="1">
            <a:off x="1077913" y="5141337"/>
            <a:ext cx="1841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613064" y="3453237"/>
            <a:ext cx="109727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сайта должна включать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раздел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образовательной организации».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 к  специальному  разделу  должен  осуществляться  с  главной (основной) страницы Сайта, а также из основного навигационного меню Сайта.</a:t>
            </a: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2091750" y="5233988"/>
            <a:ext cx="6896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Страницы  специального  раздела  должны  быть  доступны  в информационно-телекоммуникационной  сети  "Интернет"  без  </a:t>
            </a:r>
            <a:r>
              <a:rPr lang="ru-RU" altLang="ru-RU" sz="1800" dirty="0" smtClean="0"/>
              <a:t>дополнительной регистрации</a:t>
            </a:r>
            <a:r>
              <a:rPr lang="ru-RU" altLang="ru-RU" sz="1800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23367" y="28036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Нормативные требования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09154" y="542829"/>
            <a:ext cx="1128452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должен включать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подразделы: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"Структура и органы управления образовательной организацией";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Руководство. Педагогический (научно-педагогический) состав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"Материально-техническое  обеспечение  и  оснащенность  образовательного процесса";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образовательные услуги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"Финансово-хозяйственная деятельность";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Вакантные места для приема (перевода) обучающихся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509154" y="4391313"/>
            <a:ext cx="112845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"Образовательные стандарты и требования"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в специальном разделе при использовании федеральных государственных образовательных стандартов, федеральных государственных требований или образовательных стандартов, разработанных и утвержденных образовательной организацией самостоятельно (далее - утвержденный образовательный стандарт), требований, устанавливаемых образовательными организациями высшего образования (далее - самостоятельно устанавливаемые требования) (при их наличии).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"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и меры поддержки обучающихся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создается в специальном разделе при предоставлении стипендий и иных мер социальной, материальной поддержки обучающимся (воспитанникам).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"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в образовательной организации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в специальном разделе государственными и муниципальными общеобразовательными организациями.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17F4A8-DC04-4D75-8AAF-24538A18EA36}"/>
              </a:ext>
            </a:extLst>
          </p:cNvPr>
          <p:cNvSpPr txBox="1"/>
          <p:nvPr/>
        </p:nvSpPr>
        <p:spPr>
          <a:xfrm flipH="1">
            <a:off x="9532938" y="3046414"/>
            <a:ext cx="1841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940151" y="0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Нормативные требования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2757A5-0BD5-46F4-A6AD-F9FA9AD646FB}"/>
              </a:ext>
            </a:extLst>
          </p:cNvPr>
          <p:cNvSpPr/>
          <p:nvPr/>
        </p:nvSpPr>
        <p:spPr>
          <a:xfrm>
            <a:off x="436418" y="1344903"/>
            <a:ext cx="11284527" cy="470898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На сайте должна быть размещена информация:</a:t>
            </a:r>
          </a:p>
          <a:p>
            <a:pPr algn="just">
              <a:buFontTx/>
              <a:buChar char="-"/>
            </a:pPr>
            <a:r>
              <a:rPr lang="ru-RU" altLang="ru-RU" sz="20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о наличии или об отсутствии государственной аккредитации образовательной деятельности по реализуемым образовательным программам (</a:t>
            </a:r>
            <a:r>
              <a:rPr lang="ru-RU" altLang="ru-RU" sz="2000" u="sng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выписка из государственной информационной системы "Реестр организаций, осуществляющих образовательную деятельность по имеющим государственную аккредитацию образовательным программам") - </a:t>
            </a:r>
            <a:r>
              <a:rPr lang="ru-RU" altLang="ru-RU" sz="2000" b="1" i="1" u="sng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России от 8 мая 2023 г. N 727.</a:t>
            </a:r>
          </a:p>
          <a:p>
            <a:pPr algn="just"/>
            <a:endParaRPr lang="ru-RU" altLang="ru-RU" sz="2000" b="1" i="1" u="sng" dirty="0"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 b="1" i="1" u="sng" dirty="0"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      Приостановлено по 31.12.2023 включительно размещение информации: </a:t>
            </a:r>
          </a:p>
          <a:p>
            <a:pPr algn="just"/>
            <a:r>
              <a:rPr lang="ru-RU" altLang="ru-RU" sz="20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- о персональном составе педагогических работников, являющихся   иностранными гражданами - </a:t>
            </a:r>
            <a:r>
              <a:rPr lang="ru-RU" altLang="ru-RU" sz="2000" b="1" i="1" u="sng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Постановление Правительства РФ от 6 июня 2023 г. N 937;</a:t>
            </a:r>
          </a:p>
          <a:p>
            <a:pPr algn="just"/>
            <a:r>
              <a:rPr lang="ru-RU" altLang="ru-RU" sz="2000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- о  заключенных  и  планируемых  к  заключению  договорах  с  иностранными  и (или)  международными  организациями  по  вопросам  образования  и  науки - </a:t>
            </a:r>
            <a:r>
              <a:rPr lang="ru-RU" altLang="ru-RU" sz="2000" b="1" i="1" u="sng" dirty="0">
                <a:latin typeface="Times New Roman CYR" panose="02020603050405020304" pitchFamily="18" charset="0"/>
                <a:cs typeface="Times New Roman" panose="02020603050405020304" pitchFamily="18" charset="0"/>
              </a:rPr>
              <a:t>Постановление Правительства РФ от 6 июня 2023 г. N 937.</a:t>
            </a:r>
            <a:endParaRPr lang="ru-RU" altLang="ru-RU" sz="2000" dirty="0"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 b="1" i="1" u="sng" dirty="0">
              <a:latin typeface="Times New Roman CYR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2" descr="ВНИМАНИЕ!!! ВНИМАНИЕ!!! ВНИМАНИЕ!!! - Новости - МКУ &quot;ФОК СМ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45" y="5569906"/>
            <a:ext cx="2007466" cy="11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1002497" y="249382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Изменения 2023 года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415634" y="800532"/>
            <a:ext cx="1094162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</a:rPr>
              <a:t>Подраздел </a:t>
            </a:r>
            <a:r>
              <a:rPr lang="ru-RU" altLang="ru-RU" sz="1800" b="1" dirty="0">
                <a:solidFill>
                  <a:srgbClr val="C00000"/>
                </a:solidFill>
              </a:rPr>
              <a:t>"</a:t>
            </a:r>
            <a:r>
              <a:rPr lang="ru-RU" altLang="ru-RU" sz="1800" b="1" u="sng" dirty="0">
                <a:solidFill>
                  <a:srgbClr val="C00000"/>
                </a:solidFill>
              </a:rPr>
              <a:t>Основные сведения»</a:t>
            </a:r>
            <a:r>
              <a:rPr lang="ru-RU" altLang="ru-RU" sz="1800" b="1" dirty="0">
                <a:solidFill>
                  <a:srgbClr val="C00000"/>
                </a:solidFill>
              </a:rPr>
              <a:t>   </a:t>
            </a:r>
            <a:r>
              <a:rPr lang="ru-RU" altLang="ru-RU" sz="1800" dirty="0"/>
              <a:t>должен содержать информацию: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dirty="0"/>
              <a:t> о полном и сокращенном (при наличии) наименовании образовательной организации;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dirty="0"/>
              <a:t>о дате создания образовательной организации;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dirty="0"/>
              <a:t>об учредителе (учредителях) образовательной организации;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dirty="0"/>
              <a:t>о наименовании представительств и филиалов образовательной организации (при наличии) (в том числе, находящихся за пределами Российской Федерации);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dirty="0"/>
              <a:t>о месте нахождения образовательной организации, ее представительств и филиалов (при наличии);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u="sng" dirty="0"/>
              <a:t>о режиме и графике работы образовательной организации</a:t>
            </a:r>
            <a:r>
              <a:rPr lang="ru-RU" altLang="ru-RU" sz="1800" dirty="0"/>
              <a:t>, ее представительств и филиалов (при наличии);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dirty="0"/>
              <a:t>о контактных телефонах образовательной организации, ее представительств и филиалов (при наличии);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dirty="0"/>
              <a:t>об адресах электронной почты образовательной организации, ее представительств и филиалов (при наличии);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dirty="0"/>
              <a:t>об адресах официальных сайтов представительств и филиалов образовательной организации (при наличии) или страницах в информационно-телекоммуникационной сети "Интернет";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1800" u="sng" dirty="0"/>
              <a:t>о местах осуществления образовательной деятельности</a:t>
            </a:r>
            <a:r>
              <a:rPr lang="ru-RU" altLang="ru-RU" sz="1800" dirty="0"/>
              <a:t>, в том числе сведения об адресах мест осуществления образовательной деятельности, которые в соответствии с частью 4 статьи 91 Федерального закона от 29 декабря 2012 г. N 273-ФЗ "Об образовании в Российской Федерации" не включаются в соответствующую запись в реестре лицензий на осуществление образовательной деятельности.</a:t>
            </a:r>
          </a:p>
        </p:txBody>
      </p:sp>
      <p:pic>
        <p:nvPicPr>
          <p:cNvPr id="24579" name="Picture 6" descr="http://www.edu.tomsk.ru/tonews/doc/2013/11/28/img/log-s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58" y="890712"/>
            <a:ext cx="163353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950543" y="9351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«Основные сведения»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192338" y="509589"/>
            <a:ext cx="283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</a:rPr>
              <a:t>С 01.03.2022 г. 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737755" y="1377950"/>
            <a:ext cx="1111827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При размещении информации о местах осуществления образовательной деятельности, сведения о которых в соответствии с Федеральным законом "Об образовании в Российской Федерации" не включаются в соответствующую запись в реестре лицензий на осуществление образовательной деятельности, данные указываются в виде адреса места нахождения, в том числе: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а) </a:t>
            </a:r>
            <a:r>
              <a:rPr lang="ru-RU" altLang="ru-RU" sz="2000" u="sng" dirty="0">
                <a:solidFill>
                  <a:srgbClr val="C00000"/>
                </a:solidFill>
                <a:cs typeface="Times New Roman" panose="02020603050405020304" pitchFamily="18" charset="0"/>
              </a:rPr>
              <a:t>места осуществления образовательной деятельности при использовании сетевой формы реализации образовательных программ</a:t>
            </a:r>
            <a:r>
              <a:rPr lang="ru-RU" altLang="ru-RU" sz="2000" dirty="0"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б) места проведения практики;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в) места проведения практической подготовки обучающихся;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г) </a:t>
            </a:r>
            <a:r>
              <a:rPr lang="ru-RU" altLang="ru-RU" sz="2000" u="sng" dirty="0">
                <a:cs typeface="Times New Roman" panose="02020603050405020304" pitchFamily="18" charset="0"/>
              </a:rPr>
              <a:t>места проведения государственной итоговой аттестации</a:t>
            </a:r>
            <a:r>
              <a:rPr lang="ru-RU" altLang="ru-RU" sz="2000" dirty="0"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u="sng" dirty="0">
                <a:solidFill>
                  <a:srgbClr val="C00000"/>
                </a:solidFill>
                <a:cs typeface="Times New Roman" panose="02020603050405020304" pitchFamily="18" charset="0"/>
              </a:rPr>
              <a:t>д) места осуществления образовательной деятельности по дополнительным образовательным программам;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е) места осуществления образовательной деятельности по основным программам профессионального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6468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384463" y="807460"/>
            <a:ext cx="1139882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главной  странице 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  "Документы"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 быть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 следующие  документы  в  виде  копий  и  электронных документов  (в части  документов,  самостоятельно  разрабатываемых  и  утверждаемых образовательной организацией):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устав образовательной организации;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  о  государственной  аккредитации  (с  приложениями) / </a:t>
            </a:r>
            <a:r>
              <a:rPr lang="ru-RU" altLang="ru-RU" sz="2000" u="sng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выписка из государственной информационной системы "Реестр организаций, осуществляющих образовательную деятельность по имеющим государственную аккредитацию образовательным программам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внутреннего распорядка обучающихся;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внутреннего трудового распорядка;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коллективный договор (при наличии);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отчет о результатах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предписания органов, осуществляющих государственный контроль (надзор)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сфере  образования,  отчеты  об  исполнении  таких  предписаний  (до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 органом,  осуществляющим  государственный  контроль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(надзор)  в  сфере  образования,  исполнения  предписания  или  признания  его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недействительным в установленном законом порядке) (при наличии);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4" descr="Картинки по запросу интерне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3357563"/>
            <a:ext cx="9890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22BB0DD-D1FC-40FB-BE61-D1118A4FDCDA}"/>
              </a:ext>
            </a:extLst>
          </p:cNvPr>
          <p:cNvSpPr/>
          <p:nvPr/>
        </p:nvSpPr>
        <p:spPr>
          <a:xfrm>
            <a:off x="8943181" y="1813286"/>
            <a:ext cx="2840110" cy="427038"/>
          </a:xfrm>
          <a:prstGeom prst="rect">
            <a:avLst/>
          </a:prstGeom>
          <a:solidFill>
            <a:srgbClr val="D7A6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b="1" i="1" u="sng">
                <a:latin typeface="Times New Roman CYR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России от 8 мая 2023 г. N 727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BB23CA7B-689A-4659-BAA9-D59B463C9EDF}"/>
              </a:ext>
            </a:extLst>
          </p:cNvPr>
          <p:cNvSpPr/>
          <p:nvPr/>
        </p:nvSpPr>
        <p:spPr>
          <a:xfrm>
            <a:off x="11535568" y="2240324"/>
            <a:ext cx="334962" cy="338570"/>
          </a:xfrm>
          <a:prstGeom prst="downArrow">
            <a:avLst/>
          </a:prstGeom>
          <a:solidFill>
            <a:srgbClr val="D7A6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929761" y="170716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«Документы»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457200" y="826223"/>
            <a:ext cx="113157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 нормативные  акты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образовательной  организации  по  основным вопросам организации и осуществления образовательной деятельности, в том числе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обучающихся;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занятий обучающихся;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формы,  периодичность  и  порядок  текущего  контроля  успеваемости  и промеж уточной аттестации обучающихся;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порядок  и  основания  перевода,  отчисления  и  восстановления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порядок  оформления  возникновения,  приостановления  и  прекращения отношений  между  образовательной  организацией  и  обучающимися  и  (или) родителями  (законными  представителями)  несовершеннолетних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76F838-44B6-4E64-8DB3-FC6D47D6D39C}"/>
              </a:ext>
            </a:extLst>
          </p:cNvPr>
          <p:cNvSpPr/>
          <p:nvPr/>
        </p:nvSpPr>
        <p:spPr>
          <a:xfrm>
            <a:off x="301336" y="1005609"/>
            <a:ext cx="117105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Подраздел </a:t>
            </a:r>
            <a:r>
              <a:rPr lang="ru-RU" sz="2000" b="1" u="sng" dirty="0">
                <a:solidFill>
                  <a:srgbClr val="C00000"/>
                </a:solidFill>
              </a:rPr>
              <a:t>«Образование» </a:t>
            </a:r>
            <a:r>
              <a:rPr lang="ru-RU" sz="2000" b="1" dirty="0"/>
              <a:t>должен содержать информацию: </a:t>
            </a:r>
          </a:p>
          <a:p>
            <a:pPr eaLnBrk="1" hangingPunct="1">
              <a:defRPr/>
            </a:pPr>
            <a:endParaRPr lang="ru-RU" sz="2000" b="1" dirty="0"/>
          </a:p>
          <a:p>
            <a:pPr marL="342900" indent="-342900">
              <a:defRPr/>
            </a:pPr>
            <a:r>
              <a:rPr lang="ru-RU" sz="2000" dirty="0"/>
              <a:t>а) о реализуемых образовательных программах, в том числе о реализуемых адаптированных  образовательных  программах,  </a:t>
            </a:r>
            <a:r>
              <a:rPr lang="ru-RU" sz="2000" u="sng" dirty="0">
                <a:solidFill>
                  <a:srgbClr val="C00000"/>
                </a:solidFill>
              </a:rPr>
              <a:t>с  указанием  в  отношении каждой образовательной программы: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форм обучения;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нормативного срока обучения;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срока  действия  государственной  аккредитации  образовательной</a:t>
            </a:r>
          </a:p>
          <a:p>
            <a:pPr marL="342900" indent="-342900">
              <a:defRPr/>
            </a:pPr>
            <a:r>
              <a:rPr lang="ru-RU" sz="2000" dirty="0"/>
              <a:t>     программы  (при  наличии  государственной  аккредитации),  общественной, профессионально-общественной  аккредитации  образовательной  программы (при наличии общественной, </a:t>
            </a:r>
            <a:r>
              <a:rPr lang="ru-RU" sz="2000" dirty="0" smtClean="0"/>
              <a:t>профессионально-общественной </a:t>
            </a:r>
            <a:r>
              <a:rPr lang="ru-RU" sz="2000" dirty="0"/>
              <a:t>аккредитации);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языка(</a:t>
            </a:r>
            <a:r>
              <a:rPr lang="ru-RU" sz="2000" dirty="0" err="1"/>
              <a:t>х</a:t>
            </a:r>
            <a:r>
              <a:rPr lang="ru-RU" sz="2000" dirty="0"/>
              <a:t>), на котором(</a:t>
            </a:r>
            <a:r>
              <a:rPr lang="ru-RU" sz="2000" dirty="0" err="1"/>
              <a:t>ых</a:t>
            </a:r>
            <a:r>
              <a:rPr lang="ru-RU" sz="2000" dirty="0"/>
              <a:t>) осуществляется образование (обучение);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учебных  предметов,  курсов,  дисциплин  (модулей),  предусмотренных соответствующей образовательной программой;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практики,  предусмотренной  соответствующей  образовательной</a:t>
            </a:r>
          </a:p>
          <a:p>
            <a:pPr marL="342900" indent="-342900">
              <a:defRPr/>
            </a:pPr>
            <a:r>
              <a:rPr lang="ru-RU" sz="2000" dirty="0"/>
              <a:t>     программой;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  использовании  при  реализации  образовательной  программы</a:t>
            </a:r>
          </a:p>
          <a:p>
            <a:pPr marL="342900" indent="-342900">
              <a:defRPr/>
            </a:pPr>
            <a:r>
              <a:rPr lang="ru-RU" sz="2000" dirty="0"/>
              <a:t>     электронного обучения и дистанционных образовательных технологий;</a:t>
            </a:r>
          </a:p>
        </p:txBody>
      </p:sp>
      <p:sp>
        <p:nvSpPr>
          <p:cNvPr id="29699" name="AutoShape 4" descr="Картинки по запросу интернет картинк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9700" name="AutoShape 6" descr="Картинки по запросу интернет картинк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pic>
        <p:nvPicPr>
          <p:cNvPr id="29701" name="Picture 8" descr="http://blog.oleglukin.ru/wp-content/uploads/2012/04/E-B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592" y="5251604"/>
            <a:ext cx="2079473" cy="13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929761" y="170716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«Образование»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:a16="http://schemas.microsoft.com/office/drawing/2014/main" xmlns="" id="{E3DD9AC7-5CC0-4489-810E-CDDA3D9A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82" y="955676"/>
            <a:ext cx="10972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dirty="0"/>
              <a:t>б) об описании образовательной </a:t>
            </a:r>
            <a:r>
              <a:rPr lang="ru-RU" altLang="ru-RU" sz="2000" u="sng" dirty="0">
                <a:solidFill>
                  <a:srgbClr val="C00000"/>
                </a:solidFill>
              </a:rPr>
              <a:t>программы с приложением образовательной программы в форме электронного документа </a:t>
            </a:r>
            <a:r>
              <a:rPr lang="ru-RU" altLang="ru-RU" sz="2000" dirty="0"/>
              <a:t>или в виде активных ссылок, непосредственный переход по которым позволяет получить доступ к страницам Сайта, содержащим информацию, указанную в подпункте "б" подпункта 3.4. пункта 3 настоящих Требований, в том числе:</a:t>
            </a:r>
          </a:p>
          <a:p>
            <a:pPr marL="342900" indent="-342900">
              <a:spcBef>
                <a:spcPct val="0"/>
              </a:spcBef>
              <a:buClrTx/>
              <a:defRPr/>
            </a:pPr>
            <a:r>
              <a:rPr lang="ru-RU" altLang="ru-RU" sz="2000" dirty="0"/>
              <a:t>об учебном плане с приложением его в виде электронного документа;</a:t>
            </a:r>
          </a:p>
          <a:p>
            <a:pPr marL="342900" indent="-342900">
              <a:spcBef>
                <a:spcPct val="0"/>
              </a:spcBef>
              <a:buClrTx/>
              <a:defRPr/>
            </a:pPr>
            <a:r>
              <a:rPr lang="ru-RU" altLang="ru-RU" sz="2000" dirty="0"/>
              <a:t>об аннотации к рабочим программам дисциплин (по каждому учебному предмету, курсу, дисциплине (модулю), практики, в составе образовательной программы) с приложением рабочих программ в виде электронного документа;</a:t>
            </a:r>
          </a:p>
          <a:p>
            <a:pPr marL="342900" indent="-342900">
              <a:spcBef>
                <a:spcPct val="0"/>
              </a:spcBef>
              <a:buClrTx/>
              <a:defRPr/>
            </a:pPr>
            <a:r>
              <a:rPr lang="ru-RU" altLang="ru-RU" sz="2000" dirty="0"/>
              <a:t>о календарном учебном графике с приложением его в виде электронного документа;</a:t>
            </a:r>
          </a:p>
          <a:p>
            <a:pPr marL="342900" indent="-342900">
              <a:spcBef>
                <a:spcPct val="0"/>
              </a:spcBef>
              <a:buClrTx/>
              <a:defRPr/>
            </a:pPr>
            <a:r>
              <a:rPr lang="ru-RU" altLang="ru-RU" sz="2000" dirty="0"/>
              <a:t>о методических и иных документах, разработанных образовательной организацией для обеспечения образовательного процесса, а также рабочей программы воспитания и календарного плана воспитательной работы, включаемых в основные образовательные программы в соответствии с частью 1 статьи 12.1 Федерального закона от 29 декабря 2012 г. N 273-ФЗ "Об образовании в Российской Федерации", в виде электронного документа;</a:t>
            </a:r>
          </a:p>
        </p:txBody>
      </p:sp>
    </p:spTree>
    <p:extLst>
      <p:ext uri="{BB962C8B-B14F-4D97-AF65-F5344CB8AC3E}">
        <p14:creationId xmlns:p14="http://schemas.microsoft.com/office/powerpoint/2010/main" val="25660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6648662" y="1463785"/>
            <a:ext cx="4960242" cy="206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312023" y="5589250"/>
            <a:ext cx="5544776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ru-RU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Суворова И.Н.,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Начальник отдела </a:t>
            </a:r>
            <a:r>
              <a:rPr lang="ru-RU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ПРПиР</a:t>
            </a: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МАУ ДПО «НИСО»</a:t>
            </a:r>
            <a:endParaRPr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>
            <a:extLst>
              <a:ext uri="{FF2B5EF4-FFF2-40B4-BE49-F238E27FC236}">
                <a16:creationId xmlns:a16="http://schemas.microsoft.com/office/drawing/2014/main" xmlns="" id="{776592C4-0209-4742-811B-011D60D91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26" y="1206645"/>
            <a:ext cx="1082732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/>
              <a:t>в) о численности обучающихся по реализуемым образовательным программам, в том числе: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sz="1800" dirty="0"/>
              <a:t>об общей численности обучающихся;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sz="1800" dirty="0"/>
              <a:t>о численности обучающихся за счет бюджетных ассигнований федерального бюджета (в том числе с выделением численности обучающихся, являющихся иностранными гражданами);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sz="1800" dirty="0"/>
              <a:t>о численности обучающихся за счет бюджетных ассигнований бюджетов субъектов Российской Федерации (в том числе с выделением численности обучающихся, являющихся иностранными гражданами);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sz="1800" dirty="0"/>
              <a:t>о численности обучающихся за счет бюджетных ассигнований местных бюджетов (в том числе с выделением численности обучающихся, являющихся иностранными гражданами);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sz="1800" dirty="0"/>
              <a:t>о численности обучающихся по договорам об образовании, заключаемых при приеме на обучение за счет средств физического и (или) юридического лица (далее - договор об оказании платных образовательных услуг) (в том числе с выделением численности обучающихся, являющихся иностранными гражданами).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dirty="0">
                <a:solidFill>
                  <a:srgbClr val="C00000"/>
                </a:solidFill>
              </a:rPr>
              <a:t>Образовательные организации, реализующие общеобразовательные программы, дополнительно указывают наименование образовательной программы.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893617" y="5832475"/>
            <a:ext cx="10962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г)  </a:t>
            </a:r>
            <a:r>
              <a:rPr lang="ru-RU" altLang="ru-RU" sz="1800" u="sng" dirty="0"/>
              <a:t>о  лицензии  на  осуществление  образовательной  деятельности  (</a:t>
            </a:r>
            <a:r>
              <a:rPr lang="ru-RU" altLang="ru-RU" sz="1800" b="1" i="1" u="sng" dirty="0"/>
              <a:t>выписке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u="sng" dirty="0"/>
              <a:t>из реестра лицензий на осуществление образовательной деятельности</a:t>
            </a:r>
            <a:r>
              <a:rPr lang="ru-RU" altLang="ru-RU" sz="1800" u="sng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722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488372" y="1174318"/>
            <a:ext cx="1130530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/>
              <a:t>Главная  </a:t>
            </a:r>
            <a:r>
              <a:rPr lang="ru-RU" altLang="ru-RU" sz="2000" dirty="0"/>
              <a:t>страница  </a:t>
            </a:r>
            <a:r>
              <a:rPr lang="ru-RU" altLang="ru-RU" sz="2000" b="1" dirty="0">
                <a:solidFill>
                  <a:srgbClr val="C00000"/>
                </a:solidFill>
              </a:rPr>
              <a:t>подраздела  "Образовательные  стандарты"  </a:t>
            </a:r>
            <a:r>
              <a:rPr lang="ru-RU" altLang="ru-RU" sz="2000" dirty="0"/>
              <a:t>должна содержать информацию: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 применяемых федеральных государственных образовательных стандартах, федеральных государственных требованиях </a:t>
            </a:r>
            <a:r>
              <a:rPr lang="ru-RU" altLang="ru-RU" sz="2000" dirty="0">
                <a:solidFill>
                  <a:srgbClr val="C00000"/>
                </a:solidFill>
              </a:rPr>
              <a:t>с приложением их копий или размещением гиперссылки на действующие редакции соответствующих документов;</a:t>
            </a:r>
          </a:p>
          <a:p>
            <a:pPr>
              <a:spcBef>
                <a:spcPct val="0"/>
              </a:spcBef>
              <a:buClrTx/>
            </a:pPr>
            <a:endParaRPr lang="ru-RU" altLang="ru-RU" sz="20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об утвержденных образовательных стандартах, самостоятельно устанавливаемых требованиях с приложением образовательных стандартов, самостоятельно устанавливаемых требований в форме электронного документа или в виде активных ссылок, непосредственный переход по которым позволяет получить доступ к образовательному стандарту, самостоятельно устанавливаемым требованиям в форме электронного документа.</a:t>
            </a:r>
          </a:p>
        </p:txBody>
      </p:sp>
      <p:pic>
        <p:nvPicPr>
          <p:cNvPr id="32771" name="Picture 4" descr="Картинки по запросу интерне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65" y="5033897"/>
            <a:ext cx="2146445" cy="16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75409" y="5376864"/>
            <a:ext cx="7503391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Не забываем: </a:t>
            </a:r>
            <a:r>
              <a:rPr lang="ru-RU" altLang="ru-RU" sz="1800" dirty="0"/>
              <a:t>обновленные ФГОС НОО, ФГОС ООО, ФГОС НОО ОВЗ, ФГОС ОВЗ УО,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если есть дошкольники – ФГОС ДО)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1082161" y="323116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«Образовательные стандарты»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446810" y="896873"/>
            <a:ext cx="11596254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/>
              <a:t>Главная  </a:t>
            </a:r>
            <a:r>
              <a:rPr lang="ru-RU" altLang="ru-RU" sz="2000" dirty="0"/>
              <a:t>страница  </a:t>
            </a:r>
            <a:r>
              <a:rPr lang="ru-RU" altLang="ru-RU" sz="2000" b="1" u="sng" dirty="0">
                <a:solidFill>
                  <a:srgbClr val="C00000"/>
                </a:solidFill>
              </a:rPr>
              <a:t>подраздела  "Руководство.  Педагогический  (научно-педагогический) состав"</a:t>
            </a:r>
            <a:r>
              <a:rPr lang="ru-RU" altLang="ru-RU" sz="2000" b="1" dirty="0">
                <a:solidFill>
                  <a:srgbClr val="C00000"/>
                </a:solidFill>
              </a:rPr>
              <a:t> </a:t>
            </a:r>
            <a:r>
              <a:rPr lang="ru-RU" altLang="ru-RU" sz="2000" dirty="0"/>
              <a:t>должна содержать следующую информацию: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а) о руководителе образовательной организации, в том числе: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фамилия, имя, отчество (при наличии);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наименование должности;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контактные телефоны;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адрес электронной почты</a:t>
            </a:r>
            <a:r>
              <a:rPr lang="ru-RU" altLang="ru-RU" sz="2000" dirty="0" smtClean="0"/>
              <a:t>;</a:t>
            </a:r>
            <a:endParaRPr lang="ru-RU" altLang="ru-RU" sz="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б)  о  заместителях  руководителя  образовательной  организации  (при наличии), в том числе: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фамилия, имя, отчество (при наличии);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наименование должности;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контактные телефоны;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адрес электронной почты</a:t>
            </a:r>
            <a:r>
              <a:rPr lang="ru-RU" altLang="ru-RU" sz="2000" dirty="0" smtClean="0"/>
              <a:t>;</a:t>
            </a:r>
            <a:endParaRPr lang="ru-RU" altLang="ru-RU" sz="9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в) о  руководителях  филиалов,  представительств  образовательной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 организации (при наличии), в том числе: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фамилия, имя, отчество (при наличии);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наименование должности;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контактные телефоны;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адрес электронной почты;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18172" y="122224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«Руководство. Педагогический состав»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www.help-computerinfo.ru/_pu/0/39697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86" y="1965470"/>
            <a:ext cx="27543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32509" y="387835"/>
            <a:ext cx="1150273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Г) о  персональном  составе  педагогических  работников  каждой  реализуемой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образовательной  программы  </a:t>
            </a:r>
            <a:r>
              <a:rPr lang="ru-RU" altLang="ru-RU" sz="1800" dirty="0">
                <a:solidFill>
                  <a:srgbClr val="C00000"/>
                </a:solidFill>
              </a:rPr>
              <a:t>в  форме  электронного  документа  </a:t>
            </a:r>
            <a:r>
              <a:rPr lang="ru-RU" altLang="ru-RU" sz="1800" dirty="0"/>
              <a:t>или  в  виде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активных  ссылок,  непосредственный  переход  по  которым  позволяет  получить доступ  к  страницам  Сайта,  содержащим  информацию, в том числе: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фамилия, имя, отчество (при наличии);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занимаемая должность (должности);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уровень образования;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квалификация;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наименование направления подготовки и (или)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  специальности;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ученая степень (при наличии);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ученое звание (при наличии);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повышение  квалификации  и  (или)  профессиональная  переподготовка  (при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  наличии);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</a:t>
            </a:r>
            <a:r>
              <a:rPr lang="ru-RU" altLang="ru-RU" sz="1800" u="sng" dirty="0"/>
              <a:t>общий стаж  работы;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u="sng" dirty="0"/>
              <a:t> стаж  работы по специальности;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u="sng" dirty="0"/>
              <a:t> преподаваемые учебные предметы, курсы, дисциплины (модули)</a:t>
            </a:r>
            <a:r>
              <a:rPr lang="ru-RU" altLang="ru-RU" sz="1800" dirty="0"/>
              <a:t>.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332509" y="5190022"/>
            <a:ext cx="1042280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</a:rPr>
              <a:t>С 01.03.2022 г.: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</a:rPr>
              <a:t> з) сведения о профессиональной переподготовке (при наличии);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</a:rPr>
              <a:t>и) сведения о продолжительности опыта (лет) работы в профессиональной сфере, соответствующей образовательной деятельности по реализации учебных предметов, курсов, дисциплин (модулей);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</a:rPr>
              <a:t>к) наименование общеобразовательной программы (общеобразовательных программ), в реализации которых участвует педагогический работник.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4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9A4C52A-7929-43C4-8857-66F07D8155A4}"/>
              </a:ext>
            </a:extLst>
          </p:cNvPr>
          <p:cNvCxnSpPr/>
          <p:nvPr/>
        </p:nvCxnSpPr>
        <p:spPr>
          <a:xfrm>
            <a:off x="3343275" y="3983039"/>
            <a:ext cx="2128838" cy="11255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821882" y="4280859"/>
            <a:ext cx="3117273" cy="1091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Приостановлено по 31.12.2023 включительно размещение </a:t>
            </a:r>
            <a:r>
              <a:rPr lang="ru-RU" sz="1000" b="1" dirty="0" smtClean="0">
                <a:solidFill>
                  <a:schemeClr val="tx1"/>
                </a:solidFill>
              </a:rPr>
              <a:t>информации о </a:t>
            </a:r>
            <a:r>
              <a:rPr lang="ru-RU" sz="1000" b="1" dirty="0">
                <a:solidFill>
                  <a:schemeClr val="tx1"/>
                </a:solidFill>
              </a:rPr>
              <a:t>персональном составе педагогических работников, являющихся   иностранными гражданами - Постановление Правительства РФ от 6 июня 2023 г. N 937</a:t>
            </a:r>
          </a:p>
        </p:txBody>
      </p:sp>
    </p:spTree>
    <p:extLst>
      <p:ext uri="{BB962C8B-B14F-4D97-AF65-F5344CB8AC3E}">
        <p14:creationId xmlns:p14="http://schemas.microsoft.com/office/powerpoint/2010/main" val="41432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394855" y="1680297"/>
            <a:ext cx="1153390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Г лавная  страница  </a:t>
            </a:r>
            <a:r>
              <a:rPr lang="ru-RU" altLang="ru-RU" sz="2000" b="1" dirty="0">
                <a:solidFill>
                  <a:srgbClr val="C00000"/>
                </a:solidFill>
              </a:rPr>
              <a:t>подраздела  "Материально-техническое  обеспечение и  оснащенность  образовательного  процесса"  </a:t>
            </a:r>
            <a:r>
              <a:rPr lang="ru-RU" altLang="ru-RU" sz="2000" dirty="0"/>
              <a:t>должна  содержать  информацию</a:t>
            </a:r>
            <a:r>
              <a:rPr lang="ru-RU" altLang="ru-RU" sz="1800" dirty="0"/>
              <a:t> о  материально-техническом  обеспечении  образовательной  деятельности,  в том числе сведения: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об оборудованных учебных кабинетах;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об объектах для проведения практических занятий;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о библиотеке(ах);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об объектах спорта;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</a:t>
            </a:r>
            <a:r>
              <a:rPr lang="ru-RU" altLang="ru-RU" sz="1800" u="sng" dirty="0"/>
              <a:t>о средствах обучения и воспитания</a:t>
            </a:r>
            <a:r>
              <a:rPr lang="ru-RU" altLang="ru-RU" sz="1800" dirty="0"/>
              <a:t>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об условиях питания обучающихся;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об условиях охраны здоровья обучающихся;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о  доступе  к  информационным  системам  и  информационно- телекоммуникационным сетям;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800" dirty="0"/>
              <a:t> об  электронных  образовательных  ресурсах,  к  которым  обеспечивается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доступ обучающихся, в том числе: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- </a:t>
            </a:r>
            <a:r>
              <a:rPr lang="ru-RU" altLang="ru-RU" sz="1800" u="sng" dirty="0"/>
              <a:t>о собственных электронных образовательных и информационных </a:t>
            </a:r>
            <a:r>
              <a:rPr lang="ru-RU" altLang="ru-RU" sz="1800" u="sng" dirty="0" smtClean="0"/>
              <a:t>ресурсах  </a:t>
            </a:r>
            <a:r>
              <a:rPr lang="ru-RU" altLang="ru-RU" sz="1800" dirty="0" smtClean="0"/>
              <a:t>(при </a:t>
            </a:r>
            <a:r>
              <a:rPr lang="ru-RU" altLang="ru-RU" sz="1800" dirty="0"/>
              <a:t>наличии);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- о  сторонних  электронных  образовательных  и  информационных  </a:t>
            </a:r>
            <a:r>
              <a:rPr lang="ru-RU" altLang="ru-RU" sz="1800" dirty="0" smtClean="0"/>
              <a:t>ресурсах  (при </a:t>
            </a:r>
            <a:r>
              <a:rPr lang="ru-RU" altLang="ru-RU" sz="1800" dirty="0"/>
              <a:t>наличии).</a:t>
            </a:r>
          </a:p>
        </p:txBody>
      </p:sp>
      <p:pic>
        <p:nvPicPr>
          <p:cNvPr id="35843" name="Picture 4" descr="Картинки по запросу интерне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068" y="2788372"/>
            <a:ext cx="1771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18171" y="122223"/>
            <a:ext cx="10892383" cy="916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«Материально-техническое обеспечение и оснащенность образовательного процесса»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301337" y="941388"/>
            <a:ext cx="11731336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Г лавная  страница  </a:t>
            </a:r>
            <a:r>
              <a:rPr lang="ru-RU" altLang="ru-RU" sz="2000" b="1" dirty="0">
                <a:solidFill>
                  <a:srgbClr val="C00000"/>
                </a:solidFill>
              </a:rPr>
              <a:t>подраздела  "Платные  образовательные  услуги« </a:t>
            </a:r>
            <a:r>
              <a:rPr lang="ru-RU" altLang="ru-RU" sz="2000" dirty="0"/>
              <a:t>должна  содержать  следующую  информацию  о  порядке  оказания  платных образовательных услуг </a:t>
            </a:r>
            <a:r>
              <a:rPr lang="ru-RU" altLang="ru-RU" sz="2000" u="sng" dirty="0"/>
              <a:t>в виде электронных документов: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u="sng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а)  о  порядке  оказания  платных  образовательных  услуг,  в  том  числе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образец  договора об оказании платных образовательных услуг;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б)  об  утверждении  стоимости  обучения  по  каждой  образовательной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программе;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в)  </a:t>
            </a:r>
            <a:r>
              <a:rPr lang="ru-RU" altLang="ru-RU" sz="1800" dirty="0">
                <a:solidFill>
                  <a:srgbClr val="C00000"/>
                </a:solidFill>
              </a:rPr>
              <a:t>об  установлении  размера  платы,  взимаемой  с  родителей  (законных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</a:rPr>
              <a:t>представителей)  за  присмотр  и  уход  за  детьми,  осваивающими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</a:rPr>
              <a:t>образовательные  программы  дошкольного  образования  в  организациях,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</a:rPr>
              <a:t>осуществляющих  образовательную  деятельность,  за  содержание  детей  в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</a:rPr>
              <a:t>образовательной  организации,  реализующей  образовательные  программы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</a:rPr>
              <a:t>начального  общего,  основного  общего  или  среднего  общего  образования</a:t>
            </a:r>
            <a:r>
              <a:rPr lang="ru-RU" altLang="ru-RU" sz="1800" dirty="0">
                <a:solidFill>
                  <a:srgbClr val="FF0000"/>
                </a:solidFill>
              </a:rPr>
              <a:t>,  </a:t>
            </a:r>
            <a:r>
              <a:rPr lang="ru-RU" altLang="ru-RU" sz="1800" dirty="0"/>
              <a:t>если в  такой  образовательной  организации  созданы  условия  для  </a:t>
            </a:r>
            <a:r>
              <a:rPr lang="ru-RU" altLang="ru-RU" sz="1800" dirty="0" err="1"/>
              <a:t>прожи-вания</a:t>
            </a:r>
            <a:r>
              <a:rPr lang="ru-RU" altLang="ru-RU" sz="1800" dirty="0"/>
              <a:t> обучающихся  в  интернате,  либо  за  осуществление  присмотра  и  ухода  за детьми  в  группах  продленного  дня  в  образовательной  организации,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реализующей  образовательные  программы  начального  общего,  основного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общ его или среднего общ его образования.</a:t>
            </a:r>
          </a:p>
        </p:txBody>
      </p:sp>
      <p:pic>
        <p:nvPicPr>
          <p:cNvPr id="4" name="Picture 5" descr="Картинки по запросу интерне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83" y="5827568"/>
            <a:ext cx="1763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18172" y="122224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«Платные образовательные услуги»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>
            <a:extLst>
              <a:ext uri="{FF2B5EF4-FFF2-40B4-BE49-F238E27FC236}">
                <a16:creationId xmlns:a16="http://schemas.microsoft.com/office/drawing/2014/main" xmlns="" id="{3F9391E8-12AA-4E54-A94C-2D3A34D0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54" y="1658216"/>
            <a:ext cx="1145078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лавная  страница 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  "Вакантные  места  для  приема (перевода)  обучающихся"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должна  содержать  информацию  о  количестве вакантных  мест  для  приема  (перевода)  обучающихся  по  каждой  реализуемой образовательной  программе по  имеющимся  в  образовательной  организации  бюджетным  или  иным ассигнованиям, в том числе: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вакантных мест для приёма (перевода) за счёт бюджетных ассигнований федерального бюджета;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вакантных мест для приёма (перевода) за счёт бюджетных ассигнований бюджетов субъекта Российской Федерации;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вакантных мест для приёма (перевода) за счёт бюджетных ассигнований местных бюджетов;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ru-RU" alt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вакантных мест для приёма (перевода) за счёт средств физических и (или) юридических лиц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939" name="Picture 4" descr="Картинки по запросу интерне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23" y="3615459"/>
            <a:ext cx="17589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394854" y="323115"/>
            <a:ext cx="11450781" cy="996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«Вакантные места для приема (перевода) обучающихся»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187038" y="949760"/>
            <a:ext cx="1155469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/>
              <a:t>Г лавная  страница  </a:t>
            </a:r>
            <a:r>
              <a:rPr lang="ru-RU" altLang="ru-RU" b="1" dirty="0">
                <a:solidFill>
                  <a:srgbClr val="C00000"/>
                </a:solidFill>
              </a:rPr>
              <a:t>подраздела  "Доступная  среда"  </a:t>
            </a:r>
            <a:r>
              <a:rPr lang="ru-RU" altLang="ru-RU" dirty="0"/>
              <a:t>должна  содержать информацию  о  специальных  условиях  для  обучения  инвалидов  и  лиц  с ОВЗ, в том числе: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о специально оборудованных учебных кабинетах;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об  объектах  для  проведения  практических  занятий, </a:t>
            </a:r>
            <a:r>
              <a:rPr lang="ru-RU" altLang="ru-RU" sz="2000" dirty="0" smtClean="0"/>
              <a:t>приспособленных  </a:t>
            </a:r>
            <a:r>
              <a:rPr lang="ru-RU" altLang="ru-RU" sz="2000" dirty="0"/>
              <a:t>для использования  инвалидами  и  лицами  с  ОВЗ; 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u="sng" dirty="0"/>
              <a:t> о  библиотеке(ах),  приспособленных  для  использования  инвалидами  и лицами с ОВЗ</a:t>
            </a:r>
            <a:r>
              <a:rPr lang="ru-RU" altLang="ru-RU" sz="2000" dirty="0"/>
              <a:t>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об  объектах  спорта,  приспособленных  для  использования  инвалидами  и лицами с ОВЗ;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</a:t>
            </a:r>
            <a:r>
              <a:rPr lang="ru-RU" altLang="ru-RU" sz="2000" u="sng" dirty="0"/>
              <a:t>о  средствах  обучения  и  воспитания,  приспособленных  для  использования инвалидами и лицами с ОВЗ</a:t>
            </a:r>
            <a:r>
              <a:rPr lang="ru-RU" altLang="ru-RU" sz="2000" dirty="0"/>
              <a:t>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об  обеспечении  беспрепятственного  доступа  в  здания  образовательной организации;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 специальных условиях питания;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 специальных условиях охраны здоровья;</a:t>
            </a:r>
          </a:p>
        </p:txBody>
      </p:sp>
      <p:pic>
        <p:nvPicPr>
          <p:cNvPr id="40963" name="Picture 2" descr="C:\Users\Irin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6" y="5499101"/>
            <a:ext cx="27733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18172" y="122224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«Доступная среда»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374072" y="339726"/>
            <a:ext cx="1137804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  доступе  к  информационным  системам  и  информационно-телекоммуникационным  сетям,  приспособленным  для  использования инвалидами и лицами с ОВЗ;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об  электронных  образовательных  ресурсах,  к  которым  обеспечивается доступ инвалидов и лиц с ОВЗ;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  </a:t>
            </a:r>
            <a:r>
              <a:rPr lang="ru-RU" altLang="ru-RU" sz="2000" u="sng" dirty="0"/>
              <a:t>наличии  специальных  технических  средств  обучения  коллективного  и индивидуального пользования</a:t>
            </a:r>
            <a:r>
              <a:rPr lang="ru-RU" altLang="ru-RU" sz="2000" dirty="0"/>
              <a:t>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  наличии  условий  для  беспрепятственного  доступа  в  общежитие, интернат;</a:t>
            </a:r>
          </a:p>
          <a:p>
            <a:pPr>
              <a:spcBef>
                <a:spcPct val="0"/>
              </a:spcBef>
              <a:buClrTx/>
            </a:pPr>
            <a:endParaRPr lang="ru-RU" altLang="ru-RU" sz="800" dirty="0"/>
          </a:p>
          <a:p>
            <a:pPr>
              <a:spcBef>
                <a:spcPct val="0"/>
              </a:spcBef>
              <a:buClrTx/>
            </a:pPr>
            <a:r>
              <a:rPr lang="ru-RU" altLang="ru-RU" sz="2000" dirty="0"/>
              <a:t> о  количестве  жилых  помещений  в  общежитии,  интернате,  приспособленных для  использования  инвалидами  и  лицами  с  ОВЗ.</a:t>
            </a:r>
          </a:p>
        </p:txBody>
      </p:sp>
      <p:pic>
        <p:nvPicPr>
          <p:cNvPr id="41987" name="Picture 2" descr="https://dou8solnyshko.edusite.ru/images/p89_dostupnaya_sr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4794251"/>
            <a:ext cx="39719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6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829106" y="1229031"/>
            <a:ext cx="1106631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/>
              <a:t>Г лавная  страница  </a:t>
            </a:r>
            <a:r>
              <a:rPr lang="ru-RU" altLang="ru-RU" b="1" dirty="0">
                <a:solidFill>
                  <a:srgbClr val="C00000"/>
                </a:solidFill>
              </a:rPr>
              <a:t>подраздела  «Международное  сотрудничество» </a:t>
            </a:r>
            <a:r>
              <a:rPr lang="ru-RU" altLang="ru-RU" dirty="0"/>
              <a:t>должна содержать информацию: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dirty="0"/>
          </a:p>
          <a:p>
            <a:pPr>
              <a:spcBef>
                <a:spcPct val="0"/>
              </a:spcBef>
              <a:buClrTx/>
            </a:pPr>
            <a:r>
              <a:rPr lang="ru-RU" altLang="ru-RU" dirty="0"/>
              <a:t> о  заключенных  и  планируемых  к  заключению  договорах  с  иностранными  и (или)  международными  организациями  по  вопросам  образования  и  науки  (при наличии</a:t>
            </a:r>
            <a:r>
              <a:rPr lang="ru-RU" altLang="ru-RU" dirty="0" smtClean="0"/>
              <a:t>);</a:t>
            </a:r>
          </a:p>
          <a:p>
            <a:pPr>
              <a:spcBef>
                <a:spcPct val="0"/>
              </a:spcBef>
              <a:buClrTx/>
            </a:pPr>
            <a:endParaRPr lang="ru-RU" altLang="ru-RU" dirty="0"/>
          </a:p>
          <a:p>
            <a:pPr>
              <a:spcBef>
                <a:spcPct val="0"/>
              </a:spcBef>
              <a:buClrTx/>
            </a:pPr>
            <a:endParaRPr lang="ru-RU" altLang="ru-RU" dirty="0"/>
          </a:p>
          <a:p>
            <a:pPr>
              <a:spcBef>
                <a:spcPct val="0"/>
              </a:spcBef>
              <a:buClrTx/>
            </a:pPr>
            <a:endParaRPr lang="ru-RU" altLang="ru-RU" dirty="0" smtClean="0"/>
          </a:p>
          <a:p>
            <a:pPr>
              <a:spcBef>
                <a:spcPct val="0"/>
              </a:spcBef>
              <a:buClrTx/>
            </a:pPr>
            <a:endParaRPr lang="ru-RU" altLang="ru-RU" dirty="0"/>
          </a:p>
          <a:p>
            <a:pPr>
              <a:spcBef>
                <a:spcPct val="0"/>
              </a:spcBef>
              <a:buClrTx/>
            </a:pPr>
            <a:r>
              <a:rPr lang="ru-RU" altLang="ru-RU" dirty="0" smtClean="0"/>
              <a:t>о </a:t>
            </a:r>
            <a:r>
              <a:rPr lang="ru-RU" altLang="ru-RU" dirty="0"/>
              <a:t>международной аккредитации образовательных программ (при наличии).</a:t>
            </a:r>
          </a:p>
        </p:txBody>
      </p:sp>
      <p:pic>
        <p:nvPicPr>
          <p:cNvPr id="43011" name="Picture 2" descr="https://made-in-ural.ru/UPLOAD/2019/12/26/84775729-handshake-around-earth-globe-international-business-cooperation_360_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4" y="5121937"/>
            <a:ext cx="2460481" cy="15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03876" y="3620687"/>
            <a:ext cx="3117273" cy="1091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Приостановлено по 31.12.2023 включительно размещение </a:t>
            </a:r>
            <a:r>
              <a:rPr lang="ru-RU" sz="1200" b="1" dirty="0" smtClean="0">
                <a:solidFill>
                  <a:schemeClr val="tx1"/>
                </a:solidFill>
              </a:rPr>
              <a:t>информации - </a:t>
            </a:r>
            <a:r>
              <a:rPr lang="ru-RU" sz="1200" b="1" dirty="0">
                <a:solidFill>
                  <a:schemeClr val="tx1"/>
                </a:solidFill>
              </a:rPr>
              <a:t>Постановление Правительства РФ от 6 июня 2023 г. N 937</a:t>
            </a:r>
          </a:p>
        </p:txBody>
      </p:sp>
      <p:sp>
        <p:nvSpPr>
          <p:cNvPr id="3" name="Стрелка вправо 2"/>
          <p:cNvSpPr/>
          <p:nvPr/>
        </p:nvSpPr>
        <p:spPr>
          <a:xfrm rot="12326258">
            <a:off x="6666747" y="3602492"/>
            <a:ext cx="1766454" cy="32157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862" y="1859973"/>
            <a:ext cx="353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!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29106" y="22247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Подраздел «Международное сотрудничество»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809" y="2327564"/>
            <a:ext cx="9341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Структура официального сайта образовательной организации, разделы,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заполняемые заместителем руководителя образовательной организации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9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4230F4-D8FC-43D2-8A7C-947078DAC0C1}"/>
              </a:ext>
            </a:extLst>
          </p:cNvPr>
          <p:cNvSpPr txBox="1"/>
          <p:nvPr/>
        </p:nvSpPr>
        <p:spPr>
          <a:xfrm>
            <a:off x="925878" y="1156788"/>
            <a:ext cx="101852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/>
              <a:t>Размещение </a:t>
            </a:r>
            <a:r>
              <a:rPr lang="ru-RU" sz="2400" b="1" dirty="0"/>
              <a:t>материалов по ВСОКО на сайте ОУ:</a:t>
            </a:r>
          </a:p>
          <a:p>
            <a:pPr>
              <a:defRPr/>
            </a:pPr>
            <a:endParaRPr lang="ru-RU" sz="2400" dirty="0"/>
          </a:p>
          <a:p>
            <a:pPr marL="285750" indent="-285750">
              <a:buFontTx/>
              <a:buChar char="-"/>
              <a:defRPr/>
            </a:pPr>
            <a:r>
              <a:rPr lang="ru-RU" sz="2400" dirty="0"/>
              <a:t>документов, регламентирующих функционирование </a:t>
            </a:r>
            <a:r>
              <a:rPr lang="ru-RU" sz="2400" dirty="0" smtClean="0"/>
              <a:t>ВСОКО,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 smtClean="0"/>
              <a:t>аналитических </a:t>
            </a:r>
            <a:r>
              <a:rPr lang="ru-RU" sz="2400" dirty="0"/>
              <a:t>документов по результатам оценочных </a:t>
            </a:r>
            <a:endParaRPr lang="ru-RU" sz="2400" dirty="0" smtClean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процедур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29106" y="22247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Проблемные аспекты: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371599" y="3614815"/>
            <a:ext cx="208857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92683" y="3803073"/>
            <a:ext cx="8052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Возможно в подразделе </a:t>
            </a:r>
            <a:r>
              <a:rPr lang="ru-RU" sz="2400" b="1" u="sng" dirty="0" smtClean="0"/>
              <a:t>«Образование» </a:t>
            </a:r>
            <a:r>
              <a:rPr lang="ru-RU" altLang="ru-RU" sz="2400" dirty="0" smtClean="0"/>
              <a:t>среди </a:t>
            </a:r>
            <a:r>
              <a:rPr lang="ru-RU" altLang="ru-RU" sz="2400" b="1" dirty="0" smtClean="0"/>
              <a:t>методических </a:t>
            </a:r>
            <a:r>
              <a:rPr lang="ru-RU" altLang="ru-RU" sz="2400" b="1" dirty="0"/>
              <a:t>и иных документах, разработанных образовательной организацией для обеспечения образовательного процесса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48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809" y="2327564"/>
            <a:ext cx="934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ВСОКО: формирование, корректировка, развитие, функционирование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87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70271" y="2470656"/>
            <a:ext cx="1071716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    Статья 28.  Компетенция,  права,  обязанности  и     ответственность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                образовательной организации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    3. К компетенции образовательной организации в установленной   сфере  деятельности относятся: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13)  проведение  </a:t>
            </a:r>
            <a:r>
              <a:rPr lang="ru-RU" altLang="ru-RU" sz="2400" u="sng" dirty="0" err="1"/>
              <a:t>самообследования</a:t>
            </a:r>
            <a:r>
              <a:rPr lang="ru-RU" altLang="ru-RU" sz="2400" dirty="0"/>
              <a:t>,  обеспечение     </a:t>
            </a:r>
            <a:r>
              <a:rPr lang="ru-RU" altLang="ru-RU" sz="2400" i="1" dirty="0"/>
              <a:t>функционирования</a:t>
            </a:r>
            <a:r>
              <a:rPr lang="ru-RU" altLang="ru-RU" sz="2400" u="sng" dirty="0"/>
              <a:t>  внутренней системы оценки качества образования</a:t>
            </a:r>
            <a:r>
              <a:rPr lang="ru-RU" altLang="ru-RU" sz="2400" dirty="0"/>
              <a:t>;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757080" y="1232157"/>
            <a:ext cx="7026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</a:rPr>
              <a:t>Федеральный закон от 29 декабря 2012 г. N 273-ФЗ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</a:rPr>
              <a:t>                 "Об образовании в Российской Федерации"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10931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Внутренняя система оценки качества образования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E1A778EB-73DE-466C-A821-193E88DA8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altLang="ru-RU" dirty="0"/>
              <a:t>это совокупность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dirty="0"/>
              <a:t>организационных структур,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dirty="0" smtClean="0"/>
              <a:t>норм </a:t>
            </a:r>
            <a:r>
              <a:rPr lang="ru-RU" altLang="ru-RU" dirty="0"/>
              <a:t>и правил,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dirty="0" smtClean="0"/>
              <a:t>диагностических </a:t>
            </a:r>
            <a:r>
              <a:rPr lang="ru-RU" altLang="ru-RU" dirty="0"/>
              <a:t>и оценочных процедур, обеспечивающих на </a:t>
            </a:r>
            <a:r>
              <a:rPr lang="ru-RU" altLang="ru-RU" u="sng" dirty="0"/>
              <a:t>единой основе </a:t>
            </a:r>
            <a:r>
              <a:rPr lang="ru-RU" altLang="ru-RU" dirty="0"/>
              <a:t>оценку качества </a:t>
            </a:r>
            <a:r>
              <a:rPr lang="ru-RU" altLang="ru-RU" i="1" dirty="0"/>
              <a:t>образовательной деятельности и подготовки обучающегося</a:t>
            </a:r>
            <a:r>
              <a:rPr lang="ru-RU" altLang="ru-RU" dirty="0"/>
              <a:t>, выраженное в </a:t>
            </a:r>
            <a:r>
              <a:rPr lang="ru-RU" altLang="ru-RU" b="1" dirty="0"/>
              <a:t>степени их соответствия</a:t>
            </a:r>
            <a:r>
              <a:rPr lang="ru-RU" altLang="ru-RU" dirty="0"/>
              <a:t> федеральным государственным образовательным стандартам и потребностям участников образовательных отношений.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5316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208213" y="476251"/>
            <a:ext cx="820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Внутренняя </a:t>
            </a:r>
            <a:r>
              <a:rPr lang="ru-RU" altLang="ru-RU" sz="2400" b="1" u="sng">
                <a:solidFill>
                  <a:srgbClr val="FF0000"/>
                </a:solidFill>
              </a:rPr>
              <a:t>система</a:t>
            </a:r>
            <a:r>
              <a:rPr lang="ru-RU" altLang="ru-RU" sz="2400"/>
              <a:t> оценки качества образования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460E8B-E50C-48EB-93D0-60059961249A}"/>
              </a:ext>
            </a:extLst>
          </p:cNvPr>
          <p:cNvSpPr/>
          <p:nvPr/>
        </p:nvSpPr>
        <p:spPr>
          <a:xfrm>
            <a:off x="1819275" y="1508126"/>
            <a:ext cx="8237538" cy="504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Нормативные документы (НПБ): локальные акты ОУ </a:t>
            </a:r>
          </a:p>
        </p:txBody>
      </p:sp>
      <p:sp>
        <p:nvSpPr>
          <p:cNvPr id="5" name="Выноска со стрелкой вниз 4">
            <a:extLst>
              <a:ext uri="{FF2B5EF4-FFF2-40B4-BE49-F238E27FC236}">
                <a16:creationId xmlns:a16="http://schemas.microsoft.com/office/drawing/2014/main" xmlns="" id="{0D050245-5788-4F40-BF18-3C2755F582ED}"/>
              </a:ext>
            </a:extLst>
          </p:cNvPr>
          <p:cNvSpPr/>
          <p:nvPr/>
        </p:nvSpPr>
        <p:spPr>
          <a:xfrm>
            <a:off x="1666876" y="1125539"/>
            <a:ext cx="8532813" cy="358775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Цели, задачи (концепция качества)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B132416-2A9C-46BD-A742-C76E4A2AF188}"/>
              </a:ext>
            </a:extLst>
          </p:cNvPr>
          <p:cNvSpPr/>
          <p:nvPr/>
        </p:nvSpPr>
        <p:spPr>
          <a:xfrm>
            <a:off x="1666875" y="2455864"/>
            <a:ext cx="2763838" cy="13096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Направления оценки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(объекты)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CEC5F31C-9A03-41D4-A2C9-4AEA5C4C2CB0}"/>
              </a:ext>
            </a:extLst>
          </p:cNvPr>
          <p:cNvSpPr/>
          <p:nvPr/>
        </p:nvSpPr>
        <p:spPr>
          <a:xfrm>
            <a:off x="5019676" y="2392364"/>
            <a:ext cx="1871663" cy="3905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критерии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B3C57660-8256-40A9-8672-07BD4117DAD4}"/>
              </a:ext>
            </a:extLst>
          </p:cNvPr>
          <p:cNvSpPr/>
          <p:nvPr/>
        </p:nvSpPr>
        <p:spPr>
          <a:xfrm>
            <a:off x="4983164" y="2906714"/>
            <a:ext cx="1944687" cy="3905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показатели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635E0E2-CF4E-4046-AFF7-17794925B1D6}"/>
              </a:ext>
            </a:extLst>
          </p:cNvPr>
          <p:cNvSpPr/>
          <p:nvPr/>
        </p:nvSpPr>
        <p:spPr>
          <a:xfrm>
            <a:off x="4921250" y="3436939"/>
            <a:ext cx="2160588" cy="3905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индикаторы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300974E-5891-48FE-908C-4B212F8B74DB}"/>
              </a:ext>
            </a:extLst>
          </p:cNvPr>
          <p:cNvSpPr/>
          <p:nvPr/>
        </p:nvSpPr>
        <p:spPr>
          <a:xfrm>
            <a:off x="7556501" y="2470150"/>
            <a:ext cx="3059113" cy="13096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Организационные структуры, участники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(субъекты)</a:t>
            </a:r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xmlns="" id="{F345BA50-BE62-403D-9FE5-C7B71046DE37}"/>
              </a:ext>
            </a:extLst>
          </p:cNvPr>
          <p:cNvSpPr/>
          <p:nvPr/>
        </p:nvSpPr>
        <p:spPr>
          <a:xfrm>
            <a:off x="2855913" y="1989139"/>
            <a:ext cx="6119812" cy="28733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03881C91-96B0-4E1F-8346-F38878C8DA55}"/>
              </a:ext>
            </a:extLst>
          </p:cNvPr>
          <p:cNvSpPr/>
          <p:nvPr/>
        </p:nvSpPr>
        <p:spPr>
          <a:xfrm>
            <a:off x="4600575" y="2960689"/>
            <a:ext cx="287338" cy="3587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лево 13">
            <a:extLst>
              <a:ext uri="{FF2B5EF4-FFF2-40B4-BE49-F238E27FC236}">
                <a16:creationId xmlns:a16="http://schemas.microsoft.com/office/drawing/2014/main" xmlns="" id="{1B4AA9B3-727D-4BBD-A33C-4F8E00F8001D}"/>
              </a:ext>
            </a:extLst>
          </p:cNvPr>
          <p:cNvSpPr/>
          <p:nvPr/>
        </p:nvSpPr>
        <p:spPr>
          <a:xfrm>
            <a:off x="7048501" y="2906714"/>
            <a:ext cx="271463" cy="358775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000256D-248A-4ACE-988E-8364B8810D8B}"/>
              </a:ext>
            </a:extLst>
          </p:cNvPr>
          <p:cNvSpPr/>
          <p:nvPr/>
        </p:nvSpPr>
        <p:spPr>
          <a:xfrm>
            <a:off x="1992313" y="4364039"/>
            <a:ext cx="8280400" cy="287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Оценочные процедуры, механизмы оценки</a:t>
            </a:r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xmlns="" id="{7283238D-61ED-4CEA-A842-C7D988CB8FF6}"/>
              </a:ext>
            </a:extLst>
          </p:cNvPr>
          <p:cNvSpPr/>
          <p:nvPr/>
        </p:nvSpPr>
        <p:spPr>
          <a:xfrm>
            <a:off x="2855914" y="4005264"/>
            <a:ext cx="6624637" cy="28733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Документы планирования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B54C3E1D-C2A6-4D86-ADD3-7A8EDE5BBAF0}"/>
              </a:ext>
            </a:extLst>
          </p:cNvPr>
          <p:cNvSpPr/>
          <p:nvPr/>
        </p:nvSpPr>
        <p:spPr>
          <a:xfrm>
            <a:off x="1595438" y="4883151"/>
            <a:ext cx="2908300" cy="5619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err="1">
                <a:solidFill>
                  <a:schemeClr val="tx1"/>
                </a:solidFill>
              </a:rPr>
              <a:t>внутришкольный</a:t>
            </a:r>
            <a:r>
              <a:rPr lang="ru-RU" dirty="0">
                <a:solidFill>
                  <a:schemeClr val="tx1"/>
                </a:solidFill>
              </a:rPr>
              <a:t>  контроль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D64B87BC-385C-4A99-97FE-601666A03B81}"/>
              </a:ext>
            </a:extLst>
          </p:cNvPr>
          <p:cNvSpPr/>
          <p:nvPr/>
        </p:nvSpPr>
        <p:spPr>
          <a:xfrm>
            <a:off x="4740276" y="4883151"/>
            <a:ext cx="2327275" cy="4746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мониторинги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021B703-27E5-49F4-952E-DCD704507D34}"/>
              </a:ext>
            </a:extLst>
          </p:cNvPr>
          <p:cNvSpPr/>
          <p:nvPr/>
        </p:nvSpPr>
        <p:spPr>
          <a:xfrm>
            <a:off x="7319964" y="4818064"/>
            <a:ext cx="3165475" cy="5540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err="1">
                <a:solidFill>
                  <a:schemeClr val="tx1"/>
                </a:solidFill>
              </a:rPr>
              <a:t>самообследование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xmlns="" id="{9045B2D0-2A71-426A-B5C9-9E469022AAD3}"/>
              </a:ext>
            </a:extLst>
          </p:cNvPr>
          <p:cNvSpPr/>
          <p:nvPr/>
        </p:nvSpPr>
        <p:spPr>
          <a:xfrm>
            <a:off x="2855913" y="5516564"/>
            <a:ext cx="6121400" cy="35242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Результаты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EC4BA13D-281E-4F0E-9EC6-51D77C94D362}"/>
              </a:ext>
            </a:extLst>
          </p:cNvPr>
          <p:cNvSpPr/>
          <p:nvPr/>
        </p:nvSpPr>
        <p:spPr>
          <a:xfrm>
            <a:off x="4367213" y="6021388"/>
            <a:ext cx="3033712" cy="48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Банк результатов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CCEA5970-8242-45D3-A368-DDF10E275199}"/>
              </a:ext>
            </a:extLst>
          </p:cNvPr>
          <p:cNvSpPr/>
          <p:nvPr/>
        </p:nvSpPr>
        <p:spPr>
          <a:xfrm>
            <a:off x="1992313" y="6038851"/>
            <a:ext cx="2284412" cy="7731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Формы предъявления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38031600-F81D-48C5-96A3-B1CCA421B1EF}"/>
              </a:ext>
            </a:extLst>
          </p:cNvPr>
          <p:cNvSpPr/>
          <p:nvPr/>
        </p:nvSpPr>
        <p:spPr>
          <a:xfrm>
            <a:off x="7556501" y="6056313"/>
            <a:ext cx="2284413" cy="7731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Субъекты предъявления</a:t>
            </a:r>
          </a:p>
        </p:txBody>
      </p:sp>
    </p:spTree>
    <p:extLst>
      <p:ext uri="{BB962C8B-B14F-4D97-AF65-F5344CB8AC3E}">
        <p14:creationId xmlns:p14="http://schemas.microsoft.com/office/powerpoint/2010/main" val="2613942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750" y="125413"/>
            <a:ext cx="8229600" cy="1143000"/>
          </a:xfrm>
        </p:spPr>
        <p:txBody>
          <a:bodyPr/>
          <a:lstStyle/>
          <a:p>
            <a:pPr marL="53975"/>
            <a:r>
              <a:rPr lang="ru-RU" altLang="ru-RU" sz="2800" b="1">
                <a:solidFill>
                  <a:srgbClr val="C00000"/>
                </a:solidFill>
              </a:rPr>
              <a:t>НПБ: локальные акты, регламентирующие функционирование ВСОКО</a:t>
            </a:r>
          </a:p>
        </p:txBody>
      </p:sp>
      <p:sp>
        <p:nvSpPr>
          <p:cNvPr id="2765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505337" y="1688589"/>
            <a:ext cx="11346426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2400" dirty="0"/>
              <a:t>Положение о внутренней системе оценки качества образования (ВСОКО)</a:t>
            </a:r>
          </a:p>
          <a:p>
            <a:pPr eaLnBrk="1" hangingPunct="1"/>
            <a:r>
              <a:rPr lang="ru-RU" altLang="ru-RU" sz="2400" dirty="0"/>
              <a:t>Положение о ВШК</a:t>
            </a:r>
          </a:p>
          <a:p>
            <a:pPr eaLnBrk="1" hangingPunct="1"/>
            <a:r>
              <a:rPr lang="ru-RU" altLang="ru-RU" sz="2400" dirty="0"/>
              <a:t>Положение  о формах, периодичности  и порядке  текущего контроля, промежуточной </a:t>
            </a:r>
            <a:r>
              <a:rPr lang="ru-RU" altLang="ru-RU" sz="2400" dirty="0" smtClean="0"/>
              <a:t>аттестации</a:t>
            </a:r>
          </a:p>
          <a:p>
            <a:pPr eaLnBrk="1" hangingPunct="1"/>
            <a:r>
              <a:rPr lang="ru-RU" altLang="ru-RU" sz="2400" dirty="0" smtClean="0"/>
              <a:t>График оценочных процедур</a:t>
            </a:r>
            <a:endParaRPr lang="ru-RU" altLang="ru-RU" sz="2400" dirty="0"/>
          </a:p>
          <a:p>
            <a:r>
              <a:rPr lang="ru-RU" altLang="ru-RU" sz="2400" dirty="0"/>
              <a:t>ЛА, регламентирующий порядок проведения </a:t>
            </a:r>
            <a:r>
              <a:rPr lang="ru-RU" altLang="ru-RU" sz="2400" dirty="0" err="1"/>
              <a:t>самообследования</a:t>
            </a:r>
            <a:endParaRPr lang="ru-RU" altLang="ru-RU" sz="2400" dirty="0"/>
          </a:p>
          <a:p>
            <a:pPr eaLnBrk="1" hangingPunct="1"/>
            <a:r>
              <a:rPr lang="ru-RU" altLang="ru-RU" sz="2400" dirty="0" smtClean="0"/>
              <a:t>Положение </a:t>
            </a:r>
            <a:r>
              <a:rPr lang="ru-RU" altLang="ru-RU" sz="2400" dirty="0"/>
              <a:t>о распределении ФОТ</a:t>
            </a:r>
          </a:p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+ </a:t>
            </a:r>
            <a:r>
              <a:rPr lang="ru-RU" altLang="ru-RU" b="1" dirty="0">
                <a:solidFill>
                  <a:srgbClr val="C00000"/>
                </a:solidFill>
              </a:rPr>
              <a:t>возможно</a:t>
            </a:r>
          </a:p>
          <a:p>
            <a:pPr eaLnBrk="1" hangingPunct="1"/>
            <a:r>
              <a:rPr lang="ru-RU" altLang="ru-RU" sz="2400" dirty="0"/>
              <a:t>Положение о </a:t>
            </a:r>
            <a:r>
              <a:rPr lang="ru-RU" altLang="ru-RU" sz="2400" dirty="0" smtClean="0"/>
              <a:t>портфолио обучающихся </a:t>
            </a:r>
            <a:endParaRPr lang="ru-RU" altLang="ru-RU" sz="2400" dirty="0"/>
          </a:p>
          <a:p>
            <a:pPr eaLnBrk="1" hangingPunct="1"/>
            <a:r>
              <a:rPr lang="ru-RU" altLang="ru-RU" sz="2400" dirty="0"/>
              <a:t>Положение о портфолио педагога</a:t>
            </a:r>
          </a:p>
          <a:p>
            <a:pPr eaLnBrk="1" hangingPunct="1"/>
            <a:r>
              <a:rPr lang="ru-RU" altLang="ru-RU" sz="2400" dirty="0"/>
              <a:t>и </a:t>
            </a:r>
            <a:r>
              <a:rPr lang="ru-RU" altLang="ru-RU" sz="2400" dirty="0" err="1"/>
              <a:t>д.р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139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382763" y="323135"/>
            <a:ext cx="9737624" cy="998538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Участники  внутренней  оценки  качества образования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9C46B2A6-E914-44CC-B74C-75A904B64BC5}"/>
              </a:ext>
            </a:extLst>
          </p:cNvPr>
          <p:cNvSpPr/>
          <p:nvPr/>
        </p:nvSpPr>
        <p:spPr>
          <a:xfrm>
            <a:off x="1919288" y="3716339"/>
            <a:ext cx="3744912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Учителя, педагоги ДО, классные руководители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54ADF3E9-40A1-421E-8302-CD01516B2438}"/>
              </a:ext>
            </a:extLst>
          </p:cNvPr>
          <p:cNvSpPr/>
          <p:nvPr/>
        </p:nvSpPr>
        <p:spPr>
          <a:xfrm>
            <a:off x="2063751" y="2708275"/>
            <a:ext cx="3095625" cy="857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Методические объединения 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F41AE4BB-A468-4970-A1B5-A639894A4156}"/>
              </a:ext>
            </a:extLst>
          </p:cNvPr>
          <p:cNvSpPr/>
          <p:nvPr/>
        </p:nvSpPr>
        <p:spPr>
          <a:xfrm>
            <a:off x="2135189" y="1916113"/>
            <a:ext cx="2928937" cy="641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Администрация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31AB96BE-8EC7-4013-B2AD-966486A4C91C}"/>
              </a:ext>
            </a:extLst>
          </p:cNvPr>
          <p:cNvSpPr/>
          <p:nvPr/>
        </p:nvSpPr>
        <p:spPr>
          <a:xfrm>
            <a:off x="1919288" y="4581526"/>
            <a:ext cx="3744912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Психолого-педагогическая служба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38B6573B-DE2A-48A0-8380-E4C985CA469C}"/>
              </a:ext>
            </a:extLst>
          </p:cNvPr>
          <p:cNvSpPr/>
          <p:nvPr/>
        </p:nvSpPr>
        <p:spPr>
          <a:xfrm>
            <a:off x="1919288" y="5373689"/>
            <a:ext cx="4000500" cy="714375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Службы обеспечения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DD576A51-2CAA-457A-801F-81CF8466C58C}"/>
              </a:ext>
            </a:extLst>
          </p:cNvPr>
          <p:cNvSpPr/>
          <p:nvPr/>
        </p:nvSpPr>
        <p:spPr>
          <a:xfrm>
            <a:off x="3876675" y="6056313"/>
            <a:ext cx="2374900" cy="7858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latin typeface="Cambria Math" pitchFamily="18" charset="0"/>
                <a:cs typeface="Arial" charset="0"/>
              </a:rPr>
              <a:t>Обучающиеся</a:t>
            </a:r>
          </a:p>
        </p:txBody>
      </p:sp>
      <p:sp>
        <p:nvSpPr>
          <p:cNvPr id="39946" name="Прямоугольник 14"/>
          <p:cNvSpPr>
            <a:spLocks noChangeArrowheads="1"/>
          </p:cNvSpPr>
          <p:nvPr/>
        </p:nvSpPr>
        <p:spPr bwMode="auto">
          <a:xfrm>
            <a:off x="6096000" y="188913"/>
            <a:ext cx="414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ОРГАНИЗАЦИОННЫЕ СТРУКТУРЫ</a:t>
            </a:r>
            <a:endParaRPr lang="ru-RU" altLang="ru-RU" sz="1800"/>
          </a:p>
        </p:txBody>
      </p:sp>
      <p:sp>
        <p:nvSpPr>
          <p:cNvPr id="39947" name="TextBox 15"/>
          <p:cNvSpPr txBox="1">
            <a:spLocks noChangeArrowheads="1"/>
          </p:cNvSpPr>
          <p:nvPr/>
        </p:nvSpPr>
        <p:spPr bwMode="auto">
          <a:xfrm>
            <a:off x="2495550" y="1196976"/>
            <a:ext cx="2376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Работники ОУ и службы</a:t>
            </a:r>
          </a:p>
        </p:txBody>
      </p:sp>
      <p:sp>
        <p:nvSpPr>
          <p:cNvPr id="39948" name="TextBox 16"/>
          <p:cNvSpPr txBox="1">
            <a:spLocks noChangeArrowheads="1"/>
          </p:cNvSpPr>
          <p:nvPr/>
        </p:nvSpPr>
        <p:spPr bwMode="auto">
          <a:xfrm>
            <a:off x="7608888" y="1196976"/>
            <a:ext cx="237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Коллегиальные органы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2A0575D6-FCFB-4B5F-A4AB-8DCA71747ECE}"/>
              </a:ext>
            </a:extLst>
          </p:cNvPr>
          <p:cNvSpPr/>
          <p:nvPr/>
        </p:nvSpPr>
        <p:spPr>
          <a:xfrm>
            <a:off x="7175501" y="2708275"/>
            <a:ext cx="3217863" cy="865188"/>
          </a:xfrm>
          <a:prstGeom prst="roundRect">
            <a:avLst>
              <a:gd name="adj" fmla="val 599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  <a:latin typeface="Cambria Math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Общее собрание работников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D49B6C50-6663-49C2-B252-D0D025EF827F}"/>
              </a:ext>
            </a:extLst>
          </p:cNvPr>
          <p:cNvSpPr/>
          <p:nvPr/>
        </p:nvSpPr>
        <p:spPr>
          <a:xfrm>
            <a:off x="7175500" y="1773238"/>
            <a:ext cx="2952750" cy="8556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  <a:latin typeface="Cambria Math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Педагогический совет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8C7B93DB-9386-49AD-BF15-895337BDC24E}"/>
              </a:ext>
            </a:extLst>
          </p:cNvPr>
          <p:cNvSpPr/>
          <p:nvPr/>
        </p:nvSpPr>
        <p:spPr>
          <a:xfrm>
            <a:off x="7104063" y="3644900"/>
            <a:ext cx="3384550" cy="17287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Комиссия по распределению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стимулирующей части ФОТ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60F02D2E-A650-450B-9074-99BDCA98EFF6}"/>
              </a:ext>
            </a:extLst>
          </p:cNvPr>
          <p:cNvSpPr/>
          <p:nvPr/>
        </p:nvSpPr>
        <p:spPr>
          <a:xfrm>
            <a:off x="7248525" y="5445126"/>
            <a:ext cx="3289300" cy="792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  <a:latin typeface="Cambria Math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Другие кол. органы      ОУ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110E38F4-4AD0-4FE1-AF3D-52136D1B795C}"/>
              </a:ext>
            </a:extLst>
          </p:cNvPr>
          <p:cNvSpPr/>
          <p:nvPr/>
        </p:nvSpPr>
        <p:spPr>
          <a:xfrm>
            <a:off x="6167438" y="6072188"/>
            <a:ext cx="2520950" cy="7858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latin typeface="Cambria Math" pitchFamily="18" charset="0"/>
                <a:cs typeface="Arial" charset="0"/>
              </a:rPr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2352603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>
            <a:extLst>
              <a:ext uri="{FF2B5EF4-FFF2-40B4-BE49-F238E27FC236}">
                <a16:creationId xmlns:a16="http://schemas.microsoft.com/office/drawing/2014/main" xmlns="" id="{CF5DCFDF-15BF-432C-9364-7F3CE3B246B7}"/>
              </a:ext>
            </a:extLst>
          </p:cNvPr>
          <p:cNvSpPr/>
          <p:nvPr/>
        </p:nvSpPr>
        <p:spPr>
          <a:xfrm>
            <a:off x="3000375" y="404814"/>
            <a:ext cx="6769100" cy="865187"/>
          </a:xfrm>
          <a:prstGeom prst="foldedCorner">
            <a:avLst>
              <a:gd name="adj" fmla="val 437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Качество ООП и образовательной деятельности 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5174DBC9-D918-40B0-90E7-C4C513D14320}"/>
              </a:ext>
            </a:extLst>
          </p:cNvPr>
          <p:cNvSpPr/>
          <p:nvPr/>
        </p:nvSpPr>
        <p:spPr>
          <a:xfrm>
            <a:off x="1774825" y="2205038"/>
            <a:ext cx="3816350" cy="3384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74826" y="2492375"/>
            <a:ext cx="37449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стандарту структуры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ООП</a:t>
            </a:r>
            <a:endParaRPr lang="ru-RU" altLang="ru-RU" sz="18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соответствие стандарту содержания разделов, элементов ООП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соблюдение процедур разработки, утверждения, внесения изменений в ООП</a:t>
            </a:r>
            <a:r>
              <a:rPr lang="ru-RU" altLang="ru-RU" sz="18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782888" y="1700214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ООП</a:t>
            </a: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7535863" y="177323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ОД (процесс)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D68004F-C6AF-46F8-8A0F-D557826AE112}"/>
              </a:ext>
            </a:extLst>
          </p:cNvPr>
          <p:cNvSpPr/>
          <p:nvPr/>
        </p:nvSpPr>
        <p:spPr>
          <a:xfrm>
            <a:off x="6743701" y="2276476"/>
            <a:ext cx="3673475" cy="45815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6815931" y="2443579"/>
            <a:ext cx="3529013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 учебной деятельности (предметной деятельности учителя)</a:t>
            </a:r>
            <a:endParaRPr lang="ru-RU" alt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внеурочной деятельности (дополнительного образования)</a:t>
            </a:r>
            <a:endParaRPr lang="ru-RU" alt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реализация программ воспитания</a:t>
            </a:r>
            <a:endParaRPr lang="ru-RU" alt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–педагогическое сопровождение 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безопасности и </a:t>
            </a:r>
            <a:r>
              <a:rPr lang="ru-RU" alt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 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457FF595-33F0-4CAF-B80B-83E1FD4B72D1}"/>
              </a:ext>
            </a:extLst>
          </p:cNvPr>
          <p:cNvSpPr/>
          <p:nvPr/>
        </p:nvSpPr>
        <p:spPr>
          <a:xfrm>
            <a:off x="4943476" y="2276476"/>
            <a:ext cx="144463" cy="73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42C39F3-6A8B-49F0-B2F6-60C394A97149}"/>
              </a:ext>
            </a:extLst>
          </p:cNvPr>
          <p:cNvSpPr/>
          <p:nvPr/>
        </p:nvSpPr>
        <p:spPr>
          <a:xfrm>
            <a:off x="1992313" y="5876925"/>
            <a:ext cx="4464050" cy="8651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удовлетворенность обучающихся и родителей организацией образовательной деятельности</a:t>
            </a:r>
          </a:p>
        </p:txBody>
      </p:sp>
      <p:sp>
        <p:nvSpPr>
          <p:cNvPr id="32779" name="TextBox 11"/>
          <p:cNvSpPr txBox="1">
            <a:spLocks noChangeArrowheads="1"/>
          </p:cNvSpPr>
          <p:nvPr/>
        </p:nvSpPr>
        <p:spPr bwMode="auto">
          <a:xfrm>
            <a:off x="6096001" y="5157788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8237559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7608888" y="260350"/>
            <a:ext cx="257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ПРОЦЕДУРЫ ВСОКО</a:t>
            </a:r>
            <a:endParaRPr lang="ru-RU" altLang="ru-RU" sz="1800"/>
          </a:p>
        </p:txBody>
      </p:sp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816847" y="3877034"/>
            <a:ext cx="1103179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Нормативные правовые документы, регламентирующие процедуры ВШК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/>
              <a:t> письмо Минобразования РФ от 10.09.1999 г. № 22-06-874 «Об обеспечении инспекционно-контрольной деятельности»,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- письмо Минобразования РФ от 7 февраля 2001 года N 22-06-147</a:t>
            </a:r>
            <a:br>
              <a:rPr lang="ru-RU" altLang="ru-RU" sz="1800" dirty="0"/>
            </a:br>
            <a:r>
              <a:rPr lang="ru-RU" altLang="ru-RU" sz="1800" dirty="0"/>
              <a:t>«О содержании и правовом обеспечении должностного контроля руководителей образовательных учреждений».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/>
            </a:r>
            <a:br>
              <a:rPr lang="ru-RU" altLang="ru-RU" sz="1800" dirty="0"/>
            </a:br>
            <a:endParaRPr lang="ru-RU" altLang="ru-RU" sz="1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7E3412-915B-41C1-9CA0-3105F9EA6236}"/>
              </a:ext>
            </a:extLst>
          </p:cNvPr>
          <p:cNvSpPr txBox="1">
            <a:spLocks/>
          </p:cNvSpPr>
          <p:nvPr/>
        </p:nvSpPr>
        <p:spPr bwMode="auto">
          <a:xfrm>
            <a:off x="707922" y="836614"/>
            <a:ext cx="1087447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b="1" i="1" dirty="0" err="1">
                <a:solidFill>
                  <a:srgbClr val="C00000"/>
                </a:solidFill>
                <a:latin typeface="Times New Roman" pitchFamily="18" charset="0"/>
              </a:rPr>
              <a:t>Внутришкольный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</a:rPr>
              <a:t>  контроль  (ВШК) </a:t>
            </a:r>
            <a:r>
              <a:rPr lang="ru-RU" altLang="ru-RU" sz="3200" dirty="0">
                <a:latin typeface="+mn-lt"/>
              </a:rPr>
              <a:t>– </a:t>
            </a:r>
            <a:r>
              <a:rPr lang="ru-RU" altLang="ru-RU" sz="2400" dirty="0">
                <a:latin typeface="Times New Roman" pitchFamily="18" charset="0"/>
              </a:rPr>
              <a:t>основной компонент (функция) педагогического менеджмента, процесс получения и переработки информации о ходе и результатах образовательной деятельности и принятия на его основе управленческого решения.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altLang="ru-RU" sz="2400" dirty="0">
                <a:latin typeface="Times New Roman" pitchFamily="18" charset="0"/>
              </a:rPr>
              <a:t> Контроль включает в себя наблюдение, изучение, анализ, диагностику, прогнозирование развития и оценку эффективности деятельности исполнителей.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20587266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158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C00000"/>
                </a:solidFill>
              </a:rPr>
              <a:t>Мониторинг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деятельности </a:t>
            </a:r>
            <a:endParaRPr lang="ru-RU" altLang="ru-RU" sz="3200" dirty="0">
              <a:solidFill>
                <a:srgbClr val="C00000"/>
              </a:solidFill>
            </a:endParaRPr>
          </a:p>
        </p:txBody>
      </p:sp>
      <p:sp>
        <p:nvSpPr>
          <p:cNvPr id="49155" name="Содержимое 2"/>
          <p:cNvSpPr>
            <a:spLocks noGrp="1" noChangeArrowheads="1"/>
          </p:cNvSpPr>
          <p:nvPr>
            <p:ph sz="quarter" idx="4294967295"/>
          </p:nvPr>
        </p:nvSpPr>
        <p:spPr>
          <a:xfrm>
            <a:off x="294968" y="908051"/>
            <a:ext cx="11523406" cy="22336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	- наблюдение за собственной деятельностью (по разработке ООП, созданию условий ее реализации, достижению планируемых результатов освоения);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	- система организации, сбора, хранения, обработки и распространения информации о деятельности учреждения, ее соответствии нормативным требованиям. 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3685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675410" y="840654"/>
            <a:ext cx="11201400" cy="5867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  <a:r>
              <a:rPr lang="tt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29 декабря 2012 г. № 273-ФЗ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 образовании в Российской Федерации» (ст. 18, 28,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29, 30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от 27. июля 2006 N 152-ФЗ (в действующей редакции)  «О персональных данных»;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27.07.2006 № 149-ФЗ (в действующей редакции)</a:t>
            </a:r>
            <a:r>
              <a:rPr lang="ru-RU" altLang="ru-RU" b="1" dirty="0" smtClean="0"/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информации, информационных технологиях и о защите информации»;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от 1 декабря 2014 г. N 419-ФЗ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инвалидов» 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(версия сайта для слабовидящих).</a:t>
            </a:r>
          </a:p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941124" y="44592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Нормативные требования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403123" y="774055"/>
            <a:ext cx="1110061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Самообследование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chemeClr val="hlin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 деятельности образовательного учреждения, который осуществляется администрацией, сотрудниками и родителями (законными представителями) воспитанников для выявления достоинств и недостатков в деятельности ДОУ, а также определения степени удовлетворенности участников образовательного процесса качеством образования (комплексная самооценка).</a:t>
            </a:r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584498-B9A2-469E-BF53-2922854B4568}" type="slidenum">
              <a:rPr lang="ru-RU" altLang="ru-RU" sz="1400">
                <a:latin typeface="Rage Italic" panose="03070502040507070304" pitchFamily="66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400">
              <a:latin typeface="Rage Italic" panose="03070502040507070304" pitchFamily="66" charset="0"/>
            </a:endParaRPr>
          </a:p>
        </p:txBody>
      </p:sp>
      <p:sp>
        <p:nvSpPr>
          <p:cNvPr id="50181" name="Прямоугольник 4"/>
          <p:cNvSpPr>
            <a:spLocks noChangeArrowheads="1"/>
          </p:cNvSpPr>
          <p:nvPr/>
        </p:nvSpPr>
        <p:spPr bwMode="auto">
          <a:xfrm>
            <a:off x="717755" y="4149725"/>
            <a:ext cx="111399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Нормативные правовые документы, регламентирующие процедуру </a:t>
            </a:r>
            <a:r>
              <a:rPr lang="ru-RU" altLang="ru-RU" sz="1800" b="1" dirty="0" err="1"/>
              <a:t>самообследования</a:t>
            </a:r>
            <a:endParaRPr lang="ru-RU" altLang="ru-RU" sz="1800" b="1" dirty="0"/>
          </a:p>
          <a:p>
            <a:pPr>
              <a:spcBef>
                <a:spcPct val="0"/>
              </a:spcBef>
            </a:pPr>
            <a:r>
              <a:rPr lang="ru-RU" altLang="ru-RU" sz="1800" b="1" dirty="0"/>
              <a:t>  </a:t>
            </a:r>
            <a:r>
              <a:rPr lang="ru-RU" altLang="ru-RU" sz="1600" dirty="0"/>
              <a:t>Приказ </a:t>
            </a:r>
            <a:r>
              <a:rPr lang="ru-RU" altLang="ru-RU" sz="1600" dirty="0" err="1"/>
              <a:t>Минобрнауки</a:t>
            </a:r>
            <a:r>
              <a:rPr lang="ru-RU" altLang="ru-RU" sz="1600" dirty="0"/>
              <a:t> России от 14.06.2013 N 462 «Об утверждении Порядка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/>
              <a:t>проведения </a:t>
            </a:r>
            <a:r>
              <a:rPr lang="ru-RU" altLang="ru-RU" sz="1600" dirty="0" err="1"/>
              <a:t>самообследования</a:t>
            </a:r>
            <a:r>
              <a:rPr lang="ru-RU" altLang="ru-RU" sz="1600" dirty="0"/>
              <a:t> образовательной организацией» (с изменениями от 14.12.2017 г. приказ № 1218);</a:t>
            </a:r>
          </a:p>
          <a:p>
            <a:pPr>
              <a:spcBef>
                <a:spcPct val="0"/>
              </a:spcBef>
            </a:pPr>
            <a:r>
              <a:rPr lang="ru-RU" altLang="ru-RU" sz="1600" dirty="0"/>
              <a:t>Приказ Министерства образования и науки Российской Федерации от 10 декабря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/>
              <a:t>2013 г. № 1324 «Об утверждении показателей деятельности образовательной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/>
              <a:t>организации, подлежащей </a:t>
            </a:r>
            <a:r>
              <a:rPr lang="ru-RU" altLang="ru-RU" sz="1600" dirty="0" err="1"/>
              <a:t>самообследованию</a:t>
            </a:r>
            <a:r>
              <a:rPr lang="ru-RU" alt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769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35D09691-63AE-4003-8133-6C9AE60E9057}"/>
              </a:ext>
            </a:extLst>
          </p:cNvPr>
          <p:cNvSpPr/>
          <p:nvPr/>
        </p:nvSpPr>
        <p:spPr bwMode="auto">
          <a:xfrm>
            <a:off x="1302546" y="1844675"/>
            <a:ext cx="2332037" cy="11890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Программы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DA98596A-F329-49E1-8044-B04B5FD8B3CE}"/>
              </a:ext>
            </a:extLst>
          </p:cNvPr>
          <p:cNvSpPr/>
          <p:nvPr/>
        </p:nvSpPr>
        <p:spPr bwMode="auto">
          <a:xfrm>
            <a:off x="5016501" y="1916114"/>
            <a:ext cx="2447925" cy="11890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Планы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D939E1C-ECA3-4F57-BE1A-EB355896529C}"/>
              </a:ext>
            </a:extLst>
          </p:cNvPr>
          <p:cNvSpPr/>
          <p:nvPr/>
        </p:nvSpPr>
        <p:spPr bwMode="auto">
          <a:xfrm>
            <a:off x="8632314" y="1844675"/>
            <a:ext cx="2702948" cy="11890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Циклограммы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47252" y="3500438"/>
            <a:ext cx="1058801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/>
              <a:t> Структура и содержание документов планирования должны соответствовать выбранной форме.</a:t>
            </a:r>
          </a:p>
          <a:p>
            <a:pPr>
              <a:spcBef>
                <a:spcPct val="0"/>
              </a:spcBef>
            </a:pPr>
            <a:endParaRPr lang="ru-RU" altLang="ru-RU" sz="1800" dirty="0"/>
          </a:p>
          <a:p>
            <a:pPr>
              <a:spcBef>
                <a:spcPct val="0"/>
              </a:spcBef>
            </a:pPr>
            <a:r>
              <a:rPr lang="ru-RU" altLang="ru-RU" sz="1800" dirty="0"/>
              <a:t>  Необходимо соотносить содержание с другими документами планирования, принятыми в ОУ, например: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i="1" dirty="0"/>
              <a:t> План учебно-воспитательной работы на учебный год;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i="1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i="1" dirty="0"/>
              <a:t> План </a:t>
            </a:r>
            <a:r>
              <a:rPr lang="ru-RU" altLang="ru-RU" sz="1800" i="1" dirty="0" smtClean="0"/>
              <a:t>ВШК  и т. п. </a:t>
            </a:r>
          </a:p>
        </p:txBody>
      </p:sp>
      <p:sp>
        <p:nvSpPr>
          <p:cNvPr id="51206" name="WordArt 4"/>
          <p:cNvSpPr>
            <a:spLocks noChangeArrowheads="1" noChangeShapeType="1" noTextEdit="1"/>
          </p:cNvSpPr>
          <p:nvPr/>
        </p:nvSpPr>
        <p:spPr bwMode="auto">
          <a:xfrm>
            <a:off x="1809135" y="765175"/>
            <a:ext cx="817465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формы документов планирования ВСОКО</a:t>
            </a:r>
          </a:p>
        </p:txBody>
      </p:sp>
      <p:sp>
        <p:nvSpPr>
          <p:cNvPr id="51207" name="Прямоугольник 1"/>
          <p:cNvSpPr>
            <a:spLocks noChangeArrowheads="1"/>
          </p:cNvSpPr>
          <p:nvPr/>
        </p:nvSpPr>
        <p:spPr bwMode="auto">
          <a:xfrm>
            <a:off x="5664201" y="260350"/>
            <a:ext cx="451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ПЛАНИРОВАНИЕ  ПРОЦЕДУР  ВСОКО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19120778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5"/>
          <p:cNvGrpSpPr>
            <a:grpSpLocks/>
          </p:cNvGrpSpPr>
          <p:nvPr/>
        </p:nvGrpSpPr>
        <p:grpSpPr bwMode="auto">
          <a:xfrm>
            <a:off x="1524000" y="1557339"/>
            <a:ext cx="9224224" cy="4249737"/>
            <a:chOff x="-261" y="2621"/>
            <a:chExt cx="6094" cy="174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606E1BCE-43B0-4B3E-89C4-78A250E11576}"/>
                </a:ext>
              </a:extLst>
            </p:cNvPr>
            <p:cNvSpPr/>
            <p:nvPr/>
          </p:nvSpPr>
          <p:spPr>
            <a:xfrm>
              <a:off x="-261" y="2621"/>
              <a:ext cx="2276" cy="54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Регламенты</a:t>
              </a:r>
            </a:p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процедур ВСОКО</a:t>
              </a:r>
            </a:p>
          </p:txBody>
        </p:sp>
        <p:sp>
          <p:nvSpPr>
            <p:cNvPr id="17" name="Выноска со стрелкой вниз 16">
              <a:extLst>
                <a:ext uri="{FF2B5EF4-FFF2-40B4-BE49-F238E27FC236}">
                  <a16:creationId xmlns:a16="http://schemas.microsoft.com/office/drawing/2014/main" xmlns="" id="{29A11A13-3DE5-4968-96B0-3ACB5FCE1FE9}"/>
                </a:ext>
              </a:extLst>
            </p:cNvPr>
            <p:cNvSpPr/>
            <p:nvPr/>
          </p:nvSpPr>
          <p:spPr>
            <a:xfrm>
              <a:off x="1101" y="3301"/>
              <a:ext cx="3507" cy="345"/>
            </a:xfrm>
            <a:prstGeom prst="downArrowCallout">
              <a:avLst>
                <a:gd name="adj1" fmla="val 25000"/>
                <a:gd name="adj2" fmla="val 29276"/>
                <a:gd name="adj3" fmla="val 25000"/>
                <a:gd name="adj4" fmla="val 6497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Аналитические документы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80365145-08A5-49A4-84C8-587E36B2C86C}"/>
                </a:ext>
              </a:extLst>
            </p:cNvPr>
            <p:cNvSpPr/>
            <p:nvPr/>
          </p:nvSpPr>
          <p:spPr>
            <a:xfrm>
              <a:off x="0" y="3512"/>
              <a:ext cx="1315" cy="5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Справки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9C430505-B982-4A14-B128-472BE6BCBD83}"/>
                </a:ext>
              </a:extLst>
            </p:cNvPr>
            <p:cNvSpPr/>
            <p:nvPr/>
          </p:nvSpPr>
          <p:spPr>
            <a:xfrm>
              <a:off x="1047" y="3782"/>
              <a:ext cx="1328" cy="54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Анализы 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1732B0FA-3E45-492F-A1B5-245BF3EAB472}"/>
                </a:ext>
              </a:extLst>
            </p:cNvPr>
            <p:cNvSpPr/>
            <p:nvPr/>
          </p:nvSpPr>
          <p:spPr>
            <a:xfrm>
              <a:off x="2313" y="3815"/>
              <a:ext cx="1315" cy="5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Отчеты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C4EC437A-7ACB-432F-84BD-EE88924B2EB8}"/>
                </a:ext>
              </a:extLst>
            </p:cNvPr>
            <p:cNvSpPr/>
            <p:nvPr/>
          </p:nvSpPr>
          <p:spPr>
            <a:xfrm>
              <a:off x="3538" y="3820"/>
              <a:ext cx="1315" cy="5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Банки данных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B32060A6-9A73-4098-B7D9-32F77E7CBB8D}"/>
                </a:ext>
              </a:extLst>
            </p:cNvPr>
            <p:cNvSpPr/>
            <p:nvPr/>
          </p:nvSpPr>
          <p:spPr>
            <a:xfrm>
              <a:off x="4464" y="3441"/>
              <a:ext cx="1369" cy="5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Приказы аналитические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4CF91A1F-11E9-4710-808B-EF15F726BAD2}"/>
                </a:ext>
              </a:extLst>
            </p:cNvPr>
            <p:cNvSpPr/>
            <p:nvPr/>
          </p:nvSpPr>
          <p:spPr>
            <a:xfrm>
              <a:off x="3616" y="2651"/>
              <a:ext cx="2044" cy="54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</a:rPr>
                <a:t>Реестры диагностических материалов</a:t>
              </a:r>
            </a:p>
          </p:txBody>
        </p:sp>
      </p:grp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2814931" y="292990"/>
            <a:ext cx="7200900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функционирования ВСОКО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6AAD296-7B76-46C0-B34D-0957FDCE459B}"/>
              </a:ext>
            </a:extLst>
          </p:cNvPr>
          <p:cNvSpPr/>
          <p:nvPr/>
        </p:nvSpPr>
        <p:spPr bwMode="auto">
          <a:xfrm>
            <a:off x="4727575" y="1628776"/>
            <a:ext cx="3094038" cy="13255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Фонды оценочных </a:t>
            </a:r>
            <a:r>
              <a:rPr lang="ru-RU" dirty="0" smtClean="0">
                <a:solidFill>
                  <a:schemeClr val="tx1"/>
                </a:solidFill>
              </a:rPr>
              <a:t>средств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33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лилиния 1">
            <a:extLst>
              <a:ext uri="{FF2B5EF4-FFF2-40B4-BE49-F238E27FC236}">
                <a16:creationId xmlns:a16="http://schemas.microsoft.com/office/drawing/2014/main" xmlns="" id="{854761A0-DAA0-4919-A1FB-06F97AF9D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53" y="558245"/>
            <a:ext cx="11287432" cy="53546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81638" tIns="40819" rIns="81638" bIns="40819"/>
          <a:lstStyle/>
          <a:p>
            <a:pPr indent="483847" algn="ctr">
              <a:defRPr/>
            </a:pPr>
            <a:r>
              <a:rPr lang="ru-RU" sz="2903" b="1" kern="50" dirty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Обязательные направления  ВСОКО </a:t>
            </a:r>
          </a:p>
          <a:p>
            <a:pPr indent="483847" algn="ctr">
              <a:defRPr/>
            </a:pPr>
            <a:r>
              <a:rPr lang="ru-RU" sz="2903" b="1" kern="50" dirty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(в свете требований ФГОС)</a:t>
            </a:r>
            <a:endParaRPr lang="ru-RU" sz="2903" b="1" u="sng" kern="50" dirty="0">
              <a:solidFill>
                <a:srgbClr val="C00000"/>
              </a:solidFill>
              <a:latin typeface="Times New Roman"/>
              <a:ea typeface="Lucida Sans Unicode"/>
              <a:cs typeface="Tahoma"/>
            </a:endParaRPr>
          </a:p>
          <a:p>
            <a:pPr indent="483847" algn="just">
              <a:defRPr/>
            </a:pPr>
            <a:endParaRPr lang="ru-RU" sz="2177" kern="50" dirty="0">
              <a:latin typeface="Times New Roman"/>
              <a:ea typeface="Lucida Sans Unicode"/>
              <a:cs typeface="Tahoma"/>
            </a:endParaRPr>
          </a:p>
          <a:p>
            <a:pPr indent="483847" algn="just">
              <a:defRPr/>
            </a:pPr>
            <a:r>
              <a:rPr lang="ru-RU" sz="2903" b="1" kern="50" dirty="0">
                <a:solidFill>
                  <a:srgbClr val="0070C0"/>
                </a:solidFill>
                <a:latin typeface="Times New Roman"/>
                <a:ea typeface="Lucida Sans Unicode"/>
                <a:cs typeface="Tahoma"/>
              </a:rPr>
              <a:t>Оценка качества результатов освоения </a:t>
            </a:r>
            <a:r>
              <a:rPr lang="ru-RU" sz="2177" kern="50" dirty="0">
                <a:latin typeface="Times New Roman"/>
                <a:ea typeface="Lucida Sans Unicode"/>
                <a:cs typeface="Tahoma"/>
              </a:rPr>
              <a:t>обучающимися основной образовательной программы </a:t>
            </a:r>
            <a:r>
              <a:rPr lang="ru-RU" sz="2177" kern="50" dirty="0" smtClean="0">
                <a:latin typeface="Times New Roman"/>
                <a:ea typeface="Lucida Sans Unicode"/>
                <a:cs typeface="Tahoma"/>
              </a:rPr>
              <a:t>соответствующего уровня обучения</a:t>
            </a:r>
            <a:r>
              <a:rPr lang="ru-RU" sz="2177" kern="50" dirty="0">
                <a:latin typeface="Times New Roman"/>
                <a:ea typeface="Lucida Sans Unicode"/>
                <a:cs typeface="Tahoma"/>
              </a:rPr>
              <a:t>.</a:t>
            </a:r>
          </a:p>
          <a:p>
            <a:pPr indent="483847" algn="just">
              <a:defRPr/>
            </a:pPr>
            <a:endParaRPr lang="ru-RU" sz="2177" kern="50" dirty="0">
              <a:latin typeface="Times New Roman"/>
              <a:ea typeface="Lucida Sans Unicode"/>
              <a:cs typeface="Tahoma"/>
            </a:endParaRPr>
          </a:p>
          <a:p>
            <a:pPr indent="483847" algn="just">
              <a:defRPr/>
            </a:pPr>
            <a:r>
              <a:rPr lang="ru-RU" sz="2903" b="1" kern="50" dirty="0">
                <a:solidFill>
                  <a:srgbClr val="0070C0"/>
                </a:solidFill>
                <a:latin typeface="Times New Roman"/>
                <a:ea typeface="Lucida Sans Unicode"/>
                <a:cs typeface="Tahoma"/>
              </a:rPr>
              <a:t>Оценка качества соответствия</a:t>
            </a:r>
            <a:r>
              <a:rPr lang="ru-RU" sz="2903" b="1" kern="50" dirty="0">
                <a:solidFill>
                  <a:srgbClr val="7030A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sz="2177" kern="50" dirty="0">
                <a:latin typeface="Times New Roman"/>
                <a:ea typeface="Lucida Sans Unicode"/>
                <a:cs typeface="Tahoma"/>
              </a:rPr>
              <a:t>структуры и содержания основной образовательной программы (и вносимых в нее изменений) и </a:t>
            </a:r>
            <a:r>
              <a:rPr lang="ru-RU" sz="2900" b="1" kern="50" dirty="0">
                <a:solidFill>
                  <a:srgbClr val="0070C0"/>
                </a:solidFill>
                <a:latin typeface="Times New Roman"/>
                <a:ea typeface="Lucida Sans Unicode"/>
                <a:cs typeface="Tahoma"/>
              </a:rPr>
              <a:t>организации образовательной деятельности</a:t>
            </a:r>
            <a:r>
              <a:rPr lang="ru-RU" sz="2900" b="1" kern="50" dirty="0">
                <a:solidFill>
                  <a:srgbClr val="7030A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sz="2900" b="1" kern="50" dirty="0">
                <a:latin typeface="Times New Roman"/>
                <a:ea typeface="Lucida Sans Unicode"/>
                <a:cs typeface="Tahoma"/>
              </a:rPr>
              <a:t> </a:t>
            </a:r>
            <a:r>
              <a:rPr lang="ru-RU" sz="2150" kern="50" dirty="0">
                <a:latin typeface="Times New Roman"/>
                <a:ea typeface="Lucida Sans Unicode"/>
                <a:cs typeface="Tahoma"/>
              </a:rPr>
              <a:t>по ее реализации</a:t>
            </a:r>
            <a:r>
              <a:rPr lang="ru-RU" sz="2177" kern="50" dirty="0">
                <a:latin typeface="Times New Roman"/>
                <a:ea typeface="Lucida Sans Unicode"/>
                <a:cs typeface="Tahoma"/>
              </a:rPr>
              <a:t>.</a:t>
            </a:r>
          </a:p>
          <a:p>
            <a:pPr indent="483847" algn="just">
              <a:defRPr/>
            </a:pPr>
            <a:endParaRPr lang="ru-RU" sz="2177" kern="50" dirty="0">
              <a:latin typeface="Times New Roman"/>
              <a:ea typeface="Lucida Sans Unicode"/>
              <a:cs typeface="Tahoma"/>
            </a:endParaRPr>
          </a:p>
          <a:p>
            <a:pPr indent="483847" algn="just">
              <a:defRPr/>
            </a:pPr>
            <a:r>
              <a:rPr lang="ru-RU" sz="2903" b="1" kern="50" dirty="0">
                <a:solidFill>
                  <a:srgbClr val="0070C0"/>
                </a:solidFill>
                <a:latin typeface="Times New Roman"/>
                <a:ea typeface="Lucida Sans Unicode"/>
                <a:cs typeface="Tahoma"/>
              </a:rPr>
              <a:t>Оценка качества условий</a:t>
            </a:r>
            <a:r>
              <a:rPr lang="ru-RU" sz="2903" kern="50" dirty="0">
                <a:solidFill>
                  <a:srgbClr val="0070C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sz="2177" kern="50" dirty="0">
                <a:latin typeface="Times New Roman"/>
                <a:ea typeface="Lucida Sans Unicode"/>
                <a:cs typeface="Tahoma"/>
              </a:rPr>
              <a:t>реализации основной образовательной программы (кадровых, материально-технических, психолого-педагогических, информационно-методических и других).</a:t>
            </a:r>
          </a:p>
          <a:p>
            <a:pPr indent="483847" algn="just">
              <a:defRPr/>
            </a:pPr>
            <a:endParaRPr lang="ru-RU" sz="1814" kern="50" dirty="0">
              <a:latin typeface="Times New Roman"/>
              <a:ea typeface="Lucida Sans Unicode"/>
              <a:cs typeface="Tahoma"/>
            </a:endParaRPr>
          </a:p>
          <a:p>
            <a:pPr indent="483847" algn="just">
              <a:defRPr/>
            </a:pPr>
            <a:endParaRPr lang="ru-RU" sz="1814" kern="50" dirty="0">
              <a:latin typeface="Times New Roman"/>
              <a:ea typeface="Lucida Sans Unicode"/>
              <a:cs typeface="Tahoma"/>
            </a:endParaRPr>
          </a:p>
          <a:p>
            <a:pPr indent="483847" algn="just">
              <a:defRPr/>
            </a:pPr>
            <a:r>
              <a:rPr lang="ru-RU" sz="1814" kern="50" dirty="0">
                <a:latin typeface="Times New Roman"/>
                <a:ea typeface="Lucida Sans Unicode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9447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45" y="772249"/>
            <a:ext cx="482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i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оценки достижения планируемых результатов освоения ФОП НО.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56" y="3166970"/>
            <a:ext cx="5535757" cy="3559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-154" t="-1377" r="154" b="19051"/>
          <a:stretch/>
        </p:blipFill>
        <p:spPr>
          <a:xfrm>
            <a:off x="246489" y="2849054"/>
            <a:ext cx="5446785" cy="3114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017" y="262760"/>
            <a:ext cx="6010983" cy="1542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t="8349"/>
          <a:stretch/>
        </p:blipFill>
        <p:spPr>
          <a:xfrm>
            <a:off x="6042990" y="2075291"/>
            <a:ext cx="5802340" cy="6127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4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-1083168" y="5373689"/>
            <a:ext cx="133522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процедур:</a:t>
            </a:r>
          </a:p>
          <a:p>
            <a:pPr marL="285750" indent="-285750" algn="ctr">
              <a:spcBef>
                <a:spcPct val="0"/>
              </a:spcBef>
              <a:buFontTx/>
              <a:buChar char="-"/>
            </a:pP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тартовой диагностики;</a:t>
            </a:r>
          </a:p>
          <a:p>
            <a:pPr marL="285750" indent="-285750" algn="ctr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текущего/тематического контроля;</a:t>
            </a: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промежуточной 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аттестации 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итоговой аттестации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учитываются результаты внешних 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оценочных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</a:t>
            </a: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нутый угол 2">
            <a:extLst>
              <a:ext uri="{FF2B5EF4-FFF2-40B4-BE49-F238E27FC236}">
                <a16:creationId xmlns:a16="http://schemas.microsoft.com/office/drawing/2014/main" xmlns="" id="{A4EFB372-895D-4A61-A6A2-F0D27CE064DE}"/>
              </a:ext>
            </a:extLst>
          </p:cNvPr>
          <p:cNvSpPr/>
          <p:nvPr/>
        </p:nvSpPr>
        <p:spPr>
          <a:xfrm>
            <a:off x="3359151" y="188913"/>
            <a:ext cx="5942013" cy="792162"/>
          </a:xfrm>
          <a:prstGeom prst="foldedCorner">
            <a:avLst>
              <a:gd name="adj" fmla="val 4709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Качество результатов  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3B1BDE1-7116-4A0E-823B-E98EEED94F92}"/>
              </a:ext>
            </a:extLst>
          </p:cNvPr>
          <p:cNvSpPr/>
          <p:nvPr/>
        </p:nvSpPr>
        <p:spPr>
          <a:xfrm>
            <a:off x="2135188" y="1844676"/>
            <a:ext cx="2305050" cy="7207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Личностных</a:t>
            </a:r>
            <a:r>
              <a:rPr lang="ru-RU" dirty="0"/>
              <a:t>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94402FDD-D7A9-4D1C-A13C-D4825A4AB639}"/>
              </a:ext>
            </a:extLst>
          </p:cNvPr>
          <p:cNvSpPr/>
          <p:nvPr/>
        </p:nvSpPr>
        <p:spPr>
          <a:xfrm>
            <a:off x="4727576" y="1773239"/>
            <a:ext cx="3097213" cy="7191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Метапредметных</a:t>
            </a:r>
            <a:r>
              <a:rPr lang="ru-RU" dirty="0"/>
              <a:t>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D7E2D4E-FCB5-43C4-8F39-E6FA0669CACB}"/>
              </a:ext>
            </a:extLst>
          </p:cNvPr>
          <p:cNvSpPr/>
          <p:nvPr/>
        </p:nvSpPr>
        <p:spPr>
          <a:xfrm>
            <a:off x="8223756" y="1814179"/>
            <a:ext cx="2305050" cy="7207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Предметных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12C670-B5DC-425A-AEC9-3519740DFA57}"/>
              </a:ext>
            </a:extLst>
          </p:cNvPr>
          <p:cNvSpPr/>
          <p:nvPr/>
        </p:nvSpPr>
        <p:spPr>
          <a:xfrm>
            <a:off x="1361371" y="2739566"/>
            <a:ext cx="3025775" cy="2160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ea typeface="Andale Sans UI"/>
                <a:cs typeface="Tahoma" pitchFamily="34" charset="0"/>
              </a:rPr>
              <a:t>Обобщённая оценка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ea typeface="Andale Sans UI"/>
                <a:cs typeface="Tahoma" pitchFamily="34" charset="0"/>
              </a:rPr>
              <a:t> должна осуществляться в ходе различных </a:t>
            </a:r>
            <a:r>
              <a:rPr lang="ru-RU" altLang="ru-RU" sz="1600" b="1" i="1" dirty="0">
                <a:solidFill>
                  <a:schemeClr val="tx1"/>
                </a:solidFill>
                <a:ea typeface="Andale Sans UI"/>
                <a:cs typeface="Tahoma" pitchFamily="34" charset="0"/>
              </a:rPr>
              <a:t>мониторинговых исследований на основе </a:t>
            </a:r>
            <a:r>
              <a:rPr lang="ru-RU" altLang="ru-RU" sz="1600" b="1" i="1" u="sng" dirty="0" err="1">
                <a:solidFill>
                  <a:schemeClr val="tx1"/>
                </a:solidFill>
                <a:ea typeface="Andale Sans UI"/>
                <a:cs typeface="Tahoma" pitchFamily="34" charset="0"/>
              </a:rPr>
              <a:t>неперсонифицированных</a:t>
            </a:r>
            <a:r>
              <a:rPr lang="ru-RU" altLang="ru-RU" sz="1600" b="1" i="1" u="sng" dirty="0">
                <a:solidFill>
                  <a:schemeClr val="tx1"/>
                </a:solidFill>
                <a:ea typeface="Andale Sans UI"/>
                <a:cs typeface="Tahoma" pitchFamily="34" charset="0"/>
              </a:rPr>
              <a:t> </a:t>
            </a:r>
            <a:r>
              <a:rPr lang="ru-RU" altLang="ru-RU" sz="1600" b="1" i="1" dirty="0">
                <a:solidFill>
                  <a:schemeClr val="tx1"/>
                </a:solidFill>
                <a:ea typeface="Andale Sans UI"/>
                <a:cs typeface="Tahoma" pitchFamily="34" charset="0"/>
              </a:rPr>
              <a:t>процедур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CB3A6C-3B34-42DE-AE73-375B1FC0F33B}"/>
              </a:ext>
            </a:extLst>
          </p:cNvPr>
          <p:cNvSpPr/>
          <p:nvPr/>
        </p:nvSpPr>
        <p:spPr>
          <a:xfrm>
            <a:off x="8255590" y="2823035"/>
            <a:ext cx="3024187" cy="2160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ea typeface="Andale Sans UI"/>
                <a:cs typeface="Tahoma" pitchFamily="34" charset="0"/>
              </a:rPr>
              <a:t>Оценка знаний, умений, навыков и компетенций в рамках учебного предмета, предметной области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Загнутый угол 9">
            <a:extLst>
              <a:ext uri="{FF2B5EF4-FFF2-40B4-BE49-F238E27FC236}">
                <a16:creationId xmlns:a16="http://schemas.microsoft.com/office/drawing/2014/main" xmlns="" id="{2A0F3C81-2449-4E25-8C98-AFFD8BD1B606}"/>
              </a:ext>
            </a:extLst>
          </p:cNvPr>
          <p:cNvSpPr/>
          <p:nvPr/>
        </p:nvSpPr>
        <p:spPr>
          <a:xfrm>
            <a:off x="4943475" y="4005263"/>
            <a:ext cx="2520950" cy="107950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Динамика индивидуальных достижений</a:t>
            </a: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обучающихся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89E15183-42CC-4FF0-B8A6-2F3C8BB370DB}"/>
              </a:ext>
            </a:extLst>
          </p:cNvPr>
          <p:cNvCxnSpPr/>
          <p:nvPr/>
        </p:nvCxnSpPr>
        <p:spPr>
          <a:xfrm>
            <a:off x="4468980" y="2524304"/>
            <a:ext cx="1045542" cy="1349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25BB07D5-1296-46B7-A776-C251F0C09D5E}"/>
              </a:ext>
            </a:extLst>
          </p:cNvPr>
          <p:cNvCxnSpPr/>
          <p:nvPr/>
        </p:nvCxnSpPr>
        <p:spPr>
          <a:xfrm flipH="1">
            <a:off x="6168232" y="2400205"/>
            <a:ext cx="35718" cy="1549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17"/>
          <p:cNvSpPr txBox="1">
            <a:spLocks noChangeArrowheads="1"/>
          </p:cNvSpPr>
          <p:nvPr/>
        </p:nvSpPr>
        <p:spPr bwMode="auto">
          <a:xfrm>
            <a:off x="235975" y="1052513"/>
            <a:ext cx="11493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>Соотносится  с  </a:t>
            </a:r>
            <a:r>
              <a:rPr lang="ru-RU" altLang="ru-RU" sz="1800" b="1" u="sng" dirty="0"/>
              <a:t>Системой оценки планируемых результатов ООП</a:t>
            </a:r>
            <a:r>
              <a:rPr lang="ru-RU" altLang="ru-RU" sz="1800" dirty="0"/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локальным актом </a:t>
            </a:r>
            <a:r>
              <a:rPr lang="ru-RU" altLang="ru-RU" sz="1800" dirty="0"/>
              <a:t>о текущем контроле и промежуточной аттестации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25BB07D5-1296-46B7-A776-C251F0C09D5E}"/>
              </a:ext>
            </a:extLst>
          </p:cNvPr>
          <p:cNvCxnSpPr/>
          <p:nvPr/>
        </p:nvCxnSpPr>
        <p:spPr>
          <a:xfrm flipH="1">
            <a:off x="6857660" y="2492376"/>
            <a:ext cx="1424230" cy="1288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51155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5751" y="2857501"/>
            <a:ext cx="200025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FFFFFF"/>
                </a:solidFill>
                <a:latin typeface="Arial"/>
                <a:cs typeface="Arial"/>
              </a:rPr>
              <a:t>Планируемые результаты ООП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52625" y="2500314"/>
            <a:ext cx="2043113" cy="27860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400" b="1" dirty="0"/>
              <a:t>Требования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400" b="1" dirty="0"/>
              <a:t>ФГОС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67438" y="1928813"/>
            <a:ext cx="192881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Промежуточные результаты рабочей </a:t>
            </a:r>
            <a:r>
              <a:rPr lang="ru-RU" sz="1100" b="1" dirty="0" smtClean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endParaRPr lang="ru-RU" sz="1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81751" y="3286125"/>
            <a:ext cx="18573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Промежуточные результаты рабочей </a:t>
            </a:r>
            <a:r>
              <a:rPr lang="ru-RU" sz="1100" b="1" dirty="0" smtClean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endParaRPr lang="ru-RU" sz="1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3188" y="4500563"/>
            <a:ext cx="192881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Промежуточные результаты рабочей </a:t>
            </a:r>
            <a:r>
              <a:rPr lang="ru-RU" sz="1100" b="1" dirty="0" smtClean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endParaRPr lang="ru-RU" sz="1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39207" y="1714488"/>
            <a:ext cx="428628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FFFFFF"/>
                </a:solidFill>
                <a:latin typeface="Arial"/>
                <a:cs typeface="Arial"/>
              </a:rPr>
              <a:t>Банк оценочных материалов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667901" y="1714488"/>
            <a:ext cx="42862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FFFFFF"/>
                </a:solidFill>
                <a:latin typeface="Arial"/>
                <a:cs typeface="Arial"/>
              </a:rPr>
              <a:t>Результаты  обучающихся</a:t>
            </a:r>
          </a:p>
        </p:txBody>
      </p:sp>
      <p:cxnSp>
        <p:nvCxnSpPr>
          <p:cNvPr id="15" name="Прямая со стрелкой 14"/>
          <p:cNvCxnSpPr>
            <a:endCxn id="7" idx="1"/>
          </p:cNvCxnSpPr>
          <p:nvPr/>
        </p:nvCxnSpPr>
        <p:spPr>
          <a:xfrm flipV="1">
            <a:off x="5453064" y="2178051"/>
            <a:ext cx="714375" cy="679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  <a:endCxn id="8" idx="1"/>
          </p:cNvCxnSpPr>
          <p:nvPr/>
        </p:nvCxnSpPr>
        <p:spPr>
          <a:xfrm>
            <a:off x="6096000" y="3500439"/>
            <a:ext cx="28575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1"/>
          </p:cNvCxnSpPr>
          <p:nvPr/>
        </p:nvCxnSpPr>
        <p:spPr>
          <a:xfrm>
            <a:off x="5667376" y="4143376"/>
            <a:ext cx="785813" cy="60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</p:cNvCxnSpPr>
          <p:nvPr/>
        </p:nvCxnSpPr>
        <p:spPr>
          <a:xfrm flipV="1">
            <a:off x="8096251" y="2143126"/>
            <a:ext cx="642938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  <a:endCxn id="10" idx="1"/>
          </p:cNvCxnSpPr>
          <p:nvPr/>
        </p:nvCxnSpPr>
        <p:spPr>
          <a:xfrm flipV="1">
            <a:off x="8239126" y="3536951"/>
            <a:ext cx="5000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3"/>
          </p:cNvCxnSpPr>
          <p:nvPr/>
        </p:nvCxnSpPr>
        <p:spPr>
          <a:xfrm>
            <a:off x="8382000" y="4751389"/>
            <a:ext cx="357188" cy="10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-35718" y="506527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+mn-lt"/>
              </a:rPr>
              <a:t>Формирование фонда оценочных средств</a:t>
            </a:r>
            <a:endParaRPr lang="ru-RU" altLang="ru-RU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310101" y="1264257"/>
            <a:ext cx="3951798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US" altLang="ru-RU" sz="1200" dirty="0">
                <a:latin typeface="+mn-lt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Сформировать календарно-тематическое планирование (КТП).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US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Внести в КТП планируемые результаты.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US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Сформировать план тематической работы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US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Найти задания в соответствии с планом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US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Провести тематическую работу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US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Проверить работу с учетом норм оценивания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US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Выполнить анализ </a:t>
            </a:r>
            <a:r>
              <a:rPr lang="ru-RU" altLang="ru-RU" sz="1600" dirty="0" smtClean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результатов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ru-RU" altLang="ru-RU" sz="1600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Сформировать  действия по повышению качества образования</a:t>
            </a:r>
            <a:endParaRPr lang="ru-RU" altLang="ru-RU" sz="1600" dirty="0">
              <a:solidFill>
                <a:srgbClr val="002060"/>
              </a:solidFill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19050" y="10002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Система действий учителя </a:t>
            </a:r>
            <a:r>
              <a:rPr lang="ru-RU" altLang="ru-RU" sz="2000" b="1" dirty="0" smtClean="0">
                <a:solidFill>
                  <a:srgbClr val="C00000"/>
                </a:solidFill>
                <a:latin typeface="+mn-lt"/>
              </a:rPr>
              <a:t>по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осуществлению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контрольно-оценочной </a:t>
            </a:r>
            <a:r>
              <a:rPr lang="ru-RU" altLang="ru-RU" sz="2000" b="1" dirty="0" smtClean="0">
                <a:solidFill>
                  <a:srgbClr val="C00000"/>
                </a:solidFill>
                <a:latin typeface="+mn-lt"/>
              </a:rPr>
              <a:t>деятельности в соответствии с ФГОС</a:t>
            </a:r>
            <a:endParaRPr lang="ru-RU" alt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AutoShape 2" descr="https://thumb.tildacdn.com/tild3761-3138-4038-b930-306130633836/-/resize/519x/-/format/webp/eliabe-costa-tzsUJ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/>
          <a:stretch/>
        </p:blipFill>
        <p:spPr bwMode="auto">
          <a:xfrm>
            <a:off x="4453261" y="1628776"/>
            <a:ext cx="7319639" cy="35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847850" y="1190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C00000"/>
                </a:solidFill>
              </a:rPr>
              <a:t>«Горячие вопросы» ВСОКО </a:t>
            </a:r>
            <a:r>
              <a:rPr lang="ru-RU" altLang="ru-RU" sz="3600" dirty="0" smtClean="0">
                <a:solidFill>
                  <a:srgbClr val="C00000"/>
                </a:solidFill>
              </a:rPr>
              <a:t>2023</a:t>
            </a:r>
            <a:endParaRPr lang="ru-RU" alt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4A914A-014F-4E77-B8E9-3AD542B13C22}"/>
              </a:ext>
            </a:extLst>
          </p:cNvPr>
          <p:cNvSpPr txBox="1"/>
          <p:nvPr/>
        </p:nvSpPr>
        <p:spPr>
          <a:xfrm>
            <a:off x="570270" y="822326"/>
            <a:ext cx="1131692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обеспечение выполнения образовательной программы в полном объеме на каждом уровне образования;</a:t>
            </a:r>
          </a:p>
          <a:p>
            <a:pPr>
              <a:defRPr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обеспечение объективности результатов  ВПР и диагностических работ;</a:t>
            </a:r>
          </a:p>
          <a:p>
            <a:pPr>
              <a:defRPr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оценка реализации рабочих программ воспитания;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организация процедур промежуточной аттестации по  учебным предметам и курсам внеурочной деятельности  (по всем группам планируемых результатов) в соответствии с нормативными актами ОО;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обеспечение допуска к государственной итоговой аттестации, организация участия выпускников в ней;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корректировка ООП по результатам внешних оценочных процедур в рамках ГИА и др.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4214340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809" y="2327564"/>
            <a:ext cx="934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Актуальная информация от МАУ ДПО «НИСО»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6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AA55DC3-6B11-43D8-8A7F-652140C38AD2}"/>
              </a:ext>
            </a:extLst>
          </p:cNvPr>
          <p:cNvSpPr/>
          <p:nvPr/>
        </p:nvSpPr>
        <p:spPr>
          <a:xfrm>
            <a:off x="498764" y="1362365"/>
            <a:ext cx="114611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06.04.2011 № 63-ФЗ «Об электронной подписи» (редакция от 04.08.2023);</a:t>
            </a:r>
          </a:p>
          <a:p>
            <a:pPr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24.11.1995 № 181-ФЗ «О социальной защите инвалидов в Российской Федерации» (редакция от 28.04.2023);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17 апреля 2017 г. № 171 «О мониторинге и анализе результатов рассмотрения обращений граждан и организаций»;</a:t>
            </a:r>
          </a:p>
          <a:p>
            <a:pPr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по надзору в сфере образования и науки (Рособрнадзор) от 10.06.2019 № 796 «Об установлении процедуры, сороков  проведения и показателей мониторинга системы образования федеральной службой по надзору  в сфере образования и науки» (редакция от 20.01.2022);</a:t>
            </a:r>
          </a:p>
          <a:p>
            <a:pPr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по надзору в сфере связи, информационных технологий и массовых коммуникаций от 24 февраля 2021 г. № 18 «Об утверждении требований к содержанию согласия на обработку персональных данных, разрешенных субъектом персональных данных для распространения».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941124" y="44592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Нормативные требования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D7BAC9-576D-4BBA-9FBC-D89E79EA9E72}"/>
              </a:ext>
            </a:extLst>
          </p:cNvPr>
          <p:cNvSpPr/>
          <p:nvPr/>
        </p:nvSpPr>
        <p:spPr>
          <a:xfrm>
            <a:off x="278293" y="5144296"/>
            <a:ext cx="4412974" cy="1411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Представление успешных педагогических практик победителей городского конкурса «От замысла до воплощения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</a:rPr>
              <a:t>о</a:t>
            </a:r>
            <a:r>
              <a:rPr lang="ru-RU" sz="1800" b="1" dirty="0" smtClean="0">
                <a:solidFill>
                  <a:srgbClr val="C00000"/>
                </a:solidFill>
              </a:rPr>
              <a:t>ктябрь 2023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980AF3-AA50-41EF-898B-496BD760C177}"/>
              </a:ext>
            </a:extLst>
          </p:cNvPr>
          <p:cNvSpPr/>
          <p:nvPr/>
        </p:nvSpPr>
        <p:spPr>
          <a:xfrm>
            <a:off x="410818" y="1713704"/>
            <a:ext cx="4412974" cy="1548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ECC6DA-06F8-499B-BBFF-2648152F1608}"/>
              </a:ext>
            </a:extLst>
          </p:cNvPr>
          <p:cNvSpPr/>
          <p:nvPr/>
        </p:nvSpPr>
        <p:spPr>
          <a:xfrm>
            <a:off x="410818" y="1955922"/>
            <a:ext cx="4412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+mn-lt"/>
                <a:ea typeface="Times New Roman" panose="02020603050405020304" pitchFamily="18" charset="0"/>
              </a:rPr>
              <a:t>Круглый стол </a:t>
            </a:r>
          </a:p>
          <a:p>
            <a:pPr algn="ctr"/>
            <a:r>
              <a:rPr lang="ru-RU" sz="1800" b="1" dirty="0">
                <a:latin typeface="+mn-lt"/>
                <a:ea typeface="Times New Roman" panose="02020603050405020304" pitchFamily="18" charset="0"/>
              </a:rPr>
              <a:t>«Ключевая роль учителя в процессе трансформации образования</a:t>
            </a:r>
            <a:r>
              <a:rPr lang="ru-RU" sz="1800" b="1" dirty="0" smtClean="0">
                <a:latin typeface="+mn-lt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19.10.2023, 15.00 </a:t>
            </a:r>
            <a:endParaRPr lang="ru-RU" sz="18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+mn-lt"/>
              <a:ea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ADDF01-4295-407E-8B7F-C4494F4FB2CA}"/>
              </a:ext>
            </a:extLst>
          </p:cNvPr>
          <p:cNvSpPr/>
          <p:nvPr/>
        </p:nvSpPr>
        <p:spPr>
          <a:xfrm>
            <a:off x="7354955" y="1713704"/>
            <a:ext cx="4412974" cy="1673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НПК педагогов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«Наставничество в современной школе: от целевой модели к эффективным практикам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26.10.2023, 15.00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35509A0-E71F-4E47-B1EC-C18F96A161BC}"/>
              </a:ext>
            </a:extLst>
          </p:cNvPr>
          <p:cNvSpPr/>
          <p:nvPr/>
        </p:nvSpPr>
        <p:spPr>
          <a:xfrm>
            <a:off x="3889513" y="3497353"/>
            <a:ext cx="4412974" cy="1411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Методический </a:t>
            </a:r>
            <a:r>
              <a:rPr lang="ru-RU" sz="1800" b="1" dirty="0" err="1">
                <a:solidFill>
                  <a:schemeClr val="tx1"/>
                </a:solidFill>
              </a:rPr>
              <a:t>ПРОактив</a:t>
            </a:r>
            <a:r>
              <a:rPr lang="ru-RU" sz="1800" b="1" dirty="0">
                <a:solidFill>
                  <a:schemeClr val="tx1"/>
                </a:solidFill>
              </a:rPr>
              <a:t> «Мастерская современного учителя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1-2.11.2023, МБОУ «Лицей № 136»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0BAB173-077A-459F-A7B4-2EE6539CD78E}"/>
              </a:ext>
            </a:extLst>
          </p:cNvPr>
          <p:cNvSpPr/>
          <p:nvPr/>
        </p:nvSpPr>
        <p:spPr>
          <a:xfrm>
            <a:off x="7610062" y="5144296"/>
            <a:ext cx="4412974" cy="1411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Педагогические чтения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посвященные 200-летию К. Д. Ушинского 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«Педагог не звание, педагог – призвание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д</a:t>
            </a:r>
            <a:r>
              <a:rPr lang="ru-RU" sz="1600" b="1" dirty="0" smtClean="0">
                <a:solidFill>
                  <a:srgbClr val="C00000"/>
                </a:solidFill>
              </a:rPr>
              <a:t>екабрь 2023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788724" y="29352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Методические события: осень 2023</a:t>
            </a:r>
          </a:p>
        </p:txBody>
      </p:sp>
    </p:spTree>
    <p:extLst>
      <p:ext uri="{BB962C8B-B14F-4D97-AF65-F5344CB8AC3E}">
        <p14:creationId xmlns:p14="http://schemas.microsoft.com/office/powerpoint/2010/main" val="4243702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362610"/>
              </p:ext>
            </p:extLst>
          </p:nvPr>
        </p:nvGraphicFramePr>
        <p:xfrm>
          <a:off x="318716" y="1357601"/>
          <a:ext cx="38211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16" y="1357601"/>
                        <a:ext cx="38211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956" y="1181491"/>
            <a:ext cx="4996277" cy="28104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A2DB787-0F9A-4BEC-8AF9-7F1B9CCF9E65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Новые форматы методической работы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897" y="3882065"/>
            <a:ext cx="4939413" cy="27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2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A2DB787-0F9A-4BEC-8AF9-7F1B9CCF9E65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Новые форматы методической работы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2981974D-CE4F-456E-BD0F-2E59B86E9DA2}"/>
              </a:ext>
            </a:extLst>
          </p:cNvPr>
          <p:cNvSpPr/>
          <p:nvPr/>
        </p:nvSpPr>
        <p:spPr>
          <a:xfrm>
            <a:off x="400877" y="1250051"/>
            <a:ext cx="3644348" cy="1703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Методический час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B8C2A3-2044-4AAE-AC28-15807EDB3367}"/>
              </a:ext>
            </a:extLst>
          </p:cNvPr>
          <p:cNvSpPr txBox="1"/>
          <p:nvPr/>
        </p:nvSpPr>
        <p:spPr>
          <a:xfrm>
            <a:off x="4803912" y="1439976"/>
            <a:ext cx="7172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Еженедельно по вторникам с 15.00 до 16.00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Программа определяется на каждый месяц по актуальным вопросам образовательной деятельности </a:t>
            </a:r>
          </a:p>
          <a:p>
            <a:r>
              <a:rPr lang="ru-RU" sz="2000" dirty="0"/>
              <a:t>     и запросам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Ссылка на подключения на сайте МАУ ДПО «НИСО» (вкладка «Методический портфель»)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Материалы сохраняются, доступны для просмотра и скачивания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280295E-2C3E-48FD-BF2D-7DCBA9C543FA}"/>
              </a:ext>
            </a:extLst>
          </p:cNvPr>
          <p:cNvSpPr/>
          <p:nvPr/>
        </p:nvSpPr>
        <p:spPr>
          <a:xfrm>
            <a:off x="588064" y="3308867"/>
            <a:ext cx="3269974" cy="2554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47956AB-5416-408E-8320-BC6A27A927E2}"/>
              </a:ext>
            </a:extLst>
          </p:cNvPr>
          <p:cNvSpPr/>
          <p:nvPr/>
        </p:nvSpPr>
        <p:spPr>
          <a:xfrm>
            <a:off x="588064" y="3616549"/>
            <a:ext cx="3253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функционирует в режиме постоянно действующего вебинара для педагогических работников образовательных организаций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7871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272" y="238880"/>
            <a:ext cx="11634581" cy="661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17.10.2023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«Разработка программ дополнительного образования: требования и подходы»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заместители руководителей образовательных организаций, курирующих разработку и реализацию программ дополнительного образования, педагоги дополнительного образования</a:t>
            </a:r>
          </a:p>
          <a:p>
            <a:pPr algn="ct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подходы и особенности проектирования программ дополнительного образования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 разработки программ дополнительного образования</a:t>
            </a:r>
          </a:p>
          <a:p>
            <a:pPr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подключения: </a:t>
            </a: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https://niso-egida.ktalk.ru/y36ixktsd50q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24.10.2023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«Аттестация педагогов кадров. Изучаем новые требования»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заместители руководителей, курирующие вопросы аттестации педагогических кадров, старшие воспитатели, методисты, руководители методических объединений, педагоги образовательных организаций города Новосибирска</a:t>
            </a:r>
          </a:p>
          <a:p>
            <a:pPr algn="ct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правовые основы аттестации педагогических работников.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аттестационным материалам педагогов и процедура технической экспертизы  представленных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для подключения: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https://niso-egida.ktalk.ru/hrxvjxtmwwax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31.10.2023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«Работа с обучающимся, имеющими трудности в освоении образовательной программы»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заместители руководителей, курирующие вопросы организации образовательной деятельности, классные руководители, педагоги общеобразовательных организаций города Новосибирска</a:t>
            </a:r>
          </a:p>
          <a:p>
            <a:pPr algn="ct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Актуальные вопросы оценивания образовательных результатов обучающихся: текущий, тематический контроль, ликвидация академической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задолженности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AutoNum type="arabicPeriod"/>
              <a:tabLst>
                <a:tab pos="6667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помочь ребенку, испытывающему трудности в освоении программы: практические советы для педагогов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подключения: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https://niso-egida.ktalk.ru/mtwyfrsg41ig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437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C7BE518-B2F3-4017-8F45-673C6D2F4965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Новые форматы методической работы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E0CF1421-F146-4CF8-8AFC-70909AD5326A}"/>
              </a:ext>
            </a:extLst>
          </p:cNvPr>
          <p:cNvSpPr/>
          <p:nvPr/>
        </p:nvSpPr>
        <p:spPr>
          <a:xfrm>
            <a:off x="400877" y="1250051"/>
            <a:ext cx="3644348" cy="1703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Онлайн-методист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92AD46-5324-4984-B3CF-E3B80B0AAA90}"/>
              </a:ext>
            </a:extLst>
          </p:cNvPr>
          <p:cNvSpPr/>
          <p:nvPr/>
        </p:nvSpPr>
        <p:spPr>
          <a:xfrm>
            <a:off x="588064" y="3308867"/>
            <a:ext cx="3269974" cy="2554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вопросно-ответный формат взаимодействия специалистов МАУ ДПО «НИСО» с педагогическими работниками образовательных организаций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FEA12B-B54E-4B5D-9D88-8FD136E633A2}"/>
              </a:ext>
            </a:extLst>
          </p:cNvPr>
          <p:cNvSpPr txBox="1"/>
          <p:nvPr/>
        </p:nvSpPr>
        <p:spPr>
          <a:xfrm>
            <a:off x="4929809" y="1639957"/>
            <a:ext cx="67685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Запрос на экспресс-консультирование заполняется в интернет-форме на сайте НИСО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Вопрос направляется куратором сервиса профильному методисту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Ответ оперативно готовится в течение 1- 2 дней и  размещается на сайте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Вопрос и ответ сохраняются на ресурсе сайта и доступны для просмотра при посещении раздела «Методический портфель»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08478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4590E73-CB4F-4450-AFC8-2CA093EF5A95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Новые форматы методической работы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D78F9606-ED51-4D2B-8D17-4EE1B19AD722}"/>
              </a:ext>
            </a:extLst>
          </p:cNvPr>
          <p:cNvSpPr/>
          <p:nvPr/>
        </p:nvSpPr>
        <p:spPr>
          <a:xfrm>
            <a:off x="400877" y="1250051"/>
            <a:ext cx="3644348" cy="1703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 Скорая методическая помощь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B1E2591-A701-4462-B6FB-81031DF145B2}"/>
              </a:ext>
            </a:extLst>
          </p:cNvPr>
          <p:cNvSpPr/>
          <p:nvPr/>
        </p:nvSpPr>
        <p:spPr>
          <a:xfrm>
            <a:off x="588064" y="3308867"/>
            <a:ext cx="3269974" cy="2554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BE3F35B-A1E8-468D-B891-22DED91E2E0D}"/>
              </a:ext>
            </a:extLst>
          </p:cNvPr>
          <p:cNvSpPr/>
          <p:nvPr/>
        </p:nvSpPr>
        <p:spPr>
          <a:xfrm>
            <a:off x="821633" y="3616549"/>
            <a:ext cx="2802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  для сбора запросов от образовательных организаций  для проведения адресной методической  помощи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72145F-C9CA-4AA6-8B8C-FBB1C72FBCA9}"/>
              </a:ext>
            </a:extLst>
          </p:cNvPr>
          <p:cNvSpPr txBox="1"/>
          <p:nvPr/>
        </p:nvSpPr>
        <p:spPr>
          <a:xfrm>
            <a:off x="5128591" y="1699591"/>
            <a:ext cx="66625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подать заявку в электронной форме на сайте НИСО  (раздел «Методический портфель») на проведение методического интенсива,  консультации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Согласование сроков и формата методической помощи (в течение недели с момента подачи заявки)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Возможные форматы проведение мероприятий:</a:t>
            </a:r>
          </a:p>
          <a:p>
            <a:r>
              <a:rPr lang="ru-RU" sz="2000" dirty="0"/>
              <a:t>-   с выездом в образовательную организацию;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на базе учебных площадок МАУ ДПО «НИСО»;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в онлайн-режиме (вебинар, онлайн-консультация).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6611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48604"/>
              </p:ext>
            </p:extLst>
          </p:nvPr>
        </p:nvGraphicFramePr>
        <p:xfrm>
          <a:off x="830999" y="2198903"/>
          <a:ext cx="499953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4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округ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Заместители директоров  по УВР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Дзержинский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Начальные классы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Советский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Калининский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7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Кировский</a:t>
                      </a:r>
                    </a:p>
                    <a:p>
                      <a:r>
                        <a:rPr lang="ru-RU" sz="1400" dirty="0" smtClean="0"/>
                        <a:t>Октябрьский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Центральный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701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Музеи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Калининский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Советский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07083"/>
              </p:ext>
            </p:extLst>
          </p:nvPr>
        </p:nvGraphicFramePr>
        <p:xfrm>
          <a:off x="6598954" y="2198903"/>
          <a:ext cx="4918425" cy="33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8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3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округ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3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Дзержинский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Заместители</a:t>
                      </a:r>
                      <a:r>
                        <a:rPr lang="ru-RU" sz="1400" baseline="0" dirty="0" smtClean="0"/>
                        <a:t> директоров</a:t>
                      </a:r>
                      <a:r>
                        <a:rPr lang="ru-RU" sz="1400" dirty="0" smtClean="0"/>
                        <a:t> по УВР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8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Калининский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</a:t>
                      </a:r>
                    </a:p>
                    <a:p>
                      <a:r>
                        <a:rPr lang="ru-RU" sz="1400" dirty="0" smtClean="0"/>
                        <a:t>Музеи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3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Кировский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Технология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8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Октябрьский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8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Советский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Начальные классы</a:t>
                      </a:r>
                    </a:p>
                    <a:p>
                      <a:r>
                        <a:rPr lang="ru-RU" sz="1400" dirty="0" smtClean="0"/>
                        <a:t>Музеи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3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Центральный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A2DB787-0F9A-4BEC-8AF9-7F1B9CCF9E65}"/>
              </a:ext>
            </a:extLst>
          </p:cNvPr>
          <p:cNvSpPr/>
          <p:nvPr/>
        </p:nvSpPr>
        <p:spPr>
          <a:xfrm>
            <a:off x="830999" y="243215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Формирование ММО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690" y="1111046"/>
            <a:ext cx="416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точки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9148" y="304801"/>
            <a:ext cx="70890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Продолжается приём заявок на участие в конкурсе для молодых педагогов </a:t>
            </a:r>
            <a:r>
              <a:rPr lang="ru-RU" sz="2000" b="1" dirty="0">
                <a:solidFill>
                  <a:srgbClr val="C00000"/>
                </a:solidFill>
              </a:rPr>
              <a:t>«Мой профессиональный старт</a:t>
            </a:r>
            <a:r>
              <a:rPr lang="ru-RU" sz="2000" b="1" dirty="0" smtClean="0">
                <a:solidFill>
                  <a:srgbClr val="C00000"/>
                </a:solidFill>
              </a:rPr>
              <a:t>»!</a:t>
            </a:r>
          </a:p>
          <a:p>
            <a:endParaRPr lang="ru-RU" sz="9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✅ </a:t>
            </a:r>
            <a:r>
              <a:rPr lang="ru-RU" sz="2000" dirty="0"/>
              <a:t>Для кого конкурс: для молодых педагогов, которые работают в школе/детском саду менее трех </a:t>
            </a:r>
            <a:r>
              <a:rPr lang="ru-RU" sz="2000" dirty="0" smtClean="0"/>
              <a:t>лет</a:t>
            </a:r>
          </a:p>
          <a:p>
            <a:endParaRPr lang="ru-RU" sz="900" dirty="0" smtClean="0"/>
          </a:p>
          <a:p>
            <a:r>
              <a:rPr lang="ru-RU" sz="2000" dirty="0" smtClean="0"/>
              <a:t>✅ </a:t>
            </a:r>
            <a:r>
              <a:rPr lang="ru-RU" sz="2000" dirty="0"/>
              <a:t>Для чего конкурс: чтобы реализовать себя творчески, чтобы выразить свои креативные способности, чтобы создать обстановку востребованности творческого потенциала начинающего </a:t>
            </a:r>
            <a:r>
              <a:rPr lang="ru-RU" sz="2000" dirty="0" smtClean="0"/>
              <a:t>педагога</a:t>
            </a:r>
          </a:p>
          <a:p>
            <a:endParaRPr lang="ru-RU" sz="900" dirty="0" smtClean="0"/>
          </a:p>
          <a:p>
            <a:r>
              <a:rPr lang="ru-RU" sz="2000" dirty="0" smtClean="0"/>
              <a:t>✅ </a:t>
            </a:r>
            <a:r>
              <a:rPr lang="ru-RU" sz="2000" dirty="0"/>
              <a:t>Что сделать, чтобы принять участие в конкурсе: снять видеоролик на одну из тем: «Я и моя школа/детский сад»; «Я и мои ученики/воспитанники», «Я и мой наставник» и отправить </a:t>
            </a:r>
            <a:r>
              <a:rPr lang="ru-RU" sz="2000" dirty="0" smtClean="0"/>
              <a:t>нам</a:t>
            </a:r>
          </a:p>
          <a:p>
            <a:endParaRPr lang="ru-RU" sz="900" dirty="0" smtClean="0"/>
          </a:p>
          <a:p>
            <a:r>
              <a:rPr lang="ru-RU" sz="2000" dirty="0" smtClean="0"/>
              <a:t>✅ </a:t>
            </a:r>
            <a:r>
              <a:rPr lang="ru-RU" sz="2000" dirty="0" err="1"/>
              <a:t>Таймлайн</a:t>
            </a:r>
            <a:r>
              <a:rPr lang="ru-RU" sz="2000" dirty="0"/>
              <a:t> конкурса: электронная заявка+ видеоролик - до 20 октября 2023г. включительно, онлайн голосование на приз зрительских симпатий - 20 октября – 06 ноября 2023 г., объявление победителей и торжественная церемония награждения победителей конкурса - ноябрь 2023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5" y="226142"/>
            <a:ext cx="3286594" cy="4024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5" y="4567546"/>
            <a:ext cx="3295373" cy="18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7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4844" y="136214"/>
            <a:ext cx="8307421" cy="78567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Отборочный (районный) этап городского конкурса </a:t>
            </a:r>
            <a:r>
              <a:rPr lang="ru-RU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читель</a:t>
            </a:r>
            <a:r>
              <a:rPr lang="ru-RU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года»</a:t>
            </a: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2023-2024 учебном году</a:t>
            </a: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Сайт конкурса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https://niso54.ru/node/322</a:t>
            </a: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b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заявок </a:t>
            </a:r>
            <a:r>
              <a:rPr lang="ru-RU" sz="1800" u="sng" dirty="0">
                <a:hlinkClick r:id="rId3"/>
              </a:rPr>
              <a:t>http://eforms.nios.ru/form/konkurs-uchitel-goda </a:t>
            </a: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продлен до 18.10.2023 включительно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96078"/>
              </p:ext>
            </p:extLst>
          </p:nvPr>
        </p:nvGraphicFramePr>
        <p:xfrm>
          <a:off x="2079792" y="2525446"/>
          <a:ext cx="8176430" cy="2471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8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Район/округ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Дзержинский </a:t>
                      </a: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СОШ 169, Гимназия 15, СОШ 7, СОШ 96, СОШ 59, ЦО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ru-RU" sz="12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Калининский </a:t>
                      </a: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100" dirty="0" smtClean="0">
                          <a:effectLst/>
                        </a:rPr>
                        <a:t>СОШ 211, Лицей</a:t>
                      </a:r>
                      <a:r>
                        <a:rPr lang="ru-RU" sz="1100" baseline="0" dirty="0" smtClean="0">
                          <a:effectLst/>
                        </a:rPr>
                        <a:t> 81)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Кировский </a:t>
                      </a: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Лицей 176 – 2 чел, Гимназия 7, СОШ 47, СОШ 182)</a:t>
                      </a:r>
                      <a:endParaRPr lang="ru-RU" sz="11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Ленинский</a:t>
                      </a:r>
                      <a:r>
                        <a:rPr lang="ru-RU" sz="11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(Гимназия 16, СОШ 94, СОШ 90, Гимназия 17, СОШ 86)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Октябрьский</a:t>
                      </a:r>
                      <a:r>
                        <a:rPr lang="ru-RU" sz="11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(НГПЛ, СОШ 206, СОШ 189, СОШ 75, СОШ 195)</a:t>
                      </a:r>
                      <a:endParaRPr lang="ru-RU" sz="11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Первомайский</a:t>
                      </a:r>
                      <a:r>
                        <a:rPr lang="ru-RU" sz="11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(СОШ 140, СОШ 213)</a:t>
                      </a:r>
                      <a:endParaRPr lang="ru-RU" sz="11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Советский </a:t>
                      </a:r>
                      <a:r>
                        <a:rPr lang="ru-RU" sz="11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(Гимназия 5, Лицей 130)</a:t>
                      </a:r>
                      <a:endParaRPr lang="ru-RU" sz="11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Центральный</a:t>
                      </a:r>
                      <a:r>
                        <a:rPr lang="ru-RU" sz="11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(Лицей 9, Лицей 22, ЭКЛ, АНО «Рост)</a:t>
                      </a:r>
                      <a:endParaRPr lang="ru-RU" sz="11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ИТОГО</a:t>
                      </a:r>
                      <a:endParaRPr lang="ru-RU" sz="16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42289" y="2138287"/>
            <a:ext cx="8307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Количество участников по районам/округу на </a:t>
            </a:r>
            <a:r>
              <a:rPr lang="ru-RU" altLang="ru-RU" sz="1600" b="1" u="sng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13.10.2023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48602" y="3251100"/>
            <a:ext cx="894797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buClr>
                <a:srgbClr val="000000"/>
              </a:buClr>
            </a:pPr>
            <a:r>
              <a:rPr lang="ru-RU" sz="1600" b="1" dirty="0">
                <a:solidFill>
                  <a:srgbClr val="FFFFFF"/>
                </a:solidFill>
              </a:rPr>
              <a:t>ИТОГО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5866" y="5065780"/>
            <a:ext cx="5243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Посещают семинары, но не зарегистрировались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86372"/>
              </p:ext>
            </p:extLst>
          </p:nvPr>
        </p:nvGraphicFramePr>
        <p:xfrm>
          <a:off x="3061432" y="5545394"/>
          <a:ext cx="5472609" cy="89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2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Calibri"/>
                          <a:cs typeface="+mn-cs"/>
                          <a:sym typeface="Arial"/>
                        </a:rPr>
                        <a:t>район</a:t>
                      </a:r>
                      <a:endParaRPr lang="ru-RU" sz="1100" b="0" i="0" u="none" strike="noStrike" cap="none" dirty="0">
                        <a:solidFill>
                          <a:schemeClr val="dk1"/>
                        </a:solidFill>
                        <a:effectLst/>
                        <a:latin typeface="Verdana"/>
                        <a:ea typeface="Calibri"/>
                        <a:cs typeface="+mn-cs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Calibri"/>
                          <a:cs typeface="+mn-cs"/>
                          <a:sym typeface="Arial"/>
                        </a:rPr>
                        <a:t>ОО</a:t>
                      </a:r>
                      <a:endParaRPr lang="ru-RU" sz="1100" b="0" i="0" u="none" strike="noStrike" cap="none" dirty="0">
                        <a:solidFill>
                          <a:schemeClr val="dk1"/>
                        </a:solidFill>
                        <a:effectLst/>
                        <a:latin typeface="Verdana"/>
                        <a:ea typeface="Calibri"/>
                        <a:cs typeface="+mn-cs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/>
                          <a:ea typeface="Calibri"/>
                        </a:rPr>
                        <a:t>Ленинский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/>
                          <a:ea typeface="Calibri"/>
                        </a:rPr>
                        <a:t>ИЭЛ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/>
                          <a:ea typeface="Calibri"/>
                        </a:rPr>
                        <a:t>Дзержинский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/>
                          <a:ea typeface="Calibri"/>
                        </a:rPr>
                        <a:t>МБОУ СОШ №59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/>
                          <a:ea typeface="Calibri"/>
                        </a:rPr>
                        <a:t>Кировский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/>
                          <a:ea typeface="Calibri"/>
                        </a:rPr>
                        <a:t>МБОУ СОШ №</a:t>
                      </a:r>
                      <a:r>
                        <a:rPr lang="ru-RU" sz="1100" dirty="0" smtClean="0">
                          <a:effectLst/>
                          <a:latin typeface="Verdana"/>
                          <a:ea typeface="Calibri"/>
                        </a:rPr>
                        <a:t>134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Calibri"/>
                          <a:cs typeface="+mn-cs"/>
                          <a:sym typeface="Arial"/>
                        </a:rPr>
                        <a:t>МБОУ СОШ №196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09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89A384-AB58-41E5-B31B-F62A25866D43}"/>
              </a:ext>
            </a:extLst>
          </p:cNvPr>
          <p:cNvSpPr txBox="1"/>
          <p:nvPr/>
        </p:nvSpPr>
        <p:spPr>
          <a:xfrm>
            <a:off x="679174" y="685802"/>
            <a:ext cx="10565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Контактная информация: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2400" b="1" dirty="0"/>
              <a:t>Суворова Ирина Николаевна, </a:t>
            </a:r>
          </a:p>
          <a:p>
            <a:r>
              <a:rPr lang="ru-RU" sz="2400" dirty="0"/>
              <a:t>начальник отдела профессионального роста педагогов и руководителей МАУ ДПО «НИСО»</a:t>
            </a:r>
          </a:p>
          <a:p>
            <a:endParaRPr lang="ru-RU" sz="2400" dirty="0"/>
          </a:p>
          <a:p>
            <a:r>
              <a:rPr lang="ru-RU" sz="3200" dirty="0"/>
              <a:t>Телефон: 222-04-91</a:t>
            </a:r>
          </a:p>
          <a:p>
            <a:r>
              <a:rPr lang="en-US" sz="3200" dirty="0"/>
              <a:t>E-mail</a:t>
            </a:r>
            <a:r>
              <a:rPr lang="ru-RU" sz="3200" dirty="0"/>
              <a:t>: </a:t>
            </a:r>
            <a:r>
              <a:rPr lang="en-US" sz="3200" dirty="0"/>
              <a:t>ISuvorova@admnsk.ru</a:t>
            </a:r>
            <a:endParaRPr lang="ru-RU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16E55B8-1676-4926-8610-3CF9F42C582F}"/>
              </a:ext>
            </a:extLst>
          </p:cNvPr>
          <p:cNvSpPr/>
          <p:nvPr/>
        </p:nvSpPr>
        <p:spPr>
          <a:xfrm>
            <a:off x="679174" y="4850295"/>
            <a:ext cx="10833652" cy="1321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0009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>
            <a:extLst>
              <a:ext uri="{FF2B5EF4-FFF2-40B4-BE49-F238E27FC236}">
                <a16:creationId xmlns:a16="http://schemas.microsoft.com/office/drawing/2014/main" xmlns="" id="{57D06B06-EDD8-4D69-B8F4-039C42BF2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72" y="1051936"/>
            <a:ext cx="11585863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21.10.2021 № 1802 «Об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организации, а также о признании утратившими силу некоторых актов и отдельных положений некоторых актов Правительства Российской Федерации» </a:t>
            </a: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мая, 6 июня, 28 сентября 2023 г.</a:t>
            </a:r>
            <a:endParaRPr lang="ru-RU" alt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endParaRPr lang="ru-RU" altLang="ru-RU" sz="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Рособрнадзора от 14.08.2020 N 831 "Об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информации" (Зарегистрировано в Минюсте России 12.11.2020 N 60867</a:t>
            </a:r>
            <a:r>
              <a:rPr lang="ru-RU" altLang="ru-RU" b="1" dirty="0"/>
              <a:t>) </a:t>
            </a: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 7 мая, 9 августа 2021 г., 12 января 2022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14.05.2018 № 08-1184;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endParaRPr lang="ru-RU" alt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951515" y="300456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Нормативные требования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59773" y="1110655"/>
            <a:ext cx="815397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Федеральной службы по надзору в сфере образования и науки в связи с актуализацией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образования и науки «Руководство по соблюдению образовательными организациями требований законодательства российской федерации в сфере образования в части информационной открытости образовательной организации» (от 30 мая 2022).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1176145" y="983529"/>
            <a:ext cx="1206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400" dirty="0">
                <a:solidFill>
                  <a:srgbClr val="C00000"/>
                </a:solidFill>
              </a:rPr>
              <a:t>!!!</a:t>
            </a:r>
          </a:p>
        </p:txBody>
      </p:sp>
      <p:pic>
        <p:nvPicPr>
          <p:cNvPr id="1434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24" y="1172053"/>
            <a:ext cx="2496704" cy="24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24" y="3875088"/>
            <a:ext cx="2496704" cy="24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925865" y="144204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Методические документы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19548" y="2221429"/>
            <a:ext cx="112429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Образовательные организации формируют </a:t>
            </a:r>
            <a:r>
              <a:rPr lang="ru-RU" altLang="ru-RU" sz="2000" u="sng" dirty="0"/>
              <a:t>открытые и общедоступные информационные ресурсы</a:t>
            </a:r>
            <a:r>
              <a:rPr lang="ru-RU" altLang="ru-RU" sz="2000" dirty="0"/>
              <a:t>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на </a:t>
            </a:r>
            <a:r>
              <a:rPr lang="ru-RU" altLang="ru-RU" sz="2000" u="sng" dirty="0"/>
              <a:t>официальном сайте образовательной организации в сети "Интернет</a:t>
            </a:r>
            <a:r>
              <a:rPr lang="ru-RU" altLang="ru-RU" sz="2000" dirty="0"/>
              <a:t>".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789710" y="1176882"/>
            <a:ext cx="7394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u="sng" dirty="0">
                <a:solidFill>
                  <a:srgbClr val="C00000"/>
                </a:solidFill>
              </a:rPr>
              <a:t>ФЗ № 273 «Об образовании в РФ»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1" i="1" u="sng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u="sng" dirty="0">
                <a:solidFill>
                  <a:srgbClr val="C00000"/>
                </a:solidFill>
              </a:rPr>
              <a:t>Ст. 29. ч.1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89710" y="3787302"/>
            <a:ext cx="10858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u="sng" dirty="0">
                <a:solidFill>
                  <a:srgbClr val="C00000"/>
                </a:solidFill>
              </a:rPr>
              <a:t>Ст. 29. ч.2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Определяет перечень информации и документов к </a:t>
            </a:r>
            <a:r>
              <a:rPr lang="ru-RU" altLang="ru-RU" sz="2000" dirty="0" smtClean="0"/>
              <a:t> которым </a:t>
            </a:r>
            <a:r>
              <a:rPr lang="ru-RU" altLang="ru-RU" sz="2000" dirty="0"/>
              <a:t>обеспечивается доступ</a:t>
            </a: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789710" y="5130800"/>
            <a:ext cx="1106631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u="sng" dirty="0">
                <a:solidFill>
                  <a:srgbClr val="C00000"/>
                </a:solidFill>
              </a:rPr>
              <a:t>Ст. 29. ч.3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Указанные в ч. 2 информация и документы подлежат размещению на официальном сайте ОУ и обновлению в течение </a:t>
            </a:r>
            <a:r>
              <a:rPr lang="ru-RU" altLang="ru-RU" sz="2000" u="sng" dirty="0"/>
              <a:t>10 рабочих дней со дня внесения изменений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96103" y="337323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Нормативные требования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13064" y="1046164"/>
            <a:ext cx="11274136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u="sng" dirty="0" smtClean="0"/>
              <a:t>Инвариантная </a:t>
            </a:r>
            <a:r>
              <a:rPr lang="ru-RU" altLang="ru-RU" sz="2000" b="1" u="sng" dirty="0"/>
              <a:t>(унифицированная) часть структуры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Главная страница/Визитка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i="1" u="sng" dirty="0">
                <a:solidFill>
                  <a:srgbClr val="C00000"/>
                </a:solidFill>
              </a:rPr>
              <a:t>Сведения об образовательной организации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u="sng" dirty="0"/>
              <a:t>Информация о приеме в образовательную организацию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u="sng" dirty="0"/>
              <a:t>Всероссийская олимпиада школьников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u="sng" dirty="0"/>
              <a:t>Государственная итоговая аттестация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u="sng" dirty="0"/>
              <a:t>Дистанционное обучение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Противодействие коррупции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Организация питания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Безопасность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u="sng" dirty="0"/>
              <a:t>Независимая оценка качества образования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Воспитательная работа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Карта сайта</a:t>
            </a:r>
            <a:endParaRPr lang="ru-RU" altLang="ru-RU" sz="2000" b="1" i="1" u="sng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u="sng" dirty="0"/>
              <a:t>Информационная безопасность </a:t>
            </a:r>
            <a:r>
              <a:rPr lang="ru-RU" altLang="ru-RU" sz="2000" dirty="0"/>
              <a:t>(обязательные подразделы с материалами по информационной безопасности: 1) локальные  акты, 2)нормативное регулирование, 3) памятки  педагогам, 4) памятки обучающимся,  5) памятки родителям,  6)детские безопасные сайты) – см. Методические рекомендации (</a:t>
            </a:r>
            <a:r>
              <a:rPr lang="ru-RU" altLang="ru-RU" sz="2000" i="1" u="sng" dirty="0"/>
              <a:t>письмо </a:t>
            </a:r>
            <a:r>
              <a:rPr lang="ru-RU" altLang="ru-RU" sz="2000" i="1" u="sng" dirty="0" err="1"/>
              <a:t>Минобрнауки</a:t>
            </a:r>
            <a:r>
              <a:rPr lang="ru-RU" altLang="ru-RU" sz="2000" i="1" u="sng" dirty="0"/>
              <a:t> РФ от 14.05.2018 № 08-1184</a:t>
            </a:r>
            <a:r>
              <a:rPr lang="ru-RU" altLang="ru-RU" sz="2000" dirty="0"/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u="sng" dirty="0"/>
              <a:t> </a:t>
            </a:r>
            <a:endParaRPr lang="ru-RU" altLang="ru-RU" sz="2000" dirty="0"/>
          </a:p>
        </p:txBody>
      </p:sp>
      <p:pic>
        <p:nvPicPr>
          <p:cNvPr id="19459" name="Picture 4" descr="Картинки по запросу интерне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981" y="1587645"/>
            <a:ext cx="2305628" cy="23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7F2D97-6732-4E4F-A070-A4A2AD9E1AC3}"/>
              </a:ext>
            </a:extLst>
          </p:cNvPr>
          <p:cNvSpPr/>
          <p:nvPr/>
        </p:nvSpPr>
        <p:spPr>
          <a:xfrm>
            <a:off x="823367" y="28036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Разделы сайта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5041</Words>
  <Application>Microsoft Office PowerPoint</Application>
  <PresentationFormat>Произвольный</PresentationFormat>
  <Paragraphs>659</Paragraphs>
  <Slides>59</Slides>
  <Notes>5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73" baseType="lpstr">
      <vt:lpstr>Arial</vt:lpstr>
      <vt:lpstr>Cambria Math</vt:lpstr>
      <vt:lpstr>Wingdings</vt:lpstr>
      <vt:lpstr>Lucida Sans Unicode</vt:lpstr>
      <vt:lpstr>Times New Roman</vt:lpstr>
      <vt:lpstr>Times New Roman CYR</vt:lpstr>
      <vt:lpstr>Rage Italic</vt:lpstr>
      <vt:lpstr>Andale Sans UI</vt:lpstr>
      <vt:lpstr>Calibri</vt:lpstr>
      <vt:lpstr>Open Sans</vt:lpstr>
      <vt:lpstr>Verdana</vt:lpstr>
      <vt:lpstr>Tahoma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Внутренняя система оценки качества образования</vt:lpstr>
      <vt:lpstr>Презентация PowerPoint</vt:lpstr>
      <vt:lpstr>НПБ: локальные акты, регламентирующие функционирование ВСОКО</vt:lpstr>
      <vt:lpstr>Участники  внутренней  оценки  качества образования</vt:lpstr>
      <vt:lpstr>Презентация PowerPoint</vt:lpstr>
      <vt:lpstr>Презентация PowerPoint</vt:lpstr>
      <vt:lpstr>Мониторинг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Отборочный (районный) этап городского конкурса «читель года» в 2023-2024 учебном году Сайт конкурса https://niso54.ru/node/322   Прием заявок http://eforms.nios.ru/form/konkurs-uchitel-goda продлен до 18.10.2023 включительно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Богомолов Иван Сергеевич</cp:lastModifiedBy>
  <cp:revision>136</cp:revision>
  <cp:lastPrinted>2023-08-30T00:23:03Z</cp:lastPrinted>
  <dcterms:created xsi:type="dcterms:W3CDTF">2022-02-10T09:33:50Z</dcterms:created>
  <dcterms:modified xsi:type="dcterms:W3CDTF">2023-10-17T03:34:53Z</dcterms:modified>
</cp:coreProperties>
</file>